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 varScale="1">
        <p:scale>
          <a:sx n="92" d="100"/>
          <a:sy n="92" d="100"/>
        </p:scale>
        <p:origin x="21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mone\UNIVERSITA\paper%20aeroporti\dati\assaeroporti\merge_da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GRAFICI!$AU$58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GRAFICI!$A$59:$A$72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GRAFICI!$AU$59:$AU$72</c:f>
              <c:numCache>
                <c:formatCode>General</c:formatCode>
                <c:ptCount val="14"/>
                <c:pt idx="0">
                  <c:v>1</c:v>
                </c:pt>
                <c:pt idx="1">
                  <c:v>1.0962958711253923</c:v>
                </c:pt>
                <c:pt idx="2">
                  <c:v>1.0713827852625366</c:v>
                </c:pt>
                <c:pt idx="3">
                  <c:v>1.0374662937108121</c:v>
                </c:pt>
                <c:pt idx="4">
                  <c:v>1.1165529027038921</c:v>
                </c:pt>
                <c:pt idx="5">
                  <c:v>1.1851213992824319</c:v>
                </c:pt>
                <c:pt idx="6">
                  <c:v>1.1674809660695653</c:v>
                </c:pt>
                <c:pt idx="7">
                  <c:v>1.1476553972146626</c:v>
                </c:pt>
                <c:pt idx="8">
                  <c:v>1.1989200309621428</c:v>
                </c:pt>
                <c:pt idx="9">
                  <c:v>1.2516193577361776</c:v>
                </c:pt>
                <c:pt idx="10">
                  <c:v>1.3120820543244243</c:v>
                </c:pt>
                <c:pt idx="11">
                  <c:v>1.4000573839783872</c:v>
                </c:pt>
                <c:pt idx="12">
                  <c:v>1.4765628078676822</c:v>
                </c:pt>
                <c:pt idx="13">
                  <c:v>1.5294611801479661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8C-4E60-B328-F4B9A02EC5A6}"/>
            </c:ext>
          </c:extLst>
        </c:ser>
        <c:ser>
          <c:idx val="1"/>
          <c:order val="1"/>
          <c:tx>
            <c:strRef>
              <c:f>GRAFICI!$AV$58</c:f>
              <c:strCache>
                <c:ptCount val="1"/>
                <c:pt idx="0">
                  <c:v>TOSCANA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GRAFICI!$A$59:$A$72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GRAFICI!$AV$59:$AV$72</c:f>
              <c:numCache>
                <c:formatCode>General</c:formatCode>
                <c:ptCount val="14"/>
                <c:pt idx="0">
                  <c:v>1</c:v>
                </c:pt>
                <c:pt idx="1">
                  <c:v>1.232252503368789</c:v>
                </c:pt>
                <c:pt idx="2">
                  <c:v>1.2776676561723141</c:v>
                </c:pt>
                <c:pt idx="3">
                  <c:v>1.2243320095438255</c:v>
                </c:pt>
                <c:pt idx="4">
                  <c:v>1.2464786330544033</c:v>
                </c:pt>
                <c:pt idx="5">
                  <c:v>1.3806275088501545</c:v>
                </c:pt>
                <c:pt idx="6">
                  <c:v>1.3627704378673706</c:v>
                </c:pt>
                <c:pt idx="7">
                  <c:v>1.3761250569055778</c:v>
                </c:pt>
                <c:pt idx="8">
                  <c:v>1.488235665461084</c:v>
                </c:pt>
                <c:pt idx="9">
                  <c:v>1.5500662820495712</c:v>
                </c:pt>
                <c:pt idx="10">
                  <c:v>1.6128263145543338</c:v>
                </c:pt>
                <c:pt idx="11">
                  <c:v>1.6968429350546623</c:v>
                </c:pt>
                <c:pt idx="12">
                  <c:v>1.7607437161730894</c:v>
                </c:pt>
                <c:pt idx="13">
                  <c:v>1.7787512339374805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8C-4E60-B328-F4B9A02EC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06856367"/>
        <c:axId val="1806867599"/>
      </c:lineChart>
      <c:catAx>
        <c:axId val="18068563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Anno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6867599"/>
        <c:crosses val="autoZero"/>
        <c:auto val="1"/>
        <c:lblAlgn val="ctr"/>
        <c:lblOffset val="100"/>
        <c:noMultiLvlLbl val="0"/>
      </c:catAx>
      <c:valAx>
        <c:axId val="1806867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Indice, 2006=1.0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6856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5368A-B12A-E337-5788-C569CD59C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580BC0-A428-91F1-2CB3-5BC8202A8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9C15D0-8584-93A4-7550-CC629952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3839C4-4F83-243B-627D-AA630BC29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A80554-1CF5-B281-9B4D-F0AC78FF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57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9C6197-6B99-9024-E517-7CE659DED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DB89EF-5728-2BD5-49B5-E7B722351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3F8CEF-548D-EB12-601C-563C935D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50E18C-474C-7BBB-C5D9-D923F3E4D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7DE28D-BA04-0750-E1C2-FCCA6333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87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66868FF-2308-BAB1-2D35-F781739BC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F72A06E-00B3-927A-6811-EA7ED875D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74F1B8-6F70-5065-5515-386280A7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054442-B4F5-E68F-B7F3-2E20D4076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303C98-3B16-43B4-81EE-E8A26995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04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3CAE5-8BDD-9ED4-2E23-166C8CE40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221482-76DF-389F-862A-E4472280E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84BCA5-45CC-ED59-DE09-C6C0BB94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DF07E0-0F2B-1385-184C-28A038F5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800B8C-1DF4-D645-FFF7-2FEDA8C0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03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46212E-1DF1-0664-0EF1-6A1D018C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B3014E-4CCE-0B49-4643-E89666BC6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0324DD-2342-FAE8-697C-E2A3C6E9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CC17C3-99F0-A9D8-2DED-338982DF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BB9F80-14EF-683D-044F-2D8D45BA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56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70757C-AAE1-C42B-01F4-2B58723E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71AFEC-C5DF-472F-525F-09C5FBE16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30D0F79-5F39-A2F8-B763-3C4CB5BD1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A1F620-D2CE-F3E0-A851-0F2FC46E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9D8DF8-3F65-1536-9A86-18427D8D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80B832-1DBF-DEBE-928F-14619AFF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22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96375-5BF7-9BF7-F4AE-8F6F0A21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B658AD-FAB4-76BF-E920-1EBCA80CC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21ACA7-2A5D-9FE2-A532-51582F5A9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5DCCDDA-1C37-95D0-F18D-0E70F3DF1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3F85D49-6D0C-0826-CD6E-26497F42E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2E82BA-E0AD-EE9D-5A87-5665FE8B7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634BFBF-9226-8272-3AAD-DFC9D49F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9B5F52A-FB8D-8257-F80F-A504B51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86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9A7085-D6B5-BFFF-46EE-8FB5FD78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9DFD6AC-6267-1ACB-08BE-8D92B164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EA66AB-F251-F8A2-79CD-4561697C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613D80D-0F61-08CD-6E3B-F190D769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42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FE2E549-E2A7-C3C4-C3D5-78F1496E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A1A96E2-C956-38E8-B9B8-E3794B6B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6C8B07-A876-C199-0AEB-0295FCFD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7349E0-FAA7-439B-C5F6-FDF0AB1D6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61F405-99AF-27FD-8BFD-DB6A2F2C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68FAED-C688-C447-0FFA-EA256114C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D05C83-69E5-CDEB-81D6-2114E677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571B97-EBC0-220A-185C-F1DDE079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795A69-7279-6956-9BA0-4E1612F07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32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4B838-8A75-C0A7-A921-D4B38B26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C2B6FF-0DF5-5F54-E2C1-8522263BFF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4797BC-9DBB-F273-3130-7328360D4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006D00-9B90-6EF1-3FAB-3BE3F1BA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83FF8F-C7B2-E234-B899-B8D11004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D379ED-B4E4-0AF0-71E5-916494C0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EEA6679-8F4C-0A52-489B-72CC2004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1DEA62-6170-45FD-F408-7D395AB4C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2F827D-72EB-A30E-8659-F422AAD26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44E97-418C-4881-9D62-9200909F7D19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090A8E-A911-7AA5-A954-F1A9BCCAA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1F3F15-2740-C700-A198-5AC884935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1B7A8-10E5-4876-AAE8-26E494F6D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8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AF9FB5-A611-1D3E-0BDF-320AA87C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09" y="248747"/>
            <a:ext cx="10515600" cy="1325563"/>
          </a:xfrm>
        </p:spPr>
        <p:txBody>
          <a:bodyPr>
            <a:normAutofit/>
          </a:bodyPr>
          <a:lstStyle/>
          <a:p>
            <a:r>
              <a:rPr lang="it-IT" sz="3600" dirty="0"/>
              <a:t>Crescita del traffico aereo (WLU) in Italia e Toscana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E64BFAD1-FF74-D011-289C-44820EA97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620697"/>
              </p:ext>
            </p:extLst>
          </p:nvPr>
        </p:nvGraphicFramePr>
        <p:xfrm>
          <a:off x="172277" y="1898174"/>
          <a:ext cx="4081548" cy="18592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09348">
                  <a:extLst>
                    <a:ext uri="{9D8B030D-6E8A-4147-A177-3AD203B41FA5}">
                      <a16:colId xmlns:a16="http://schemas.microsoft.com/office/drawing/2014/main" val="2649260393"/>
                    </a:ext>
                  </a:extLst>
                </a:gridCol>
                <a:gridCol w="1209348">
                  <a:extLst>
                    <a:ext uri="{9D8B030D-6E8A-4147-A177-3AD203B41FA5}">
                      <a16:colId xmlns:a16="http://schemas.microsoft.com/office/drawing/2014/main" val="2272111416"/>
                    </a:ext>
                  </a:extLst>
                </a:gridCol>
                <a:gridCol w="1662852">
                  <a:extLst>
                    <a:ext uri="{9D8B030D-6E8A-4147-A177-3AD203B41FA5}">
                      <a16:colId xmlns:a16="http://schemas.microsoft.com/office/drawing/2014/main" val="2293915469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ANNO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WLU(000)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6692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ANNO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ITALIA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TOSCANA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4485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2006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133,471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4,721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6088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2019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204,139</a:t>
                      </a:r>
                    </a:p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(+52.9%)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8,397 (+77.9%)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9802608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89D7B950-FAAE-987E-69D5-C43AA3C295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609526"/>
              </p:ext>
            </p:extLst>
          </p:nvPr>
        </p:nvGraphicFramePr>
        <p:xfrm>
          <a:off x="4522124" y="1574311"/>
          <a:ext cx="7497599" cy="4512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A1FE4B-96B3-D0BD-452B-BEB4DA68DE2F}"/>
              </a:ext>
            </a:extLst>
          </p:cNvPr>
          <p:cNvSpPr txBox="1"/>
          <p:nvPr/>
        </p:nvSpPr>
        <p:spPr>
          <a:xfrm>
            <a:off x="7905404" y="6424587"/>
            <a:ext cx="3904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elaborazioni su dati </a:t>
            </a:r>
            <a:r>
              <a:rPr lang="it-IT" dirty="0" err="1"/>
              <a:t>Assaeroporti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247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Crescita del traffico aereo (WLU) in Italia e Toscana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Gitto</dc:creator>
  <cp:lastModifiedBy>Simone Gitto</cp:lastModifiedBy>
  <cp:revision>3</cp:revision>
  <dcterms:created xsi:type="dcterms:W3CDTF">2022-05-04T13:28:58Z</dcterms:created>
  <dcterms:modified xsi:type="dcterms:W3CDTF">2022-05-04T20:21:13Z</dcterms:modified>
</cp:coreProperties>
</file>