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10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11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12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1.xml" ContentType="application/vnd.openxmlformats-officedocument.drawingml.chartshapes+xml"/>
  <Override PartName="/ppt/charts/chart13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handoutMasterIdLst>
    <p:handoutMasterId r:id="rId20"/>
  </p:handoutMasterIdLst>
  <p:sldIdLst>
    <p:sldId id="422" r:id="rId2"/>
    <p:sldId id="469" r:id="rId3"/>
    <p:sldId id="510" r:id="rId4"/>
    <p:sldId id="507" r:id="rId5"/>
    <p:sldId id="508" r:id="rId6"/>
    <p:sldId id="473" r:id="rId7"/>
    <p:sldId id="573" r:id="rId8"/>
    <p:sldId id="574" r:id="rId9"/>
    <p:sldId id="500" r:id="rId10"/>
    <p:sldId id="577" r:id="rId11"/>
    <p:sldId id="578" r:id="rId12"/>
    <p:sldId id="579" r:id="rId13"/>
    <p:sldId id="584" r:id="rId14"/>
    <p:sldId id="550" r:id="rId15"/>
    <p:sldId id="570" r:id="rId16"/>
    <p:sldId id="583" r:id="rId17"/>
    <p:sldId id="585" r:id="rId18"/>
    <p:sldId id="319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47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2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rea\Desktop\ANDREA\Confturismo\BTS2019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1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rea\Desktop\Index%202020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rea\Desktop\ANDREA\Aereo\Perdite%20Alitalia%20Bimestre%202018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rea\Desktop\ANDREA\Confturismo\BTS2019%20Rev%20sostenibilit&#224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rea\Desktop\BTS2019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dre\Downloads\2021_12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/>
            </a:pPr>
            <a:r>
              <a:rPr lang="it-IT" sz="2400" dirty="0"/>
              <a:t>Mercato Italiano </a:t>
            </a:r>
            <a:r>
              <a:rPr lang="it-IT" sz="1600" dirty="0"/>
              <a:t>(</a:t>
            </a:r>
            <a:r>
              <a:rPr lang="it-IT" sz="1600" dirty="0" err="1"/>
              <a:t>mln</a:t>
            </a:r>
            <a:r>
              <a:rPr lang="it-IT" sz="1600" dirty="0"/>
              <a:t> Passeggeri)</a:t>
            </a:r>
            <a:endParaRPr lang="it-IT" sz="2400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'MKT italia'!$A$5:$A$7</c:f>
              <c:numCache>
                <c:formatCode>General</c:formatCode>
                <c:ptCount val="3"/>
                <c:pt idx="0">
                  <c:v>1997</c:v>
                </c:pt>
                <c:pt idx="1">
                  <c:v>2007</c:v>
                </c:pt>
                <c:pt idx="2">
                  <c:v>2019</c:v>
                </c:pt>
              </c:numCache>
            </c:numRef>
          </c:cat>
          <c:val>
            <c:numRef>
              <c:f>'MKT italia'!$B$5:$B$7</c:f>
              <c:numCache>
                <c:formatCode>General</c:formatCode>
                <c:ptCount val="3"/>
                <c:pt idx="0">
                  <c:v>53</c:v>
                </c:pt>
                <c:pt idx="1">
                  <c:v>107.6</c:v>
                </c:pt>
                <c:pt idx="2">
                  <c:v>160.9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10-4FA1-B10F-A02919CA4A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30189184"/>
        <c:axId val="130190720"/>
      </c:barChart>
      <c:catAx>
        <c:axId val="130189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it-IT"/>
          </a:p>
        </c:txPr>
        <c:crossAx val="130190720"/>
        <c:crosses val="autoZero"/>
        <c:auto val="1"/>
        <c:lblAlgn val="ctr"/>
        <c:lblOffset val="100"/>
        <c:noMultiLvlLbl val="0"/>
      </c:catAx>
      <c:valAx>
        <c:axId val="13019072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3018918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>
          <a:latin typeface="Arial Narrow" pitchFamily="34" charset="0"/>
        </a:defRPr>
      </a:pPr>
      <a:endParaRPr lang="it-IT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it-IT" sz="2800" b="1" dirty="0"/>
              <a:t>Mercato aereo Italiano </a:t>
            </a:r>
            <a:r>
              <a:rPr lang="it-IT" dirty="0"/>
              <a:t>(</a:t>
            </a:r>
            <a:r>
              <a:rPr lang="it-IT" dirty="0" err="1"/>
              <a:t>gen</a:t>
            </a:r>
            <a:r>
              <a:rPr lang="it-IT" dirty="0"/>
              <a:t>-mar 2022 vs 2019)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Passeggeri!$D$48:$D$49</c:f>
              <c:strCache>
                <c:ptCount val="2"/>
                <c:pt idx="0">
                  <c:v>Domestico</c:v>
                </c:pt>
                <c:pt idx="1">
                  <c:v>Internazionale</c:v>
                </c:pt>
              </c:strCache>
            </c:strRef>
          </c:cat>
          <c:val>
            <c:numRef>
              <c:f>Passeggeri!$E$48:$E$49</c:f>
              <c:numCache>
                <c:formatCode>0.0%</c:formatCode>
                <c:ptCount val="2"/>
                <c:pt idx="0">
                  <c:v>-0.21805258363312641</c:v>
                </c:pt>
                <c:pt idx="1">
                  <c:v>-0.48306995899585159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F3-42CA-82D9-D2CD68F9A9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40107455"/>
        <c:axId val="840105791"/>
      </c:barChart>
      <c:catAx>
        <c:axId val="8401074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840105791"/>
        <c:crosses val="autoZero"/>
        <c:auto val="1"/>
        <c:lblAlgn val="ctr"/>
        <c:lblOffset val="100"/>
        <c:noMultiLvlLbl val="0"/>
      </c:catAx>
      <c:valAx>
        <c:axId val="840105791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8401074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</a:defRPr>
      </a:pPr>
      <a:endParaRPr lang="it-IT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it-IT" sz="2400" b="1" dirty="0"/>
              <a:t>Mercato aereo Toscano </a:t>
            </a:r>
            <a:r>
              <a:rPr lang="it-IT" dirty="0"/>
              <a:t>(</a:t>
            </a:r>
            <a:r>
              <a:rPr lang="it-IT" dirty="0" err="1"/>
              <a:t>gen</a:t>
            </a:r>
            <a:r>
              <a:rPr lang="it-IT" dirty="0"/>
              <a:t>-mar 2022 vs 2019)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Passeggeri!$D$59:$D$60</c:f>
              <c:strCache>
                <c:ptCount val="2"/>
                <c:pt idx="0">
                  <c:v>Domestico</c:v>
                </c:pt>
                <c:pt idx="1">
                  <c:v>Internazionale</c:v>
                </c:pt>
              </c:strCache>
            </c:strRef>
          </c:cat>
          <c:val>
            <c:numRef>
              <c:f>Passeggeri!$E$59:$E$60</c:f>
              <c:numCache>
                <c:formatCode>0%</c:formatCode>
                <c:ptCount val="2"/>
                <c:pt idx="0">
                  <c:v>-0.28688263138420711</c:v>
                </c:pt>
                <c:pt idx="1">
                  <c:v>-0.49032249900961955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BB-446B-8103-4BF3CC542F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40107455"/>
        <c:axId val="840105791"/>
      </c:barChart>
      <c:catAx>
        <c:axId val="8401074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840105791"/>
        <c:crosses val="autoZero"/>
        <c:auto val="1"/>
        <c:lblAlgn val="ctr"/>
        <c:lblOffset val="100"/>
        <c:noMultiLvlLbl val="0"/>
      </c:catAx>
      <c:valAx>
        <c:axId val="840105791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8401074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it-IT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it-IT" sz="2800" b="1" dirty="0"/>
              <a:t>Stati Uniti</a:t>
            </a:r>
            <a:r>
              <a:rPr lang="it-IT" sz="2800" b="1" baseline="0" dirty="0"/>
              <a:t> - </a:t>
            </a:r>
            <a:r>
              <a:rPr lang="it-IT" sz="2800" b="1" dirty="0"/>
              <a:t>2022 vs 2019 </a:t>
            </a:r>
            <a:r>
              <a:rPr lang="it-IT" dirty="0"/>
              <a:t>(</a:t>
            </a:r>
            <a:r>
              <a:rPr lang="it-IT" dirty="0" err="1"/>
              <a:t>moving</a:t>
            </a:r>
            <a:r>
              <a:rPr lang="it-IT" dirty="0"/>
              <a:t> </a:t>
            </a:r>
            <a:r>
              <a:rPr lang="it-IT" dirty="0" err="1"/>
              <a:t>average</a:t>
            </a:r>
            <a:r>
              <a:rPr lang="it-IT" dirty="0"/>
              <a:t> 7 days)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825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Foglio3!$A$2:$A$89</c:f>
              <c:strCache>
                <c:ptCount val="88"/>
                <c:pt idx="0">
                  <c:v>04/04/2022</c:v>
                </c:pt>
                <c:pt idx="1">
                  <c:v>04/03/2022</c:v>
                </c:pt>
                <c:pt idx="2">
                  <c:v>04/02/2022</c:v>
                </c:pt>
                <c:pt idx="3">
                  <c:v>04/01/2022</c:v>
                </c:pt>
                <c:pt idx="4">
                  <c:v>3/31/2022</c:v>
                </c:pt>
                <c:pt idx="5">
                  <c:v>3/30/2022</c:v>
                </c:pt>
                <c:pt idx="6">
                  <c:v>3/29/2022</c:v>
                </c:pt>
                <c:pt idx="7">
                  <c:v>3/28/2022</c:v>
                </c:pt>
                <c:pt idx="8">
                  <c:v>3/27/2022</c:v>
                </c:pt>
                <c:pt idx="9">
                  <c:v>3/26/2022</c:v>
                </c:pt>
                <c:pt idx="10">
                  <c:v>3/25/2022</c:v>
                </c:pt>
                <c:pt idx="11">
                  <c:v>3/24/2022</c:v>
                </c:pt>
                <c:pt idx="12">
                  <c:v>3/23/2022</c:v>
                </c:pt>
                <c:pt idx="13">
                  <c:v>3/22/2022</c:v>
                </c:pt>
                <c:pt idx="14">
                  <c:v>3/21/2022</c:v>
                </c:pt>
                <c:pt idx="15">
                  <c:v>3/20/2022</c:v>
                </c:pt>
                <c:pt idx="16">
                  <c:v>3/19/2022</c:v>
                </c:pt>
                <c:pt idx="17">
                  <c:v>3/18/2022</c:v>
                </c:pt>
                <c:pt idx="18">
                  <c:v>3/17/2022</c:v>
                </c:pt>
                <c:pt idx="19">
                  <c:v>3/16/2022</c:v>
                </c:pt>
                <c:pt idx="20">
                  <c:v>3/15/2022</c:v>
                </c:pt>
                <c:pt idx="21">
                  <c:v>3/14/2022</c:v>
                </c:pt>
                <c:pt idx="22">
                  <c:v>3/13/2022</c:v>
                </c:pt>
                <c:pt idx="23">
                  <c:v>03/12/2022</c:v>
                </c:pt>
                <c:pt idx="24">
                  <c:v>03/11/2022</c:v>
                </c:pt>
                <c:pt idx="25">
                  <c:v>03/10/2022</c:v>
                </c:pt>
                <c:pt idx="26">
                  <c:v>03/09/2022</c:v>
                </c:pt>
                <c:pt idx="27">
                  <c:v>03/08/2022</c:v>
                </c:pt>
                <c:pt idx="28">
                  <c:v>03/07/2022</c:v>
                </c:pt>
                <c:pt idx="29">
                  <c:v>03/06/2022</c:v>
                </c:pt>
                <c:pt idx="30">
                  <c:v>03/05/2022</c:v>
                </c:pt>
                <c:pt idx="31">
                  <c:v>03/04/2022</c:v>
                </c:pt>
                <c:pt idx="32">
                  <c:v>03/03/2022</c:v>
                </c:pt>
                <c:pt idx="33">
                  <c:v>03/02/2022</c:v>
                </c:pt>
                <c:pt idx="34">
                  <c:v>03/01/2022</c:v>
                </c:pt>
                <c:pt idx="35">
                  <c:v>2/28/2022</c:v>
                </c:pt>
                <c:pt idx="36">
                  <c:v>2/27/2022</c:v>
                </c:pt>
                <c:pt idx="37">
                  <c:v>2/26/2022</c:v>
                </c:pt>
                <c:pt idx="38">
                  <c:v>2/25/2022</c:v>
                </c:pt>
                <c:pt idx="39">
                  <c:v>2/24/2022</c:v>
                </c:pt>
                <c:pt idx="40">
                  <c:v>2/23/2022</c:v>
                </c:pt>
                <c:pt idx="41">
                  <c:v>2/22/2022</c:v>
                </c:pt>
                <c:pt idx="42">
                  <c:v>2/21/2022</c:v>
                </c:pt>
                <c:pt idx="43">
                  <c:v>2/20/2022</c:v>
                </c:pt>
                <c:pt idx="44">
                  <c:v>2/19/2022</c:v>
                </c:pt>
                <c:pt idx="45">
                  <c:v>2/18/2022</c:v>
                </c:pt>
                <c:pt idx="46">
                  <c:v>2/17/2022</c:v>
                </c:pt>
                <c:pt idx="47">
                  <c:v>2/16/2022</c:v>
                </c:pt>
                <c:pt idx="48">
                  <c:v>2/15/2022</c:v>
                </c:pt>
                <c:pt idx="49">
                  <c:v>2/14/2022</c:v>
                </c:pt>
                <c:pt idx="50">
                  <c:v>2/13/2022</c:v>
                </c:pt>
                <c:pt idx="51">
                  <c:v>02/12/2022</c:v>
                </c:pt>
                <c:pt idx="52">
                  <c:v>02/11/2022</c:v>
                </c:pt>
                <c:pt idx="53">
                  <c:v>02/10/2022</c:v>
                </c:pt>
                <c:pt idx="54">
                  <c:v>02/09/2022</c:v>
                </c:pt>
                <c:pt idx="55">
                  <c:v>02/08/2022</c:v>
                </c:pt>
                <c:pt idx="56">
                  <c:v>02/07/2022</c:v>
                </c:pt>
                <c:pt idx="57">
                  <c:v>02/06/2022</c:v>
                </c:pt>
                <c:pt idx="58">
                  <c:v>02/05/2022</c:v>
                </c:pt>
                <c:pt idx="59">
                  <c:v>02/04/2022</c:v>
                </c:pt>
                <c:pt idx="60">
                  <c:v>02/03/2022</c:v>
                </c:pt>
                <c:pt idx="61">
                  <c:v>02/02/2022</c:v>
                </c:pt>
                <c:pt idx="62">
                  <c:v>02/01/2022</c:v>
                </c:pt>
                <c:pt idx="63">
                  <c:v>1/31/2022</c:v>
                </c:pt>
                <c:pt idx="64">
                  <c:v>1/30/2022</c:v>
                </c:pt>
                <c:pt idx="65">
                  <c:v>1/29/2022</c:v>
                </c:pt>
                <c:pt idx="66">
                  <c:v>1/28/2022</c:v>
                </c:pt>
                <c:pt idx="67">
                  <c:v>1/27/2022</c:v>
                </c:pt>
                <c:pt idx="68">
                  <c:v>1/26/2022</c:v>
                </c:pt>
                <c:pt idx="69">
                  <c:v>1/25/2022</c:v>
                </c:pt>
                <c:pt idx="70">
                  <c:v>1/24/2022</c:v>
                </c:pt>
                <c:pt idx="71">
                  <c:v>1/23/2022</c:v>
                </c:pt>
                <c:pt idx="72">
                  <c:v>1/22/2022</c:v>
                </c:pt>
                <c:pt idx="73">
                  <c:v>1/21/2022</c:v>
                </c:pt>
                <c:pt idx="74">
                  <c:v>1/20/2022</c:v>
                </c:pt>
                <c:pt idx="75">
                  <c:v>1/19/2022</c:v>
                </c:pt>
                <c:pt idx="76">
                  <c:v>1/18/2022</c:v>
                </c:pt>
                <c:pt idx="77">
                  <c:v>1/17/2022</c:v>
                </c:pt>
                <c:pt idx="78">
                  <c:v>1/16/2022</c:v>
                </c:pt>
                <c:pt idx="79">
                  <c:v>1/15/2022</c:v>
                </c:pt>
                <c:pt idx="80">
                  <c:v>1/14/2022</c:v>
                </c:pt>
                <c:pt idx="81">
                  <c:v>1/13/2022</c:v>
                </c:pt>
                <c:pt idx="82">
                  <c:v>01/12/2022</c:v>
                </c:pt>
                <c:pt idx="83">
                  <c:v>01/11/2022</c:v>
                </c:pt>
                <c:pt idx="84">
                  <c:v>01/10/2022</c:v>
                </c:pt>
                <c:pt idx="85">
                  <c:v>01/09/2022</c:v>
                </c:pt>
                <c:pt idx="86">
                  <c:v>01/08/2022</c:v>
                </c:pt>
                <c:pt idx="87">
                  <c:v>01/07/2022</c:v>
                </c:pt>
              </c:strCache>
            </c:strRef>
          </c:cat>
          <c:val>
            <c:numRef>
              <c:f>Foglio3!$H$2:$H$89</c:f>
              <c:numCache>
                <c:formatCode>0.0%</c:formatCode>
                <c:ptCount val="88"/>
                <c:pt idx="0">
                  <c:v>-9.8996351711375219E-2</c:v>
                </c:pt>
                <c:pt idx="1">
                  <c:v>-9.8100033312447765E-2</c:v>
                </c:pt>
                <c:pt idx="2">
                  <c:v>-9.4320545702345826E-2</c:v>
                </c:pt>
                <c:pt idx="3">
                  <c:v>-9.740052675642441E-2</c:v>
                </c:pt>
                <c:pt idx="4">
                  <c:v>-9.9662711714211705E-2</c:v>
                </c:pt>
                <c:pt idx="5">
                  <c:v>-0.10154834567892101</c:v>
                </c:pt>
                <c:pt idx="6">
                  <c:v>-0.10369090615851528</c:v>
                </c:pt>
                <c:pt idx="7">
                  <c:v>-0.10320877754859081</c:v>
                </c:pt>
                <c:pt idx="8">
                  <c:v>-0.10562565159907877</c:v>
                </c:pt>
                <c:pt idx="9">
                  <c:v>-0.10377585287042168</c:v>
                </c:pt>
                <c:pt idx="10">
                  <c:v>-0.10131864233863441</c:v>
                </c:pt>
                <c:pt idx="11">
                  <c:v>-0.10138928773960432</c:v>
                </c:pt>
                <c:pt idx="12">
                  <c:v>-0.10353465382576077</c:v>
                </c:pt>
                <c:pt idx="13">
                  <c:v>-0.10416286307735212</c:v>
                </c:pt>
                <c:pt idx="14">
                  <c:v>-0.10543883340667415</c:v>
                </c:pt>
                <c:pt idx="15">
                  <c:v>-0.10461432918711611</c:v>
                </c:pt>
                <c:pt idx="16">
                  <c:v>-0.10941658243101238</c:v>
                </c:pt>
                <c:pt idx="17">
                  <c:v>-0.11833751239288059</c:v>
                </c:pt>
                <c:pt idx="18">
                  <c:v>-0.1228780213802334</c:v>
                </c:pt>
                <c:pt idx="19">
                  <c:v>-0.12463530536022394</c:v>
                </c:pt>
                <c:pt idx="20">
                  <c:v>-0.12657632236862659</c:v>
                </c:pt>
                <c:pt idx="21">
                  <c:v>-0.13653516065427673</c:v>
                </c:pt>
                <c:pt idx="22">
                  <c:v>-0.14296537935515241</c:v>
                </c:pt>
                <c:pt idx="23">
                  <c:v>-0.14635177851505765</c:v>
                </c:pt>
                <c:pt idx="24">
                  <c:v>-0.14997316120883863</c:v>
                </c:pt>
                <c:pt idx="25">
                  <c:v>-0.15532280949023969</c:v>
                </c:pt>
                <c:pt idx="26">
                  <c:v>-0.15903484819200076</c:v>
                </c:pt>
                <c:pt idx="27">
                  <c:v>-0.16328966024883607</c:v>
                </c:pt>
                <c:pt idx="28">
                  <c:v>-0.15636432815744383</c:v>
                </c:pt>
                <c:pt idx="29">
                  <c:v>-0.1523991541200953</c:v>
                </c:pt>
                <c:pt idx="30">
                  <c:v>-0.14510105133051587</c:v>
                </c:pt>
                <c:pt idx="31">
                  <c:v>-0.13670184249789941</c:v>
                </c:pt>
                <c:pt idx="32">
                  <c:v>-9.9645987415306059E-2</c:v>
                </c:pt>
                <c:pt idx="33">
                  <c:v>-8.8718661921686648E-2</c:v>
                </c:pt>
                <c:pt idx="34">
                  <c:v>-9.1091198238424265E-2</c:v>
                </c:pt>
                <c:pt idx="35">
                  <c:v>-9.9209541098655429E-2</c:v>
                </c:pt>
                <c:pt idx="36">
                  <c:v>-8.8023719976054959E-2</c:v>
                </c:pt>
                <c:pt idx="37">
                  <c:v>-9.9569664976059125E-2</c:v>
                </c:pt>
                <c:pt idx="38">
                  <c:v>-0.1199536587821608</c:v>
                </c:pt>
                <c:pt idx="39">
                  <c:v>-0.11991528826016262</c:v>
                </c:pt>
                <c:pt idx="40">
                  <c:v>-0.12107762294546165</c:v>
                </c:pt>
                <c:pt idx="41">
                  <c:v>-0.14234864004067183</c:v>
                </c:pt>
                <c:pt idx="42">
                  <c:v>-0.15442306334839473</c:v>
                </c:pt>
                <c:pt idx="43">
                  <c:v>-0.16331474376824151</c:v>
                </c:pt>
                <c:pt idx="44">
                  <c:v>-0.1695002818695257</c:v>
                </c:pt>
                <c:pt idx="45">
                  <c:v>-0.16674583037097612</c:v>
                </c:pt>
                <c:pt idx="46">
                  <c:v>-0.16614416587299408</c:v>
                </c:pt>
                <c:pt idx="47">
                  <c:v>-0.17263256752436262</c:v>
                </c:pt>
                <c:pt idx="48">
                  <c:v>-0.17000570581990071</c:v>
                </c:pt>
                <c:pt idx="49">
                  <c:v>-0.15767309855176537</c:v>
                </c:pt>
                <c:pt idx="50">
                  <c:v>-0.18086452914872919</c:v>
                </c:pt>
                <c:pt idx="51">
                  <c:v>-0.17323449381911848</c:v>
                </c:pt>
                <c:pt idx="52">
                  <c:v>-0.17129591100184627</c:v>
                </c:pt>
                <c:pt idx="53">
                  <c:v>-0.19857427639963621</c:v>
                </c:pt>
                <c:pt idx="54">
                  <c:v>-0.22847037946690751</c:v>
                </c:pt>
                <c:pt idx="55">
                  <c:v>-0.22478171450948981</c:v>
                </c:pt>
                <c:pt idx="56">
                  <c:v>-0.22386054670122379</c:v>
                </c:pt>
                <c:pt idx="57">
                  <c:v>-0.22462982529607045</c:v>
                </c:pt>
                <c:pt idx="58">
                  <c:v>-0.22260142916494063</c:v>
                </c:pt>
                <c:pt idx="59">
                  <c:v>-0.23860331808419666</c:v>
                </c:pt>
                <c:pt idx="60">
                  <c:v>-0.22686330398675458</c:v>
                </c:pt>
                <c:pt idx="61">
                  <c:v>-0.20073674782357342</c:v>
                </c:pt>
                <c:pt idx="62">
                  <c:v>-0.21411014307201559</c:v>
                </c:pt>
                <c:pt idx="63">
                  <c:v>-0.22401703399968531</c:v>
                </c:pt>
                <c:pt idx="64">
                  <c:v>-0.2336175542251675</c:v>
                </c:pt>
                <c:pt idx="65">
                  <c:v>-0.24201908419213058</c:v>
                </c:pt>
                <c:pt idx="66">
                  <c:v>-0.23872629754870922</c:v>
                </c:pt>
                <c:pt idx="67">
                  <c:v>-0.26352354370527042</c:v>
                </c:pt>
                <c:pt idx="68">
                  <c:v>-0.2872886103611022</c:v>
                </c:pt>
                <c:pt idx="69">
                  <c:v>-0.27434111779763404</c:v>
                </c:pt>
                <c:pt idx="70">
                  <c:v>-0.25761759706041332</c:v>
                </c:pt>
                <c:pt idx="71">
                  <c:v>-0.24718317549893409</c:v>
                </c:pt>
                <c:pt idx="72">
                  <c:v>-0.27529354675883944</c:v>
                </c:pt>
                <c:pt idx="73">
                  <c:v>-0.2645313809259674</c:v>
                </c:pt>
                <c:pt idx="74">
                  <c:v>-0.23756129940324455</c:v>
                </c:pt>
                <c:pt idx="75">
                  <c:v>-0.21508849122358553</c:v>
                </c:pt>
                <c:pt idx="76">
                  <c:v>-0.22433462542043092</c:v>
                </c:pt>
                <c:pt idx="77">
                  <c:v>-0.23780981884996522</c:v>
                </c:pt>
                <c:pt idx="78">
                  <c:v>-0.23875061627820615</c:v>
                </c:pt>
                <c:pt idx="79">
                  <c:v>-0.20317797127854398</c:v>
                </c:pt>
                <c:pt idx="80">
                  <c:v>-0.19666088209230659</c:v>
                </c:pt>
                <c:pt idx="81">
                  <c:v>-0.2222229744730928</c:v>
                </c:pt>
                <c:pt idx="82">
                  <c:v>-0.2322719178235948</c:v>
                </c:pt>
                <c:pt idx="83">
                  <c:v>-0.22752168687458385</c:v>
                </c:pt>
                <c:pt idx="84">
                  <c:v>-0.20888900295136648</c:v>
                </c:pt>
                <c:pt idx="85">
                  <c:v>-0.1860363640886562</c:v>
                </c:pt>
                <c:pt idx="86">
                  <c:v>-0.17688465102770468</c:v>
                </c:pt>
                <c:pt idx="87">
                  <c:v>-0.19948177581695414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64A-42C4-B88A-9955C8D791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80677424"/>
        <c:axId val="1980684912"/>
      </c:lineChart>
      <c:catAx>
        <c:axId val="1980677424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980684912"/>
        <c:crosses val="autoZero"/>
        <c:auto val="1"/>
        <c:lblAlgn val="ctr"/>
        <c:lblOffset val="100"/>
        <c:noMultiLvlLbl val="0"/>
      </c:catAx>
      <c:valAx>
        <c:axId val="1980684912"/>
        <c:scaling>
          <c:orientation val="minMax"/>
        </c:scaling>
        <c:delete val="0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980677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it-IT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defRPr>
            </a:pPr>
            <a:r>
              <a:rPr lang="it-IT" sz="2000" b="1"/>
              <a:t>Passeggeri nel 2020 </a:t>
            </a:r>
          </a:p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defRPr>
            </a:pPr>
            <a:r>
              <a:rPr lang="it-IT"/>
              <a:t>(in milioni di passeggeri)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Arial Narrow" panose="020B0606020202030204" pitchFamily="34" charset="0"/>
              <a:ea typeface="+mn-ea"/>
              <a:cs typeface="Times New Roman" panose="02020603050405020304" pitchFamily="18" charset="0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2CB-4742-A09B-4777BC1AAA3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Arial Narrow" panose="020B060602020203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Foglio3!$D$4:$D$10</c:f>
              <c:strCache>
                <c:ptCount val="7"/>
                <c:pt idx="0">
                  <c:v>Ryanair</c:v>
                </c:pt>
                <c:pt idx="1">
                  <c:v>Lufthansa Group</c:v>
                </c:pt>
                <c:pt idx="2">
                  <c:v>AFKLM</c:v>
                </c:pt>
                <c:pt idx="3">
                  <c:v>IAG</c:v>
                </c:pt>
                <c:pt idx="4">
                  <c:v>Easyjet</c:v>
                </c:pt>
                <c:pt idx="5">
                  <c:v>Wizzair</c:v>
                </c:pt>
                <c:pt idx="6">
                  <c:v>Alitalia</c:v>
                </c:pt>
              </c:strCache>
            </c:strRef>
          </c:cat>
          <c:val>
            <c:numRef>
              <c:f>Foglio3!$E$4:$E$10</c:f>
              <c:numCache>
                <c:formatCode>General</c:formatCode>
                <c:ptCount val="7"/>
                <c:pt idx="0">
                  <c:v>52.2</c:v>
                </c:pt>
                <c:pt idx="1">
                  <c:v>36.4</c:v>
                </c:pt>
                <c:pt idx="2">
                  <c:v>34</c:v>
                </c:pt>
                <c:pt idx="3">
                  <c:v>31.3</c:v>
                </c:pt>
                <c:pt idx="4">
                  <c:v>28.8</c:v>
                </c:pt>
                <c:pt idx="5">
                  <c:v>16.7</c:v>
                </c:pt>
                <c:pt idx="6">
                  <c:v>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2CB-4742-A09B-4777BC1AAA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1071023215"/>
        <c:axId val="1071012815"/>
      </c:barChart>
      <c:catAx>
        <c:axId val="10710232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defRPr>
            </a:pPr>
            <a:endParaRPr lang="it-IT"/>
          </a:p>
        </c:txPr>
        <c:crossAx val="1071012815"/>
        <c:crosses val="autoZero"/>
        <c:auto val="1"/>
        <c:lblAlgn val="ctr"/>
        <c:lblOffset val="100"/>
        <c:noMultiLvlLbl val="0"/>
      </c:catAx>
      <c:valAx>
        <c:axId val="1071012815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07102321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Arial Narrow" panose="020B0606020202030204" pitchFamily="34" charset="0"/>
          <a:cs typeface="Times New Roman" panose="02020603050405020304" pitchFamily="18" charset="0"/>
        </a:defRPr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/>
            </a:pPr>
            <a:r>
              <a:rPr lang="it-IT" sz="2400" dirty="0"/>
              <a:t>Mercato Aereo </a:t>
            </a:r>
            <a:r>
              <a:rPr lang="it-IT" sz="2400" dirty="0" err="1"/>
              <a:t>IntraUE</a:t>
            </a:r>
            <a:r>
              <a:rPr lang="it-IT" sz="2400" dirty="0"/>
              <a:t> e Domestico </a:t>
            </a:r>
            <a:r>
              <a:rPr lang="it-IT" sz="1600" dirty="0"/>
              <a:t>(milioni di passeggeri)</a:t>
            </a:r>
            <a:endParaRPr lang="it-IT" sz="2400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'[Index 2020.xlsx]Dato aereo'!$C$8</c:f>
              <c:strCache>
                <c:ptCount val="1"/>
                <c:pt idx="0">
                  <c:v>Francia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'[Index 2020.xlsx]Dato aereo'!$H$6:$I$6</c:f>
              <c:numCache>
                <c:formatCode>General</c:formatCode>
                <c:ptCount val="2"/>
                <c:pt idx="0">
                  <c:v>1997</c:v>
                </c:pt>
                <c:pt idx="1">
                  <c:v>2019</c:v>
                </c:pt>
              </c:numCache>
            </c:numRef>
          </c:cat>
          <c:val>
            <c:numRef>
              <c:f>'[Index 2020.xlsx]Dato aereo'!$H$8:$I$8</c:f>
              <c:numCache>
                <c:formatCode>0.0</c:formatCode>
                <c:ptCount val="2"/>
                <c:pt idx="0">
                  <c:v>55.27000000000001</c:v>
                </c:pt>
                <c:pt idx="1">
                  <c:v>107.93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0A-4AD0-AEF5-28B51AD5890C}"/>
            </c:ext>
          </c:extLst>
        </c:ser>
        <c:ser>
          <c:idx val="1"/>
          <c:order val="1"/>
          <c:tx>
            <c:strRef>
              <c:f>'[Index 2020.xlsx]Dato aereo'!$C$9</c:f>
              <c:strCache>
                <c:ptCount val="1"/>
                <c:pt idx="0">
                  <c:v>Italia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'[Index 2020.xlsx]Dato aereo'!$H$6:$I$6</c:f>
              <c:numCache>
                <c:formatCode>General</c:formatCode>
                <c:ptCount val="2"/>
                <c:pt idx="0">
                  <c:v>1997</c:v>
                </c:pt>
                <c:pt idx="1">
                  <c:v>2019</c:v>
                </c:pt>
              </c:numCache>
            </c:numRef>
          </c:cat>
          <c:val>
            <c:numRef>
              <c:f>'[Index 2020.xlsx]Dato aereo'!$H$9:$I$9</c:f>
              <c:numCache>
                <c:formatCode>0.0</c:formatCode>
                <c:ptCount val="2"/>
                <c:pt idx="0">
                  <c:v>42.56</c:v>
                </c:pt>
                <c:pt idx="1">
                  <c:v>126.89999999999999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60A-4AD0-AEF5-28B51AD5890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30229376"/>
        <c:axId val="130230912"/>
      </c:barChart>
      <c:catAx>
        <c:axId val="130229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30230912"/>
        <c:crosses val="autoZero"/>
        <c:auto val="1"/>
        <c:lblAlgn val="ctr"/>
        <c:lblOffset val="100"/>
        <c:noMultiLvlLbl val="0"/>
      </c:catAx>
      <c:valAx>
        <c:axId val="130230912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3022937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2000"/>
          </a:pPr>
          <a:endParaRPr lang="it-IT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Arial Narrow" pitchFamily="34" charset="0"/>
          <a:cs typeface="Arial" pitchFamily="34" charset="0"/>
        </a:defRPr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800"/>
            </a:pPr>
            <a:r>
              <a:rPr lang="it-IT" sz="2800"/>
              <a:t>Ebit margin nel 2019 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0-26D8-4C14-BEE0-341D3AB1C460}"/>
              </c:ext>
            </c:extLst>
          </c:dPt>
          <c:dPt>
            <c:idx val="1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1-26D8-4C14-BEE0-341D3AB1C460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2-26D8-4C14-BEE0-341D3AB1C460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3-26D8-4C14-BEE0-341D3AB1C460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4-26D8-4C14-BEE0-341D3AB1C460}"/>
              </c:ext>
            </c:extLst>
          </c:dPt>
          <c:dPt>
            <c:idx val="5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5-26D8-4C14-BEE0-341D3AB1C460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6-26D8-4C14-BEE0-341D3AB1C460}"/>
              </c:ext>
            </c:extLst>
          </c:dPt>
          <c:dPt>
            <c:idx val="12"/>
            <c:invertIfNegative val="0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7-26D8-4C14-BEE0-341D3AB1C460}"/>
              </c:ext>
            </c:extLst>
          </c:dPt>
          <c:dPt>
            <c:idx val="13"/>
            <c:invertIfNegative val="0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8-26D8-4C14-BEE0-341D3AB1C460}"/>
              </c:ext>
            </c:extLst>
          </c:dPt>
          <c:dPt>
            <c:idx val="14"/>
            <c:invertIfNegative val="0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9-26D8-4C14-BEE0-341D3AB1C460}"/>
              </c:ext>
            </c:extLst>
          </c:dPt>
          <c:dPt>
            <c:idx val="15"/>
            <c:invertIfNegative val="0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A-26D8-4C14-BEE0-341D3AB1C460}"/>
              </c:ext>
            </c:extLst>
          </c:dPt>
          <c:dPt>
            <c:idx val="16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B-26D8-4C14-BEE0-341D3AB1C460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'Compagnie Europee 2018'!$A$10:$A$26</c:f>
              <c:strCache>
                <c:ptCount val="17"/>
                <c:pt idx="0">
                  <c:v>Wizzair</c:v>
                </c:pt>
                <c:pt idx="1">
                  <c:v>BA</c:v>
                </c:pt>
                <c:pt idx="2">
                  <c:v>Ryanair</c:v>
                </c:pt>
                <c:pt idx="3">
                  <c:v>AerLingus</c:v>
                </c:pt>
                <c:pt idx="4">
                  <c:v>IAG</c:v>
                </c:pt>
                <c:pt idx="5">
                  <c:v>Swiss</c:v>
                </c:pt>
                <c:pt idx="6">
                  <c:v>Vueling</c:v>
                </c:pt>
                <c:pt idx="7">
                  <c:v>Iberia</c:v>
                </c:pt>
                <c:pt idx="8">
                  <c:v>KLM</c:v>
                </c:pt>
                <c:pt idx="9">
                  <c:v>Lufthansa FSC</c:v>
                </c:pt>
                <c:pt idx="10">
                  <c:v>Transavia</c:v>
                </c:pt>
                <c:pt idx="11">
                  <c:v>Easyjet*</c:v>
                </c:pt>
                <c:pt idx="12">
                  <c:v>Lufthansa Group</c:v>
                </c:pt>
                <c:pt idx="13">
                  <c:v>AFKLM</c:v>
                </c:pt>
                <c:pt idx="14">
                  <c:v>AirFrance</c:v>
                </c:pt>
                <c:pt idx="15">
                  <c:v>Austrian</c:v>
                </c:pt>
                <c:pt idx="16">
                  <c:v>Alitalia (stima)</c:v>
                </c:pt>
              </c:strCache>
            </c:strRef>
          </c:cat>
          <c:val>
            <c:numRef>
              <c:f>'Compagnie Europee 2018'!$C$10:$C$26</c:f>
              <c:numCache>
                <c:formatCode>0.0%</c:formatCode>
                <c:ptCount val="17"/>
                <c:pt idx="0">
                  <c:v>0.16354356543930004</c:v>
                </c:pt>
                <c:pt idx="1">
                  <c:v>0.14500000000000018</c:v>
                </c:pt>
                <c:pt idx="2">
                  <c:v>0.14349303033852662</c:v>
                </c:pt>
                <c:pt idx="3">
                  <c:v>0.13</c:v>
                </c:pt>
                <c:pt idx="4">
                  <c:v>0.12879322512350036</c:v>
                </c:pt>
                <c:pt idx="5">
                  <c:v>0.1080000000000001</c:v>
                </c:pt>
                <c:pt idx="6">
                  <c:v>9.8000000000000156E-2</c:v>
                </c:pt>
                <c:pt idx="7">
                  <c:v>8.8000000000000064E-2</c:v>
                </c:pt>
                <c:pt idx="8">
                  <c:v>7.6999999999999999E-2</c:v>
                </c:pt>
                <c:pt idx="9">
                  <c:v>7.5999999999999998E-2</c:v>
                </c:pt>
                <c:pt idx="10">
                  <c:v>7.5000000000000011E-2</c:v>
                </c:pt>
                <c:pt idx="11">
                  <c:v>7.3000000000000009E-2</c:v>
                </c:pt>
                <c:pt idx="12">
                  <c:v>5.5622666373819463E-2</c:v>
                </c:pt>
                <c:pt idx="13">
                  <c:v>4.2000000000000023E-2</c:v>
                </c:pt>
                <c:pt idx="14">
                  <c:v>1.7000000000000001E-2</c:v>
                </c:pt>
                <c:pt idx="15">
                  <c:v>9.0000000000000028E-3</c:v>
                </c:pt>
                <c:pt idx="16">
                  <c:v>-0.13500000000000001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6D8-4C14-BEE0-341D3AB1C4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30269568"/>
        <c:axId val="130271104"/>
      </c:barChart>
      <c:catAx>
        <c:axId val="13026956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crossAx val="130271104"/>
        <c:crosses val="autoZero"/>
        <c:auto val="1"/>
        <c:lblAlgn val="ctr"/>
        <c:lblOffset val="100"/>
        <c:noMultiLvlLbl val="0"/>
      </c:catAx>
      <c:valAx>
        <c:axId val="130271104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ln w="9525">
            <a:noFill/>
          </a:ln>
        </c:spPr>
        <c:crossAx val="1302695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>
          <a:latin typeface="Arial Narrow" pitchFamily="34" charset="0"/>
        </a:defRPr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 sz="2400"/>
            </a:pPr>
            <a:r>
              <a:rPr lang="it-IT" sz="2400"/>
              <a:t>Compagnie Aeree in Europa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'Compagnie Aeree Europa'!$B$3</c:f>
              <c:strCache>
                <c:ptCount val="1"/>
                <c:pt idx="0">
                  <c:v>2005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'Compagnie Aeree Europa'!$A$4:$A$9</c:f>
              <c:strCache>
                <c:ptCount val="6"/>
                <c:pt idx="0">
                  <c:v>Ryanair</c:v>
                </c:pt>
                <c:pt idx="1">
                  <c:v>Lufthansa Group</c:v>
                </c:pt>
                <c:pt idx="2">
                  <c:v>IAG</c:v>
                </c:pt>
                <c:pt idx="3">
                  <c:v>AF-KLM</c:v>
                </c:pt>
                <c:pt idx="4">
                  <c:v>Easyjet</c:v>
                </c:pt>
                <c:pt idx="5">
                  <c:v>Alitalia</c:v>
                </c:pt>
              </c:strCache>
            </c:strRef>
          </c:cat>
          <c:val>
            <c:numRef>
              <c:f>'Compagnie Aeree Europa'!$B$4:$B$9</c:f>
              <c:numCache>
                <c:formatCode>General</c:formatCode>
                <c:ptCount val="6"/>
                <c:pt idx="0">
                  <c:v>33.4</c:v>
                </c:pt>
                <c:pt idx="1">
                  <c:v>51.3</c:v>
                </c:pt>
                <c:pt idx="2">
                  <c:v>63.2</c:v>
                </c:pt>
                <c:pt idx="3">
                  <c:v>69.900000000000006</c:v>
                </c:pt>
                <c:pt idx="4">
                  <c:v>30.3</c:v>
                </c:pt>
                <c:pt idx="5" formatCode="0.0">
                  <c:v>29.967999999999989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7D-4E09-9FE6-1B7E664E78EC}"/>
            </c:ext>
          </c:extLst>
        </c:ser>
        <c:ser>
          <c:idx val="1"/>
          <c:order val="1"/>
          <c:tx>
            <c:strRef>
              <c:f>'Compagnie Aeree Europa'!$F$3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'Compagnie Aeree Europa'!$A$4:$A$9</c:f>
              <c:strCache>
                <c:ptCount val="6"/>
                <c:pt idx="0">
                  <c:v>Ryanair</c:v>
                </c:pt>
                <c:pt idx="1">
                  <c:v>Lufthansa Group</c:v>
                </c:pt>
                <c:pt idx="2">
                  <c:v>IAG</c:v>
                </c:pt>
                <c:pt idx="3">
                  <c:v>AF-KLM</c:v>
                </c:pt>
                <c:pt idx="4">
                  <c:v>Easyjet</c:v>
                </c:pt>
                <c:pt idx="5">
                  <c:v>Alitalia</c:v>
                </c:pt>
              </c:strCache>
            </c:strRef>
          </c:cat>
          <c:val>
            <c:numRef>
              <c:f>'Compagnie Aeree Europa'!$F$4:$F$9</c:f>
              <c:numCache>
                <c:formatCode>General</c:formatCode>
                <c:ptCount val="6"/>
                <c:pt idx="0">
                  <c:v>151.4</c:v>
                </c:pt>
                <c:pt idx="1">
                  <c:v>145.19999999999999</c:v>
                </c:pt>
                <c:pt idx="2">
                  <c:v>118</c:v>
                </c:pt>
                <c:pt idx="3">
                  <c:v>104.2</c:v>
                </c:pt>
                <c:pt idx="4">
                  <c:v>96.7</c:v>
                </c:pt>
                <c:pt idx="5">
                  <c:v>21.3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07-4278-A344-86B43FC4B4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0293120"/>
        <c:axId val="130319488"/>
      </c:barChart>
      <c:catAx>
        <c:axId val="130293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it-IT"/>
          </a:p>
        </c:txPr>
        <c:crossAx val="130319488"/>
        <c:crosses val="autoZero"/>
        <c:auto val="1"/>
        <c:lblAlgn val="ctr"/>
        <c:lblOffset val="100"/>
        <c:noMultiLvlLbl val="0"/>
      </c:catAx>
      <c:valAx>
        <c:axId val="13031948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302931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it-IT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800">
          <a:latin typeface="Arial Narrow" pitchFamily="34" charset="0"/>
        </a:defRPr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/>
              <a:t>Concentrazione del Mercato Aereo nel 2018</a:t>
            </a:r>
          </a:p>
        </c:rich>
      </c:tx>
      <c:overlay val="0"/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'[1]Foglio1 (2)'!$B$2</c:f>
              <c:strCache>
                <c:ptCount val="1"/>
                <c:pt idx="0">
                  <c:v>Top 5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'[1]Foglio1 (2)'!$A$3:$A$4</c:f>
              <c:strCache>
                <c:ptCount val="2"/>
                <c:pt idx="0">
                  <c:v>Europa 6% EBIT</c:v>
                </c:pt>
                <c:pt idx="1">
                  <c:v>USA 10% EBIT</c:v>
                </c:pt>
              </c:strCache>
            </c:strRef>
          </c:cat>
          <c:val>
            <c:numRef>
              <c:f>'[1]Foglio1 (2)'!$B$3:$B$4</c:f>
              <c:numCache>
                <c:formatCode>General</c:formatCode>
                <c:ptCount val="2"/>
                <c:pt idx="0">
                  <c:v>0.5</c:v>
                </c:pt>
                <c:pt idx="1">
                  <c:v>0.86000000000000065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3D-4295-B509-4B31D5CA14FF}"/>
            </c:ext>
          </c:extLst>
        </c:ser>
        <c:ser>
          <c:idx val="1"/>
          <c:order val="1"/>
          <c:tx>
            <c:strRef>
              <c:f>'[1]Foglio1 (2)'!$C$2</c:f>
              <c:strCache>
                <c:ptCount val="1"/>
                <c:pt idx="0">
                  <c:v>Altre compagnie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003D-4295-B509-4B31D5CA14FF}"/>
              </c:ext>
            </c:extLst>
          </c:dPt>
          <c:dPt>
            <c:idx val="1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2-003D-4295-B509-4B31D5CA14FF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'[1]Foglio1 (2)'!$A$3:$A$4</c:f>
              <c:strCache>
                <c:ptCount val="2"/>
                <c:pt idx="0">
                  <c:v>Europa 6% EBIT</c:v>
                </c:pt>
                <c:pt idx="1">
                  <c:v>USA 10% EBIT</c:v>
                </c:pt>
              </c:strCache>
            </c:strRef>
          </c:cat>
          <c:val>
            <c:numRef>
              <c:f>'[1]Foglio1 (2)'!$C$3:$C$4</c:f>
              <c:numCache>
                <c:formatCode>General</c:formatCode>
                <c:ptCount val="2"/>
                <c:pt idx="0">
                  <c:v>0.5</c:v>
                </c:pt>
                <c:pt idx="1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03D-4295-B509-4B31D5CA14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30371584"/>
        <c:axId val="130373120"/>
      </c:barChart>
      <c:catAx>
        <c:axId val="13037158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it-IT"/>
          </a:p>
        </c:txPr>
        <c:crossAx val="130373120"/>
        <c:crosses val="autoZero"/>
        <c:auto val="1"/>
        <c:lblAlgn val="ctr"/>
        <c:lblOffset val="100"/>
        <c:noMultiLvlLbl val="0"/>
      </c:catAx>
      <c:valAx>
        <c:axId val="13037312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3037158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/>
          </a:pPr>
          <a:endParaRPr lang="it-IT"/>
        </a:p>
      </c:txPr>
    </c:legend>
    <c:plotVisOnly val="1"/>
    <c:dispBlanksAs val="gap"/>
    <c:showDLblsOverMax val="0"/>
  </c:chart>
  <c:txPr>
    <a:bodyPr/>
    <a:lstStyle/>
    <a:p>
      <a:pPr>
        <a:defRPr>
          <a:latin typeface="Arial Nova" pitchFamily="34" charset="0"/>
        </a:defRPr>
      </a:pPr>
      <a:endParaRPr lang="it-I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 sz="2400" dirty="0"/>
              <a:t>Traffico aeroportuale in Italia </a:t>
            </a:r>
            <a:r>
              <a:rPr lang="it-IT" dirty="0"/>
              <a:t>(mln di passeggeri)</a:t>
            </a:r>
          </a:p>
        </c:rich>
      </c:tx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'Aeroporti Italiani per Traffico'!$C$20</c:f>
              <c:strCache>
                <c:ptCount val="1"/>
                <c:pt idx="0">
                  <c:v>FCO e MXP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'Aeroporti Italiani per Traffico'!$E$21:$E$22</c:f>
              <c:numCache>
                <c:formatCode>General</c:formatCode>
                <c:ptCount val="2"/>
                <c:pt idx="0">
                  <c:v>2000</c:v>
                </c:pt>
                <c:pt idx="1">
                  <c:v>2019</c:v>
                </c:pt>
              </c:numCache>
            </c:numRef>
          </c:cat>
          <c:val>
            <c:numRef>
              <c:f>'Aeroporti Italiani per Traffico'!$C$21:$C$22</c:f>
              <c:numCache>
                <c:formatCode>General</c:formatCode>
                <c:ptCount val="2"/>
                <c:pt idx="0" formatCode="0.0">
                  <c:v>47</c:v>
                </c:pt>
                <c:pt idx="1">
                  <c:v>67.5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7E-40EC-8718-995031B0554F}"/>
            </c:ext>
          </c:extLst>
        </c:ser>
        <c:ser>
          <c:idx val="1"/>
          <c:order val="1"/>
          <c:tx>
            <c:strRef>
              <c:f>'Aeroporti Italiani per Traffico'!$D$20</c:f>
              <c:strCache>
                <c:ptCount val="1"/>
                <c:pt idx="0">
                  <c:v>Altri Aeroporti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'Aeroporti Italiani per Traffico'!$E$21:$E$22</c:f>
              <c:numCache>
                <c:formatCode>General</c:formatCode>
                <c:ptCount val="2"/>
                <c:pt idx="0">
                  <c:v>2000</c:v>
                </c:pt>
                <c:pt idx="1">
                  <c:v>2019</c:v>
                </c:pt>
              </c:numCache>
            </c:numRef>
          </c:cat>
          <c:val>
            <c:numRef>
              <c:f>'Aeroporti Italiani per Traffico'!$D$21:$D$22</c:f>
              <c:numCache>
                <c:formatCode>0.0</c:formatCode>
                <c:ptCount val="2"/>
                <c:pt idx="0">
                  <c:v>45.25</c:v>
                </c:pt>
                <c:pt idx="1">
                  <c:v>117.9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B7E-40EC-8718-995031B0554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214067840"/>
        <c:axId val="214098688"/>
      </c:barChart>
      <c:catAx>
        <c:axId val="214067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2000" b="1"/>
            </a:pPr>
            <a:endParaRPr lang="it-IT"/>
          </a:p>
        </c:txPr>
        <c:crossAx val="214098688"/>
        <c:crosses val="autoZero"/>
        <c:auto val="1"/>
        <c:lblAlgn val="ctr"/>
        <c:lblOffset val="100"/>
        <c:noMultiLvlLbl val="0"/>
      </c:catAx>
      <c:valAx>
        <c:axId val="214098688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214067840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1600"/>
          </a:pPr>
          <a:endParaRPr lang="it-IT"/>
        </a:p>
      </c:txPr>
    </c:legend>
    <c:plotVisOnly val="1"/>
    <c:dispBlanksAs val="gap"/>
    <c:showDLblsOverMax val="0"/>
  </c:chart>
  <c:txPr>
    <a:bodyPr/>
    <a:lstStyle/>
    <a:p>
      <a:pPr>
        <a:defRPr>
          <a:latin typeface="Arial Narrow" pitchFamily="34" charset="0"/>
        </a:defRPr>
      </a:pPr>
      <a:endParaRPr lang="it-IT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ES_tradnl" sz="2800" dirty="0" err="1"/>
              <a:t>Passeggeri</a:t>
            </a:r>
            <a:r>
              <a:rPr lang="es-ES_tradnl" sz="2800" dirty="0"/>
              <a:t> nel</a:t>
            </a:r>
            <a:r>
              <a:rPr lang="es-ES_tradnl" sz="2800" baseline="0" dirty="0"/>
              <a:t> 2019 </a:t>
            </a:r>
            <a:r>
              <a:rPr lang="es-ES_tradnl" baseline="0" dirty="0"/>
              <a:t>(in </a:t>
            </a:r>
            <a:r>
              <a:rPr lang="es-ES_tradnl" baseline="0" dirty="0" err="1"/>
              <a:t>mln</a:t>
            </a:r>
            <a:r>
              <a:rPr lang="es-ES_tradnl" baseline="0" dirty="0"/>
              <a:t>)</a:t>
            </a:r>
            <a:endParaRPr lang="es-ES_tradnl" dirty="0"/>
          </a:p>
        </c:rich>
      </c:tx>
      <c:layout>
        <c:manualLayout>
          <c:xMode val="edge"/>
          <c:yMode val="edge"/>
          <c:x val="0.22619872515935507"/>
          <c:y val="1.8781911688042798E-2"/>
        </c:manualLayout>
      </c:layout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'Aeroporti Italiani per Traffico'!$C$4</c:f>
              <c:strCache>
                <c:ptCount val="1"/>
                <c:pt idx="0">
                  <c:v>Domestici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'Aeroporti Italiani per Traffico'!$A$5:$A$12</c:f>
              <c:strCache>
                <c:ptCount val="8"/>
                <c:pt idx="0">
                  <c:v>Roma FCO</c:v>
                </c:pt>
                <c:pt idx="1">
                  <c:v>Milano MXP</c:v>
                </c:pt>
                <c:pt idx="2">
                  <c:v>Bergamo</c:v>
                </c:pt>
                <c:pt idx="3">
                  <c:v>Venezia</c:v>
                </c:pt>
                <c:pt idx="4">
                  <c:v>Napoli</c:v>
                </c:pt>
                <c:pt idx="5">
                  <c:v>Catania</c:v>
                </c:pt>
                <c:pt idx="6">
                  <c:v>Milano LIN</c:v>
                </c:pt>
                <c:pt idx="7">
                  <c:v>Bologna</c:v>
                </c:pt>
              </c:strCache>
            </c:strRef>
          </c:cat>
          <c:val>
            <c:numRef>
              <c:f>'Aeroporti Italiani per Traffico'!$C$5:$C$12</c:f>
              <c:numCache>
                <c:formatCode>0.0</c:formatCode>
                <c:ptCount val="8"/>
                <c:pt idx="0">
                  <c:v>11.5</c:v>
                </c:pt>
                <c:pt idx="1">
                  <c:v>4.0999999999999996</c:v>
                </c:pt>
                <c:pt idx="2">
                  <c:v>3.3</c:v>
                </c:pt>
                <c:pt idx="3">
                  <c:v>1.6</c:v>
                </c:pt>
                <c:pt idx="4">
                  <c:v>3.5</c:v>
                </c:pt>
                <c:pt idx="5">
                  <c:v>6.4</c:v>
                </c:pt>
                <c:pt idx="6">
                  <c:v>4.8</c:v>
                </c:pt>
                <c:pt idx="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E0-4D59-B3EB-249CB09A98CF}"/>
            </c:ext>
          </c:extLst>
        </c:ser>
        <c:ser>
          <c:idx val="1"/>
          <c:order val="1"/>
          <c:tx>
            <c:strRef>
              <c:f>'Aeroporti Italiani per Traffico'!$D$4</c:f>
              <c:strCache>
                <c:ptCount val="1"/>
                <c:pt idx="0">
                  <c:v>Internazionali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'Aeroporti Italiani per Traffico'!$A$5:$A$12</c:f>
              <c:strCache>
                <c:ptCount val="8"/>
                <c:pt idx="0">
                  <c:v>Roma FCO</c:v>
                </c:pt>
                <c:pt idx="1">
                  <c:v>Milano MXP</c:v>
                </c:pt>
                <c:pt idx="2">
                  <c:v>Bergamo</c:v>
                </c:pt>
                <c:pt idx="3">
                  <c:v>Venezia</c:v>
                </c:pt>
                <c:pt idx="4">
                  <c:v>Napoli</c:v>
                </c:pt>
                <c:pt idx="5">
                  <c:v>Catania</c:v>
                </c:pt>
                <c:pt idx="6">
                  <c:v>Milano LIN</c:v>
                </c:pt>
                <c:pt idx="7">
                  <c:v>Bologna</c:v>
                </c:pt>
              </c:strCache>
            </c:strRef>
          </c:cat>
          <c:val>
            <c:numRef>
              <c:f>'Aeroporti Italiani per Traffico'!$D$5:$D$12</c:f>
              <c:numCache>
                <c:formatCode>0.0</c:formatCode>
                <c:ptCount val="8"/>
                <c:pt idx="0">
                  <c:v>31.4</c:v>
                </c:pt>
                <c:pt idx="1">
                  <c:v>20.5</c:v>
                </c:pt>
                <c:pt idx="2">
                  <c:v>9.5</c:v>
                </c:pt>
                <c:pt idx="3">
                  <c:v>9.5</c:v>
                </c:pt>
                <c:pt idx="4">
                  <c:v>6.4</c:v>
                </c:pt>
                <c:pt idx="5">
                  <c:v>3.4000000000000004</c:v>
                </c:pt>
                <c:pt idx="6">
                  <c:v>4.3999999999999995</c:v>
                </c:pt>
                <c:pt idx="7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AE0-4D59-B3EB-249CB09A98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101126528"/>
        <c:axId val="101128064"/>
      </c:barChart>
      <c:catAx>
        <c:axId val="101126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1400"/>
            </a:pPr>
            <a:endParaRPr lang="it-IT"/>
          </a:p>
        </c:txPr>
        <c:crossAx val="101128064"/>
        <c:crosses val="autoZero"/>
        <c:auto val="1"/>
        <c:lblAlgn val="ctr"/>
        <c:lblOffset val="100"/>
        <c:noMultiLvlLbl val="0"/>
      </c:catAx>
      <c:valAx>
        <c:axId val="101128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effectLst/>
        </c:spPr>
        <c:txPr>
          <a:bodyPr rot="-60000000" vert="horz"/>
          <a:lstStyle/>
          <a:p>
            <a:pPr>
              <a:defRPr/>
            </a:pPr>
            <a:endParaRPr lang="it-IT"/>
          </a:p>
        </c:txPr>
        <c:crossAx val="101126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 sz="1400"/>
          </a:pPr>
          <a:endParaRPr lang="it-IT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it-IT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/>
            </a:pPr>
            <a:r>
              <a:rPr lang="it-IT" sz="2400"/>
              <a:t>Italian air transport market (mln of passengers)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rgbClr val="00B050"/>
            </a:solidFill>
          </c:spPr>
          <c:invertIfNegative val="0"/>
          <c:dPt>
            <c:idx val="3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4976-43F3-A1C8-3C8283458DC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'MKT italia'!$A$5:$A$8</c:f>
              <c:numCache>
                <c:formatCode>General</c:formatCode>
                <c:ptCount val="4"/>
                <c:pt idx="0">
                  <c:v>1997</c:v>
                </c:pt>
                <c:pt idx="1">
                  <c:v>2007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'MKT italia'!$B$5:$B$8</c:f>
              <c:numCache>
                <c:formatCode>General</c:formatCode>
                <c:ptCount val="4"/>
                <c:pt idx="0">
                  <c:v>53</c:v>
                </c:pt>
                <c:pt idx="1">
                  <c:v>107.6</c:v>
                </c:pt>
                <c:pt idx="2">
                  <c:v>160.9</c:v>
                </c:pt>
                <c:pt idx="3">
                  <c:v>40.5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976-43F3-A1C8-3C8283458D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37804032"/>
        <c:axId val="137809920"/>
      </c:barChart>
      <c:catAx>
        <c:axId val="137804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it-IT"/>
          </a:p>
        </c:txPr>
        <c:crossAx val="137809920"/>
        <c:crosses val="autoZero"/>
        <c:auto val="1"/>
        <c:lblAlgn val="ctr"/>
        <c:lblOffset val="100"/>
        <c:noMultiLvlLbl val="0"/>
      </c:catAx>
      <c:valAx>
        <c:axId val="13780992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378040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Arial Narrow" pitchFamily="34" charset="0"/>
        </a:defRPr>
      </a:pPr>
      <a:endParaRPr lang="it-IT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it-IT" sz="2400" b="1"/>
              <a:t>Passeggeri in Italia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Passeggeri!$R$37:$R$39</c:f>
              <c:numCache>
                <c:formatCode>0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Passeggeri!$S$37:$S$39</c:f>
              <c:numCache>
                <c:formatCode>#,##0.0</c:formatCode>
                <c:ptCount val="3"/>
                <c:pt idx="0">
                  <c:v>160.9</c:v>
                </c:pt>
                <c:pt idx="1">
                  <c:v>40.5</c:v>
                </c:pt>
                <c:pt idx="2">
                  <c:v>59.7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3E-4BFA-9891-F20772D6A1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73840560"/>
        <c:axId val="973835984"/>
      </c:barChart>
      <c:catAx>
        <c:axId val="973840560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it-IT"/>
          </a:p>
        </c:txPr>
        <c:crossAx val="973835984"/>
        <c:crosses val="autoZero"/>
        <c:auto val="1"/>
        <c:lblAlgn val="ctr"/>
        <c:lblOffset val="100"/>
        <c:noMultiLvlLbl val="0"/>
      </c:catAx>
      <c:valAx>
        <c:axId val="973835984"/>
        <c:scaling>
          <c:orientation val="minMax"/>
        </c:scaling>
        <c:delete val="1"/>
        <c:axPos val="l"/>
        <c:numFmt formatCode="#,##0.0" sourceLinked="1"/>
        <c:majorTickMark val="none"/>
        <c:minorTickMark val="none"/>
        <c:tickLblPos val="nextTo"/>
        <c:crossAx val="9738405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0.2578</cdr:x>
      <cdr:y>0.14908</cdr:y>
    </cdr:from>
    <cdr:to>
      <cdr:x>0.2578</cdr:x>
      <cdr:y>0.78205</cdr:y>
    </cdr:to>
    <cdr:cxnSp macro="">
      <cdr:nvCxnSpPr>
        <cdr:cNvPr id="3" name="Connettore diritto 2">
          <a:extLst xmlns:a="http://schemas.openxmlformats.org/drawingml/2006/main">
            <a:ext uri="{FF2B5EF4-FFF2-40B4-BE49-F238E27FC236}">
              <a16:creationId xmlns:a16="http://schemas.microsoft.com/office/drawing/2014/main" id="{8BE5AFF5-78E4-4774-B559-E8859408F42F}"/>
            </a:ext>
          </a:extLst>
        </cdr:cNvPr>
        <cdr:cNvCxnSpPr/>
      </cdr:nvCxnSpPr>
      <cdr:spPr>
        <a:xfrm xmlns:a="http://schemas.openxmlformats.org/drawingml/2006/main" flipV="1">
          <a:off x="2699746" y="718769"/>
          <a:ext cx="0" cy="3051810"/>
        </a:xfrm>
        <a:prstGeom xmlns:a="http://schemas.openxmlformats.org/drawingml/2006/main" prst="line">
          <a:avLst/>
        </a:prstGeom>
        <a:ln xmlns:a="http://schemas.openxmlformats.org/drawingml/2006/main" w="539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0.54935</cdr:x>
      <cdr:y>0.1525</cdr:y>
    </cdr:from>
    <cdr:to>
      <cdr:x>0.54935</cdr:x>
      <cdr:y>0.78547</cdr:y>
    </cdr:to>
    <cdr:cxnSp macro="">
      <cdr:nvCxnSpPr>
        <cdr:cNvPr id="4" name="Connettore diritto 3">
          <a:extLst xmlns:a="http://schemas.openxmlformats.org/drawingml/2006/main">
            <a:ext uri="{FF2B5EF4-FFF2-40B4-BE49-F238E27FC236}">
              <a16:creationId xmlns:a16="http://schemas.microsoft.com/office/drawing/2014/main" id="{CE278C46-CBFB-4AD5-A43C-6702E8A8F77F}"/>
            </a:ext>
          </a:extLst>
        </cdr:cNvPr>
        <cdr:cNvCxnSpPr/>
      </cdr:nvCxnSpPr>
      <cdr:spPr>
        <a:xfrm xmlns:a="http://schemas.openxmlformats.org/drawingml/2006/main" flipV="1">
          <a:off x="5752826" y="735279"/>
          <a:ext cx="0" cy="3051810"/>
        </a:xfrm>
        <a:prstGeom xmlns:a="http://schemas.openxmlformats.org/drawingml/2006/main" prst="line">
          <a:avLst/>
        </a:prstGeom>
        <a:ln xmlns:a="http://schemas.openxmlformats.org/drawingml/2006/main" w="539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0.03951</cdr:x>
      <cdr:y>0.13248</cdr:y>
    </cdr:from>
    <cdr:to>
      <cdr:x>0.21305</cdr:x>
      <cdr:y>0.20909</cdr:y>
    </cdr:to>
    <cdr:sp macro="" textlink="">
      <cdr:nvSpPr>
        <cdr:cNvPr id="6" name="CasellaDiTesto 5">
          <a:extLst xmlns:a="http://schemas.openxmlformats.org/drawingml/2006/main">
            <a:ext uri="{FF2B5EF4-FFF2-40B4-BE49-F238E27FC236}">
              <a16:creationId xmlns:a16="http://schemas.microsoft.com/office/drawing/2014/main" id="{C6BBF4D5-029B-4A30-9095-236EECCC7748}"/>
            </a:ext>
          </a:extLst>
        </cdr:cNvPr>
        <cdr:cNvSpPr txBox="1"/>
      </cdr:nvSpPr>
      <cdr:spPr>
        <a:xfrm xmlns:a="http://schemas.openxmlformats.org/drawingml/2006/main">
          <a:off x="413746" y="638759"/>
          <a:ext cx="1817370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es-ES_tradnl" sz="1800" b="1" dirty="0" err="1">
              <a:solidFill>
                <a:srgbClr val="1F4A98"/>
              </a:solidFill>
            </a:rPr>
            <a:t>Omicron</a:t>
          </a:r>
          <a:r>
            <a:rPr lang="es-ES_tradnl" sz="1800" b="1" dirty="0">
              <a:solidFill>
                <a:srgbClr val="1F4A98"/>
              </a:solidFill>
            </a:rPr>
            <a:t> Wave</a:t>
          </a:r>
        </a:p>
      </cdr:txBody>
    </cdr:sp>
  </cdr:relSizeAnchor>
  <cdr:relSizeAnchor xmlns:cdr="http://schemas.openxmlformats.org/drawingml/2006/chartDrawing">
    <cdr:from>
      <cdr:x>0.27037</cdr:x>
      <cdr:y>0.1288</cdr:y>
    </cdr:from>
    <cdr:to>
      <cdr:x>0.44392</cdr:x>
      <cdr:y>0.2054</cdr:y>
    </cdr:to>
    <cdr:sp macro="" textlink="">
      <cdr:nvSpPr>
        <cdr:cNvPr id="7" name="CasellaDiTesto 1">
          <a:extLst xmlns:a="http://schemas.openxmlformats.org/drawingml/2006/main">
            <a:ext uri="{FF2B5EF4-FFF2-40B4-BE49-F238E27FC236}">
              <a16:creationId xmlns:a16="http://schemas.microsoft.com/office/drawing/2014/main" id="{1A16A6D1-F76A-437A-A5D5-D6EE7059A072}"/>
            </a:ext>
          </a:extLst>
        </cdr:cNvPr>
        <cdr:cNvSpPr txBox="1"/>
      </cdr:nvSpPr>
      <cdr:spPr>
        <a:xfrm xmlns:a="http://schemas.openxmlformats.org/drawingml/2006/main">
          <a:off x="2831401" y="620979"/>
          <a:ext cx="1817370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_tradnl" sz="1800" b="1" dirty="0" err="1">
              <a:solidFill>
                <a:srgbClr val="1F4A98"/>
              </a:solidFill>
            </a:rPr>
            <a:t>Recover</a:t>
          </a:r>
          <a:endParaRPr lang="es-ES_tradnl" sz="1800" b="1" dirty="0">
            <a:solidFill>
              <a:srgbClr val="1F4A98"/>
            </a:solidFill>
          </a:endParaRPr>
        </a:p>
      </cdr:txBody>
    </cdr:sp>
  </cdr:relSizeAnchor>
  <cdr:relSizeAnchor xmlns:cdr="http://schemas.openxmlformats.org/drawingml/2006/chartDrawing">
    <cdr:from>
      <cdr:x>0.56936</cdr:x>
      <cdr:y>0.12643</cdr:y>
    </cdr:from>
    <cdr:to>
      <cdr:x>0.7429</cdr:x>
      <cdr:y>0.20303</cdr:y>
    </cdr:to>
    <cdr:sp macro="" textlink="">
      <cdr:nvSpPr>
        <cdr:cNvPr id="8" name="CasellaDiTesto 1">
          <a:extLst xmlns:a="http://schemas.openxmlformats.org/drawingml/2006/main">
            <a:ext uri="{FF2B5EF4-FFF2-40B4-BE49-F238E27FC236}">
              <a16:creationId xmlns:a16="http://schemas.microsoft.com/office/drawing/2014/main" id="{1A16A6D1-F76A-437A-A5D5-D6EE7059A072}"/>
            </a:ext>
          </a:extLst>
        </cdr:cNvPr>
        <cdr:cNvSpPr txBox="1"/>
      </cdr:nvSpPr>
      <cdr:spPr>
        <a:xfrm xmlns:a="http://schemas.openxmlformats.org/drawingml/2006/main">
          <a:off x="5962376" y="609549"/>
          <a:ext cx="1817370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_tradnl" sz="1800" b="1" dirty="0" err="1">
              <a:solidFill>
                <a:srgbClr val="1F4A98"/>
              </a:solidFill>
            </a:rPr>
            <a:t>Ukraine</a:t>
          </a:r>
          <a:r>
            <a:rPr lang="es-ES_tradnl" sz="1800" b="1" dirty="0">
              <a:solidFill>
                <a:srgbClr val="1F4A98"/>
              </a:solidFill>
            </a:rPr>
            <a:t> </a:t>
          </a:r>
          <a:r>
            <a:rPr lang="es-ES_tradnl" sz="1800" b="1" dirty="0" err="1">
              <a:solidFill>
                <a:srgbClr val="1F4A98"/>
              </a:solidFill>
            </a:rPr>
            <a:t>War</a:t>
          </a:r>
          <a:endParaRPr lang="es-ES_tradnl" sz="1800" b="1" dirty="0">
            <a:solidFill>
              <a:srgbClr val="1F4A98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2C04B8-F677-46B4-AEB1-638B5807ECE1}" type="datetimeFigureOut">
              <a:rPr lang="it-IT" smtClean="0"/>
              <a:pPr/>
              <a:t>05/05/2022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90A575-9389-4B87-9D73-0375066CC6F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777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087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3649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4622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66676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3950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pPr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016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92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178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632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pPr/>
              <a:t>5/5/2022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923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012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72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337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5/5/2022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65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996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136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andrea.giuricin@unimib.i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328025" y="1045452"/>
            <a:ext cx="8316913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3600" b="1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“Il sistema aeroportuale in Toscana: prospettive per i grandi</a:t>
            </a:r>
          </a:p>
          <a:p>
            <a:pPr algn="ctr"/>
            <a:r>
              <a:rPr lang="it-IT" sz="3600" b="1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hub? E quale ruolo possono avere i piccoli aeroporti?”: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1CE1BAAF-E38F-4F52-9991-981158C77BAC}"/>
              </a:ext>
            </a:extLst>
          </p:cNvPr>
          <p:cNvSpPr/>
          <p:nvPr/>
        </p:nvSpPr>
        <p:spPr>
          <a:xfrm>
            <a:off x="698314" y="3741955"/>
            <a:ext cx="127723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Adj. Prof. Dr. Andrea </a:t>
            </a:r>
            <a:r>
              <a:rPr lang="en-US" sz="2400" dirty="0" err="1"/>
              <a:t>Giuricin</a:t>
            </a:r>
            <a:endParaRPr lang="en-US" sz="2400" dirty="0"/>
          </a:p>
          <a:p>
            <a:pPr algn="just"/>
            <a:r>
              <a:rPr lang="en-US" sz="2000" dirty="0">
                <a:latin typeface="+mj-lt"/>
                <a:cs typeface="Times New Roman" pitchFamily="18" charset="0"/>
              </a:rPr>
              <a:t>CESISP – at University Milan </a:t>
            </a:r>
            <a:r>
              <a:rPr lang="en-US" sz="2000" dirty="0" err="1">
                <a:latin typeface="+mj-lt"/>
                <a:cs typeface="Times New Roman" pitchFamily="18" charset="0"/>
              </a:rPr>
              <a:t>Bicocca</a:t>
            </a:r>
            <a:endParaRPr lang="en-US" sz="2000" dirty="0">
              <a:latin typeface="+mj-lt"/>
              <a:cs typeface="Times New Roman" pitchFamily="18" charset="0"/>
            </a:endParaRPr>
          </a:p>
          <a:p>
            <a:pPr algn="just"/>
            <a:r>
              <a:rPr lang="en-US" sz="2000" dirty="0">
                <a:latin typeface="+mj-lt"/>
                <a:cs typeface="Times New Roman" pitchFamily="18" charset="0"/>
              </a:rPr>
              <a:t>Senior Transport Consultant at The World Bank</a:t>
            </a:r>
          </a:p>
          <a:p>
            <a:pPr algn="just"/>
            <a:r>
              <a:rPr lang="en-US" sz="2000" dirty="0">
                <a:latin typeface="+mj-lt"/>
                <a:cs typeface="Times New Roman" pitchFamily="18" charset="0"/>
              </a:rPr>
              <a:t>Adj. Prof. UMN, MSUC, University Southern California, Purdue University</a:t>
            </a:r>
          </a:p>
          <a:p>
            <a:pPr algn="just"/>
            <a:r>
              <a:rPr lang="en-US" sz="2000" dirty="0">
                <a:latin typeface="+mj-lt"/>
                <a:cs typeface="Times New Roman" pitchFamily="18" charset="0"/>
              </a:rPr>
              <a:t>Board member – Global Business Travel Association, Italy</a:t>
            </a:r>
          </a:p>
          <a:p>
            <a:pPr algn="just"/>
            <a:r>
              <a:rPr lang="en-US" sz="2000" dirty="0" err="1">
                <a:latin typeface="+mj-lt"/>
                <a:cs typeface="Times New Roman" pitchFamily="18" charset="0"/>
              </a:rPr>
              <a:t>Frm.Visiting</a:t>
            </a:r>
            <a:r>
              <a:rPr lang="en-US" sz="2000" dirty="0">
                <a:latin typeface="+mj-lt"/>
                <a:cs typeface="Times New Roman" pitchFamily="18" charset="0"/>
              </a:rPr>
              <a:t> Professor at China Academy Railway Sciences, Beijing, China</a:t>
            </a:r>
          </a:p>
          <a:p>
            <a:pPr algn="just"/>
            <a:r>
              <a:rPr lang="it-IT" sz="2000" dirty="0">
                <a:latin typeface="+mj-lt"/>
                <a:cs typeface="Times New Roman" pitchFamily="18" charset="0"/>
              </a:rPr>
              <a:t>CEO - TRA </a:t>
            </a:r>
            <a:r>
              <a:rPr lang="it-IT" sz="2000" dirty="0" err="1">
                <a:latin typeface="+mj-lt"/>
                <a:cs typeface="Times New Roman" pitchFamily="18" charset="0"/>
              </a:rPr>
              <a:t>Consulting</a:t>
            </a:r>
            <a:endParaRPr lang="it-IT" sz="2000" dirty="0">
              <a:latin typeface="+mj-lt"/>
              <a:cs typeface="Times New Roman" pitchFamily="18" charset="0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627A01D8-4116-485A-92CA-BFBA616C3793}"/>
              </a:ext>
            </a:extLst>
          </p:cNvPr>
          <p:cNvSpPr/>
          <p:nvPr/>
        </p:nvSpPr>
        <p:spPr>
          <a:xfrm>
            <a:off x="3815255" y="6287288"/>
            <a:ext cx="35472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Livorno, 6 Maggio 2022</a:t>
            </a:r>
          </a:p>
        </p:txBody>
      </p:sp>
    </p:spTree>
    <p:extLst>
      <p:ext uri="{BB962C8B-B14F-4D97-AF65-F5344CB8AC3E}">
        <p14:creationId xmlns:p14="http://schemas.microsoft.com/office/powerpoint/2010/main" val="25753433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ndrea\Desktop\ANDREA\TRA consulting website\TRA logo small 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410325"/>
            <a:ext cx="714375" cy="447675"/>
          </a:xfrm>
          <a:prstGeom prst="rect">
            <a:avLst/>
          </a:prstGeom>
          <a:noFill/>
        </p:spPr>
      </p:pic>
      <p:sp>
        <p:nvSpPr>
          <p:cNvPr id="9" name="Subtitle 2"/>
          <p:cNvSpPr txBox="1">
            <a:spLocks/>
          </p:cNvSpPr>
          <p:nvPr/>
        </p:nvSpPr>
        <p:spPr>
          <a:xfrm>
            <a:off x="840704" y="261730"/>
            <a:ext cx="7766936" cy="10968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tabLst/>
              <a:defRPr/>
            </a:pPr>
            <a:r>
              <a:rPr lang="en-US" sz="3200" dirty="0">
                <a:solidFill>
                  <a:srgbClr val="2808A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 anno da </a:t>
            </a:r>
            <a:r>
              <a:rPr lang="en-US" sz="3200" dirty="0" err="1">
                <a:solidFill>
                  <a:srgbClr val="2808A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dimenticare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2808A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8" name="Grafico 7">
            <a:extLst>
              <a:ext uri="{FF2B5EF4-FFF2-40B4-BE49-F238E27FC236}">
                <a16:creationId xmlns:a16="http://schemas.microsoft.com/office/drawing/2014/main" id="{00000000-0008-0000-0E00-000002000000}"/>
              </a:ext>
            </a:extLst>
          </p:cNvPr>
          <p:cNvGraphicFramePr>
            <a:graphicFrameLocks/>
          </p:cNvGraphicFramePr>
          <p:nvPr/>
        </p:nvGraphicFramePr>
        <p:xfrm>
          <a:off x="840704" y="1251751"/>
          <a:ext cx="7766935" cy="4731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CasellaDiTesto 9">
            <a:extLst>
              <a:ext uri="{FF2B5EF4-FFF2-40B4-BE49-F238E27FC236}">
                <a16:creationId xmlns:a16="http://schemas.microsoft.com/office/drawing/2014/main" id="{E6E3D147-6FBC-43B6-9D2D-ACB778309E10}"/>
              </a:ext>
            </a:extLst>
          </p:cNvPr>
          <p:cNvSpPr txBox="1"/>
          <p:nvPr/>
        </p:nvSpPr>
        <p:spPr>
          <a:xfrm>
            <a:off x="962025" y="6133326"/>
            <a:ext cx="32575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Arial Narrow" pitchFamily="34" charset="0"/>
              </a:rPr>
              <a:t>Fonte: Elaborazione dati </a:t>
            </a:r>
            <a:r>
              <a:rPr lang="it-IT" sz="1200" dirty="0" err="1">
                <a:latin typeface="Arial Narrow" pitchFamily="34" charset="0"/>
              </a:rPr>
              <a:t>Assaeroporti</a:t>
            </a:r>
            <a:endParaRPr lang="it-IT" sz="12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2321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0704" y="261730"/>
            <a:ext cx="7766936" cy="1096899"/>
          </a:xfrm>
        </p:spPr>
        <p:txBody>
          <a:bodyPr>
            <a:normAutofit/>
          </a:bodyPr>
          <a:lstStyle/>
          <a:p>
            <a:pPr algn="l"/>
            <a:r>
              <a:rPr lang="en-US" sz="3200" dirty="0" err="1">
                <a:solidFill>
                  <a:srgbClr val="2808A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Trasporto</a:t>
            </a:r>
            <a:r>
              <a:rPr lang="en-US" sz="3200" dirty="0">
                <a:solidFill>
                  <a:srgbClr val="2808A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3200" dirty="0" err="1">
                <a:solidFill>
                  <a:srgbClr val="2808A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aereo</a:t>
            </a:r>
            <a:endParaRPr lang="en-US" sz="3200" dirty="0">
              <a:solidFill>
                <a:srgbClr val="2808AE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074" name="Picture 2" descr="C:\Users\Andrea\Desktop\ANDREA\TRA consulting website\TRA logo small 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410325"/>
            <a:ext cx="714375" cy="447675"/>
          </a:xfrm>
          <a:prstGeom prst="rect">
            <a:avLst/>
          </a:prstGeom>
          <a:noFill/>
        </p:spPr>
      </p:pic>
      <p:graphicFrame>
        <p:nvGraphicFramePr>
          <p:cNvPr id="6" name="Grafico 5">
            <a:extLst>
              <a:ext uri="{FF2B5EF4-FFF2-40B4-BE49-F238E27FC236}">
                <a16:creationId xmlns:a16="http://schemas.microsoft.com/office/drawing/2014/main" id="{4F5345E3-2DFF-429B-9CB3-933877AE948C}"/>
              </a:ext>
            </a:extLst>
          </p:cNvPr>
          <p:cNvGraphicFramePr>
            <a:graphicFrameLocks/>
          </p:cNvGraphicFramePr>
          <p:nvPr/>
        </p:nvGraphicFramePr>
        <p:xfrm>
          <a:off x="840704" y="1358629"/>
          <a:ext cx="7541296" cy="4250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196980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ndrea\Desktop\ANDREA\TRA consulting website\TRA logo small 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410325"/>
            <a:ext cx="714375" cy="447675"/>
          </a:xfrm>
          <a:prstGeom prst="rect">
            <a:avLst/>
          </a:prstGeom>
          <a:noFill/>
        </p:spPr>
      </p:pic>
      <p:sp>
        <p:nvSpPr>
          <p:cNvPr id="9" name="Subtitle 2"/>
          <p:cNvSpPr txBox="1">
            <a:spLocks/>
          </p:cNvSpPr>
          <p:nvPr/>
        </p:nvSpPr>
        <p:spPr>
          <a:xfrm>
            <a:off x="840704" y="261730"/>
            <a:ext cx="7766936" cy="10968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tabLst/>
              <a:defRPr/>
            </a:pPr>
            <a:r>
              <a:rPr lang="en-US" sz="3200" dirty="0">
                <a:solidFill>
                  <a:srgbClr val="2808A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Una </a:t>
            </a:r>
            <a:r>
              <a:rPr lang="en-US" sz="3200" dirty="0" err="1">
                <a:solidFill>
                  <a:srgbClr val="2808A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lenta</a:t>
            </a:r>
            <a:r>
              <a:rPr lang="en-US" sz="3200" dirty="0">
                <a:solidFill>
                  <a:srgbClr val="2808A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 </a:t>
            </a:r>
            <a:r>
              <a:rPr lang="en-US" sz="3200" dirty="0" err="1">
                <a:solidFill>
                  <a:srgbClr val="2808A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lunga</a:t>
            </a:r>
            <a:r>
              <a:rPr lang="en-US" sz="3200" dirty="0">
                <a:solidFill>
                  <a:srgbClr val="2808A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3200" dirty="0" err="1">
                <a:solidFill>
                  <a:srgbClr val="2808A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ripresa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2808A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12" name="Grafico 11">
            <a:extLst>
              <a:ext uri="{FF2B5EF4-FFF2-40B4-BE49-F238E27FC236}">
                <a16:creationId xmlns:a16="http://schemas.microsoft.com/office/drawing/2014/main" id="{40C7ADB4-55AE-D2BA-4DDE-1D1C998BC59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9121960"/>
              </p:ext>
            </p:extLst>
          </p:nvPr>
        </p:nvGraphicFramePr>
        <p:xfrm>
          <a:off x="932873" y="1459345"/>
          <a:ext cx="7832436" cy="4045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631065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ndrea\Desktop\ANDREA\TRA consulting website\TRA logo small 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410325"/>
            <a:ext cx="714375" cy="447675"/>
          </a:xfrm>
          <a:prstGeom prst="rect">
            <a:avLst/>
          </a:prstGeom>
          <a:noFill/>
        </p:spPr>
      </p:pic>
      <p:sp>
        <p:nvSpPr>
          <p:cNvPr id="9" name="Subtitle 2"/>
          <p:cNvSpPr txBox="1">
            <a:spLocks/>
          </p:cNvSpPr>
          <p:nvPr/>
        </p:nvSpPr>
        <p:spPr>
          <a:xfrm>
            <a:off x="840704" y="261730"/>
            <a:ext cx="7766936" cy="10968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tabLst/>
              <a:defRPr/>
            </a:pPr>
            <a:r>
              <a:rPr lang="en-US" sz="3200" dirty="0">
                <a:solidFill>
                  <a:srgbClr val="2808A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Una </a:t>
            </a:r>
            <a:r>
              <a:rPr lang="en-US" sz="3200" dirty="0" err="1">
                <a:solidFill>
                  <a:srgbClr val="2808A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lenta</a:t>
            </a:r>
            <a:r>
              <a:rPr lang="en-US" sz="3200" dirty="0">
                <a:solidFill>
                  <a:srgbClr val="2808A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 </a:t>
            </a:r>
            <a:r>
              <a:rPr lang="en-US" sz="3200" dirty="0" err="1">
                <a:solidFill>
                  <a:srgbClr val="2808A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lunga</a:t>
            </a:r>
            <a:r>
              <a:rPr lang="en-US" sz="3200" dirty="0">
                <a:solidFill>
                  <a:srgbClr val="2808A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3200" dirty="0" err="1">
                <a:solidFill>
                  <a:srgbClr val="2808A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ripresa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2808A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FFD36845-A857-41ED-84F8-3AAE8D12EB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1315440"/>
              </p:ext>
            </p:extLst>
          </p:nvPr>
        </p:nvGraphicFramePr>
        <p:xfrm>
          <a:off x="714375" y="1358629"/>
          <a:ext cx="7579880" cy="49128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602964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ndrea\Desktop\ANDREA\TRA consulting website\TRA logo small 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410325"/>
            <a:ext cx="714375" cy="447675"/>
          </a:xfrm>
          <a:prstGeom prst="rect">
            <a:avLst/>
          </a:prstGeom>
          <a:noFill/>
        </p:spPr>
      </p:pic>
      <p:sp>
        <p:nvSpPr>
          <p:cNvPr id="9" name="Subtitle 2"/>
          <p:cNvSpPr txBox="1">
            <a:spLocks/>
          </p:cNvSpPr>
          <p:nvPr/>
        </p:nvSpPr>
        <p:spPr>
          <a:xfrm>
            <a:off x="840704" y="261730"/>
            <a:ext cx="7766936" cy="10968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tabLst/>
              <a:defRPr/>
            </a:pPr>
            <a:r>
              <a:rPr lang="en-US" sz="3200" dirty="0">
                <a:solidFill>
                  <a:srgbClr val="2808A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</a:t>
            </a:r>
            <a:r>
              <a:rPr lang="en-US" sz="3200" dirty="0" err="1">
                <a:solidFill>
                  <a:srgbClr val="2808A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crisi</a:t>
            </a:r>
            <a:r>
              <a:rPr lang="en-US" sz="3200" dirty="0">
                <a:solidFill>
                  <a:srgbClr val="2808A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3200" dirty="0" err="1">
                <a:solidFill>
                  <a:srgbClr val="2808A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Ucraina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2808A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DFD93E2E-FDD1-AA3B-AE2C-D044C99CC7E8}"/>
              </a:ext>
            </a:extLst>
          </p:cNvPr>
          <p:cNvSpPr txBox="1">
            <a:spLocks/>
          </p:cNvSpPr>
          <p:nvPr/>
        </p:nvSpPr>
        <p:spPr>
          <a:xfrm>
            <a:off x="178244" y="6332376"/>
            <a:ext cx="6695848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rgbClr val="1F4A98"/>
                </a:solidFill>
                <a:latin typeface="Arial"/>
                <a:ea typeface="+mn-ea"/>
                <a:cs typeface="Arial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547CF9-5B10-D24F-A8D7-45A9778164F7}" type="slidenum">
              <a:rPr kumimoji="0" lang="uk-UA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uk-UA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7" name="TextBox 10">
            <a:extLst>
              <a:ext uri="{FF2B5EF4-FFF2-40B4-BE49-F238E27FC236}">
                <a16:creationId xmlns:a16="http://schemas.microsoft.com/office/drawing/2014/main" id="{9D36F759-5681-1067-7A52-A9D2FB31AAE0}"/>
              </a:ext>
            </a:extLst>
          </p:cNvPr>
          <p:cNvSpPr txBox="1"/>
          <p:nvPr/>
        </p:nvSpPr>
        <p:spPr>
          <a:xfrm>
            <a:off x="459032" y="6502958"/>
            <a:ext cx="45532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Source: TSA</a:t>
            </a:r>
          </a:p>
        </p:txBody>
      </p:sp>
      <p:graphicFrame>
        <p:nvGraphicFramePr>
          <p:cNvPr id="8" name="Grafico 7">
            <a:extLst>
              <a:ext uri="{FF2B5EF4-FFF2-40B4-BE49-F238E27FC236}">
                <a16:creationId xmlns:a16="http://schemas.microsoft.com/office/drawing/2014/main" id="{32EB21B5-84FD-5F8C-F5CF-B81B39444B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2513014"/>
              </p:ext>
            </p:extLst>
          </p:nvPr>
        </p:nvGraphicFramePr>
        <p:xfrm>
          <a:off x="363494" y="1681531"/>
          <a:ext cx="10472146" cy="48214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24536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ndrea\Desktop\ANDREA\TRA consulting website\TRA logo small 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410325"/>
            <a:ext cx="714375" cy="447675"/>
          </a:xfrm>
          <a:prstGeom prst="rect">
            <a:avLst/>
          </a:prstGeom>
          <a:noFill/>
        </p:spPr>
      </p:pic>
      <p:sp>
        <p:nvSpPr>
          <p:cNvPr id="9" name="Subtitle 2"/>
          <p:cNvSpPr txBox="1">
            <a:spLocks/>
          </p:cNvSpPr>
          <p:nvPr/>
        </p:nvSpPr>
        <p:spPr>
          <a:xfrm>
            <a:off x="840704" y="261730"/>
            <a:ext cx="7766936" cy="10968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tabLst/>
              <a:defRPr/>
            </a:pPr>
            <a:r>
              <a:rPr lang="en-US" sz="3200" dirty="0">
                <a:solidFill>
                  <a:srgbClr val="2808A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Jet Fuel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2808A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3A6B5411-A835-C50B-7228-0CA9198FF2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0704" y="1102842"/>
            <a:ext cx="8757137" cy="5122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708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0704" y="261730"/>
            <a:ext cx="7766936" cy="1096899"/>
          </a:xfrm>
        </p:spPr>
        <p:txBody>
          <a:bodyPr>
            <a:normAutofit/>
          </a:bodyPr>
          <a:lstStyle/>
          <a:p>
            <a:pPr algn="l"/>
            <a:r>
              <a:rPr lang="en-US" sz="3200" dirty="0" err="1">
                <a:solidFill>
                  <a:srgbClr val="2808A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Trasporto</a:t>
            </a:r>
            <a:r>
              <a:rPr lang="en-US" sz="3200" dirty="0">
                <a:solidFill>
                  <a:srgbClr val="2808A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3200" dirty="0" err="1">
                <a:solidFill>
                  <a:srgbClr val="2808A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aereo</a:t>
            </a:r>
            <a:endParaRPr lang="en-US" sz="3200" dirty="0">
              <a:solidFill>
                <a:srgbClr val="2808AE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074" name="Picture 2" descr="C:\Users\Andrea\Desktop\ANDREA\TRA consulting website\TRA logo small 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410325"/>
            <a:ext cx="714375" cy="447675"/>
          </a:xfrm>
          <a:prstGeom prst="rect">
            <a:avLst/>
          </a:prstGeom>
          <a:noFill/>
        </p:spPr>
      </p:pic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94206CAE-35AA-45D6-BE86-9D8F651CD8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4379628"/>
              </p:ext>
            </p:extLst>
          </p:nvPr>
        </p:nvGraphicFramePr>
        <p:xfrm>
          <a:off x="1048327" y="1237672"/>
          <a:ext cx="6423891" cy="4950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006983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0704" y="261730"/>
            <a:ext cx="7766936" cy="1096899"/>
          </a:xfrm>
        </p:spPr>
        <p:txBody>
          <a:bodyPr>
            <a:normAutofit/>
          </a:bodyPr>
          <a:lstStyle/>
          <a:p>
            <a:pPr algn="l"/>
            <a:r>
              <a:rPr lang="en-US" sz="3200" dirty="0" err="1">
                <a:solidFill>
                  <a:srgbClr val="2808A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Trasporto</a:t>
            </a:r>
            <a:r>
              <a:rPr lang="en-US" sz="3200" dirty="0">
                <a:solidFill>
                  <a:srgbClr val="2808A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3200" dirty="0" err="1">
                <a:solidFill>
                  <a:srgbClr val="2808A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aereo</a:t>
            </a:r>
            <a:endParaRPr lang="en-US" sz="3200" dirty="0">
              <a:solidFill>
                <a:srgbClr val="2808AE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074" name="Picture 2" descr="C:\Users\Andrea\Desktop\ANDREA\TRA consulting website\TRA logo small 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410325"/>
            <a:ext cx="714375" cy="447675"/>
          </a:xfrm>
          <a:prstGeom prst="rect">
            <a:avLst/>
          </a:prstGeom>
          <a:noFill/>
        </p:spPr>
      </p:pic>
      <p:sp>
        <p:nvSpPr>
          <p:cNvPr id="5" name="Rettangolo 4">
            <a:extLst>
              <a:ext uri="{FF2B5EF4-FFF2-40B4-BE49-F238E27FC236}">
                <a16:creationId xmlns:a16="http://schemas.microsoft.com/office/drawing/2014/main" id="{99A367FE-631E-A335-08C6-0672D97C36FF}"/>
              </a:ext>
            </a:extLst>
          </p:cNvPr>
          <p:cNvSpPr/>
          <p:nvPr/>
        </p:nvSpPr>
        <p:spPr>
          <a:xfrm>
            <a:off x="840704" y="1358629"/>
            <a:ext cx="8875951" cy="459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it-IT" altLang="zh-CN" sz="2200" dirty="0">
                <a:latin typeface="Arial Nova" pitchFamily="34" charset="0"/>
              </a:rPr>
              <a:t> Recupero più veloce del trasporto </a:t>
            </a:r>
            <a:r>
              <a:rPr lang="it-IT" altLang="zh-CN" sz="2200" dirty="0" err="1">
                <a:latin typeface="Arial Nova" pitchFamily="34" charset="0"/>
              </a:rPr>
              <a:t>leisure</a:t>
            </a:r>
            <a:r>
              <a:rPr lang="it-IT" altLang="zh-CN" sz="2200" dirty="0">
                <a:latin typeface="Arial Nova" pitchFamily="34" charset="0"/>
              </a:rPr>
              <a:t> rispetto al business travel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it-IT" altLang="zh-CN" sz="2200" dirty="0">
                <a:latin typeface="Arial Nova" pitchFamily="34" charset="0"/>
              </a:rPr>
              <a:t> Siamo ancora a -30% rispetto al 2019, con -50% per il traffico internazionale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it-IT" altLang="zh-CN" sz="2200" dirty="0">
                <a:latin typeface="Arial Nova" pitchFamily="34" charset="0"/>
              </a:rPr>
              <a:t> L’estate vedrà buon recupero soprattutto per vettori low cost e domanda nazionale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it-IT" altLang="zh-CN" sz="2200" dirty="0">
                <a:latin typeface="Arial Nova" pitchFamily="34" charset="0"/>
              </a:rPr>
              <a:t> Flessibilità degli operatori aeroportuali, viste le crisi ricorrenti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it-IT" altLang="zh-CN" sz="2200" dirty="0">
                <a:latin typeface="Arial Nova" pitchFamily="34" charset="0"/>
              </a:rPr>
              <a:t> Mercato delle compagnie aeree sempre più concentrato, aumenta la difficoltà per gestori aeroportuali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it-IT" altLang="zh-CN" sz="2200" dirty="0">
                <a:latin typeface="Arial Nova" pitchFamily="34" charset="0"/>
              </a:rPr>
              <a:t>La sostenibilità, tema chiave per il futuro, anche per gli aeroporti</a:t>
            </a:r>
          </a:p>
        </p:txBody>
      </p:sp>
    </p:spTree>
    <p:extLst>
      <p:ext uri="{BB962C8B-B14F-4D97-AF65-F5344CB8AC3E}">
        <p14:creationId xmlns:p14="http://schemas.microsoft.com/office/powerpoint/2010/main" val="7333636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T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HANK YOU FO</a:t>
            </a:r>
            <a:r>
              <a:rPr lang="en-US" dirty="0">
                <a:solidFill>
                  <a:srgbClr val="002060"/>
                </a:solidFill>
              </a:rPr>
              <a:t>R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YOUR </a:t>
            </a:r>
            <a:r>
              <a:rPr lang="en-US" dirty="0">
                <a:solidFill>
                  <a:srgbClr val="002060"/>
                </a:solidFill>
              </a:rPr>
              <a:t>A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TTENTION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4"/>
            <a:ext cx="7766936" cy="180662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Contact details:</a:t>
            </a:r>
          </a:p>
          <a:p>
            <a:r>
              <a:rPr lang="en-US" dirty="0">
                <a:solidFill>
                  <a:schemeClr val="tx1"/>
                </a:solidFill>
              </a:rPr>
              <a:t>Prof. Dr. Andrea </a:t>
            </a:r>
            <a:r>
              <a:rPr lang="en-US" dirty="0" err="1">
                <a:solidFill>
                  <a:schemeClr val="tx1"/>
                </a:solidFill>
              </a:rPr>
              <a:t>Giuricin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Mob: +393386938369</a:t>
            </a:r>
          </a:p>
          <a:p>
            <a:r>
              <a:rPr lang="en-US" dirty="0">
                <a:solidFill>
                  <a:schemeClr val="tx1"/>
                </a:solidFill>
              </a:rPr>
              <a:t>Email: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andrea.giuricin@unimib.it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2" descr="C:\Users\Andrea\Desktop\ANDREA\TRA consulting website\TRA logo small 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410325"/>
            <a:ext cx="714375" cy="4476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44674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0704" y="261730"/>
            <a:ext cx="7766936" cy="1096899"/>
          </a:xfrm>
        </p:spPr>
        <p:txBody>
          <a:bodyPr>
            <a:normAutofit/>
          </a:bodyPr>
          <a:lstStyle/>
          <a:p>
            <a:pPr algn="l"/>
            <a:r>
              <a:rPr lang="en-US" sz="3200" dirty="0" err="1">
                <a:solidFill>
                  <a:srgbClr val="2808A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Trasporto</a:t>
            </a:r>
            <a:r>
              <a:rPr lang="en-US" sz="3200" dirty="0">
                <a:solidFill>
                  <a:srgbClr val="2808A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3200" dirty="0" err="1">
                <a:solidFill>
                  <a:srgbClr val="2808A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aereo</a:t>
            </a:r>
            <a:endParaRPr lang="en-US" sz="3200" dirty="0">
              <a:solidFill>
                <a:srgbClr val="2808AE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074" name="Picture 2" descr="C:\Users\Andrea\Desktop\ANDREA\TRA consulting website\TRA logo small 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410325"/>
            <a:ext cx="714375" cy="447675"/>
          </a:xfrm>
          <a:prstGeom prst="rect">
            <a:avLst/>
          </a:prstGeom>
          <a:noFill/>
        </p:spPr>
      </p:pic>
      <p:sp>
        <p:nvSpPr>
          <p:cNvPr id="5" name="Rettangolo 4"/>
          <p:cNvSpPr/>
          <p:nvPr/>
        </p:nvSpPr>
        <p:spPr>
          <a:xfrm>
            <a:off x="5918242" y="2000240"/>
            <a:ext cx="328614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it-IT" altLang="zh-CN" sz="1600" dirty="0">
                <a:latin typeface="Arial Nova" pitchFamily="34" charset="0"/>
              </a:rPr>
              <a:t> Il mercato aereo ha avuto un’espansione quasi costante nel corso degli ultimi decenni.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it-IT" altLang="zh-CN" sz="1600" dirty="0">
                <a:latin typeface="Arial Nova" pitchFamily="34" charset="0"/>
              </a:rPr>
              <a:t> Il tasso di crescita è stato superiore a quello dell’economia.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it-IT" altLang="zh-CN" sz="1600" dirty="0">
                <a:latin typeface="Arial Nova" pitchFamily="34" charset="0"/>
              </a:rPr>
              <a:t> Dalla liberalizzazione del 1997, il numero di passeggeri in Italia è quasi triplicato, passando da 53 milioni a 160,9 milioni</a:t>
            </a:r>
          </a:p>
        </p:txBody>
      </p:sp>
      <p:graphicFrame>
        <p:nvGraphicFramePr>
          <p:cNvPr id="6" name="Grafico 5"/>
          <p:cNvGraphicFramePr/>
          <p:nvPr/>
        </p:nvGraphicFramePr>
        <p:xfrm>
          <a:off x="846176" y="1643050"/>
          <a:ext cx="5000628" cy="4143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87024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0704" y="261730"/>
            <a:ext cx="7766936" cy="1096899"/>
          </a:xfrm>
        </p:spPr>
        <p:txBody>
          <a:bodyPr>
            <a:normAutofit/>
          </a:bodyPr>
          <a:lstStyle/>
          <a:p>
            <a:pPr algn="l"/>
            <a:r>
              <a:rPr lang="en-US" sz="3200" dirty="0" err="1">
                <a:solidFill>
                  <a:srgbClr val="2808A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Trasporto</a:t>
            </a:r>
            <a:r>
              <a:rPr lang="en-US" sz="3200" dirty="0">
                <a:solidFill>
                  <a:srgbClr val="2808A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3200" dirty="0" err="1">
                <a:solidFill>
                  <a:srgbClr val="2808A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aereo</a:t>
            </a:r>
            <a:endParaRPr lang="en-US" sz="3200" dirty="0">
              <a:solidFill>
                <a:srgbClr val="2808AE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074" name="Picture 2" descr="C:\Users\Andrea\Desktop\ANDREA\TRA consulting website\TRA logo small 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410325"/>
            <a:ext cx="714375" cy="447675"/>
          </a:xfrm>
          <a:prstGeom prst="rect">
            <a:avLst/>
          </a:prstGeom>
          <a:noFill/>
        </p:spPr>
      </p:pic>
      <p:graphicFrame>
        <p:nvGraphicFramePr>
          <p:cNvPr id="5" name="Grafico 4"/>
          <p:cNvGraphicFramePr/>
          <p:nvPr/>
        </p:nvGraphicFramePr>
        <p:xfrm>
          <a:off x="709683" y="1228299"/>
          <a:ext cx="8120418" cy="47630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87024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0704" y="261730"/>
            <a:ext cx="7766936" cy="1096899"/>
          </a:xfrm>
        </p:spPr>
        <p:txBody>
          <a:bodyPr>
            <a:normAutofit/>
          </a:bodyPr>
          <a:lstStyle/>
          <a:p>
            <a:pPr algn="l"/>
            <a:r>
              <a:rPr lang="en-US" sz="3200" dirty="0" err="1">
                <a:solidFill>
                  <a:srgbClr val="2808A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Trasporto</a:t>
            </a:r>
            <a:r>
              <a:rPr lang="en-US" sz="3200" dirty="0">
                <a:solidFill>
                  <a:srgbClr val="2808A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3200" dirty="0" err="1">
                <a:solidFill>
                  <a:srgbClr val="2808A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aereo</a:t>
            </a:r>
            <a:endParaRPr lang="en-US" sz="3200" dirty="0">
              <a:solidFill>
                <a:srgbClr val="2808AE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074" name="Picture 2" descr="C:\Users\Andrea\Desktop\ANDREA\TRA consulting website\TRA logo small 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410325"/>
            <a:ext cx="714375" cy="447675"/>
          </a:xfrm>
          <a:prstGeom prst="rect">
            <a:avLst/>
          </a:prstGeom>
          <a:noFill/>
        </p:spPr>
      </p:pic>
      <p:graphicFrame>
        <p:nvGraphicFramePr>
          <p:cNvPr id="5" name="Grafico 4"/>
          <p:cNvGraphicFramePr/>
          <p:nvPr/>
        </p:nvGraphicFramePr>
        <p:xfrm>
          <a:off x="791569" y="859809"/>
          <a:ext cx="9867331" cy="49742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87024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0704" y="261730"/>
            <a:ext cx="7766936" cy="1096899"/>
          </a:xfrm>
        </p:spPr>
        <p:txBody>
          <a:bodyPr>
            <a:normAutofit/>
          </a:bodyPr>
          <a:lstStyle/>
          <a:p>
            <a:pPr algn="l"/>
            <a:r>
              <a:rPr lang="en-US" sz="3200" dirty="0" err="1">
                <a:solidFill>
                  <a:srgbClr val="2808A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Trasporto</a:t>
            </a:r>
            <a:r>
              <a:rPr lang="en-US" sz="3200" dirty="0">
                <a:solidFill>
                  <a:srgbClr val="2808A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3200" dirty="0" err="1">
                <a:solidFill>
                  <a:srgbClr val="2808A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aereo</a:t>
            </a:r>
            <a:endParaRPr lang="en-US" sz="3200" dirty="0">
              <a:solidFill>
                <a:srgbClr val="2808AE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074" name="Picture 2" descr="C:\Users\Andrea\Desktop\ANDREA\TRA consulting website\TRA logo small 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410325"/>
            <a:ext cx="714375" cy="447675"/>
          </a:xfrm>
          <a:prstGeom prst="rect">
            <a:avLst/>
          </a:prstGeom>
          <a:noFill/>
        </p:spPr>
      </p:pic>
      <p:graphicFrame>
        <p:nvGraphicFramePr>
          <p:cNvPr id="5" name="Chart 1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/>
          <p:nvPr/>
        </p:nvGraphicFramePr>
        <p:xfrm>
          <a:off x="518616" y="900752"/>
          <a:ext cx="9321420" cy="5308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87024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0704" y="261730"/>
            <a:ext cx="7766936" cy="1096899"/>
          </a:xfrm>
        </p:spPr>
        <p:txBody>
          <a:bodyPr>
            <a:normAutofit/>
          </a:bodyPr>
          <a:lstStyle/>
          <a:p>
            <a:pPr algn="l"/>
            <a:r>
              <a:rPr lang="en-US" sz="3200" dirty="0" err="1">
                <a:solidFill>
                  <a:srgbClr val="2808A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Trasporto</a:t>
            </a:r>
            <a:r>
              <a:rPr lang="en-US" sz="3200" dirty="0">
                <a:solidFill>
                  <a:srgbClr val="2808A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3200" dirty="0" err="1">
                <a:solidFill>
                  <a:srgbClr val="2808A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aereo</a:t>
            </a:r>
            <a:endParaRPr lang="en-US" sz="3200" dirty="0">
              <a:solidFill>
                <a:srgbClr val="2808AE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074" name="Picture 2" descr="C:\Users\Andrea\Desktop\ANDREA\TRA consulting website\TRA logo small 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410325"/>
            <a:ext cx="714375" cy="447675"/>
          </a:xfrm>
          <a:prstGeom prst="rect">
            <a:avLst/>
          </a:prstGeom>
          <a:noFill/>
        </p:spPr>
      </p:pic>
      <p:graphicFrame>
        <p:nvGraphicFramePr>
          <p:cNvPr id="5" name="Grafico 4"/>
          <p:cNvGraphicFramePr/>
          <p:nvPr/>
        </p:nvGraphicFramePr>
        <p:xfrm>
          <a:off x="869386" y="1257708"/>
          <a:ext cx="4857784" cy="4500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ttangolo 5"/>
          <p:cNvSpPr/>
          <p:nvPr/>
        </p:nvSpPr>
        <p:spPr>
          <a:xfrm>
            <a:off x="6012922" y="911785"/>
            <a:ext cx="328614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it-IT" altLang="zh-CN" sz="1600" dirty="0">
                <a:latin typeface="Arial Nova" pitchFamily="34" charset="0"/>
              </a:rPr>
              <a:t> Le prime 5 compagnie europee hanno già il 50 per cento del mercato.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it-IT" altLang="zh-CN" sz="1600" dirty="0">
                <a:latin typeface="Arial Nova" pitchFamily="34" charset="0"/>
              </a:rPr>
              <a:t> La tendenza sarà quella di un’ulteriore concentrazione e come dimostrano i casi di Thomas Cook Airlines e Wow Air, non c’è spazio per vettori isolati.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it-IT" altLang="zh-CN" sz="1600" dirty="0">
                <a:latin typeface="Arial Nova" pitchFamily="34" charset="0"/>
              </a:rPr>
              <a:t> La tendenza del mercato è ancora più chiara negli USA, dove le top 5 hanno l’86% del mercato.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it-IT" altLang="zh-CN" sz="1600" dirty="0">
                <a:latin typeface="Arial Nova" pitchFamily="34" charset="0"/>
              </a:rPr>
              <a:t> La marginalità è più elevata, laddove vi è maggiore concentrazione.</a:t>
            </a:r>
          </a:p>
        </p:txBody>
      </p:sp>
    </p:spTree>
    <p:extLst>
      <p:ext uri="{BB962C8B-B14F-4D97-AF65-F5344CB8AC3E}">
        <p14:creationId xmlns:p14="http://schemas.microsoft.com/office/powerpoint/2010/main" val="587024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0704" y="261730"/>
            <a:ext cx="8753672" cy="1096899"/>
          </a:xfrm>
        </p:spPr>
        <p:txBody>
          <a:bodyPr>
            <a:normAutofit/>
          </a:bodyPr>
          <a:lstStyle/>
          <a:p>
            <a:pPr algn="l"/>
            <a:r>
              <a:rPr lang="en-US" sz="3200" dirty="0">
                <a:solidFill>
                  <a:srgbClr val="2808A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AEROPORTI</a:t>
            </a:r>
          </a:p>
        </p:txBody>
      </p:sp>
      <p:pic>
        <p:nvPicPr>
          <p:cNvPr id="3074" name="Picture 2" descr="C:\Users\Andrea\Desktop\ANDREA\TRA consulting website\TRA logo small 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410325"/>
            <a:ext cx="714375" cy="447675"/>
          </a:xfrm>
          <a:prstGeom prst="rect">
            <a:avLst/>
          </a:prstGeom>
          <a:noFill/>
        </p:spPr>
      </p:pic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00000000-0008-0000-05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0400058"/>
              </p:ext>
            </p:extLst>
          </p:nvPr>
        </p:nvGraphicFramePr>
        <p:xfrm>
          <a:off x="1438183" y="1260629"/>
          <a:ext cx="7146524" cy="4634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25DB137D-302B-931D-5C52-3DC1B7A5BC81}"/>
              </a:ext>
            </a:extLst>
          </p:cNvPr>
          <p:cNvSpPr txBox="1"/>
          <p:nvPr/>
        </p:nvSpPr>
        <p:spPr>
          <a:xfrm>
            <a:off x="962025" y="6133326"/>
            <a:ext cx="32575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Arial Narrow" pitchFamily="34" charset="0"/>
              </a:rPr>
              <a:t>Fonte: Elaborazione dati </a:t>
            </a:r>
            <a:r>
              <a:rPr lang="it-IT" sz="1200" dirty="0" err="1">
                <a:latin typeface="Arial Narrow" pitchFamily="34" charset="0"/>
              </a:rPr>
              <a:t>Assaeroporti</a:t>
            </a:r>
            <a:endParaRPr lang="it-IT" sz="12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2738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0704" y="261730"/>
            <a:ext cx="8753672" cy="1096899"/>
          </a:xfrm>
        </p:spPr>
        <p:txBody>
          <a:bodyPr>
            <a:normAutofit/>
          </a:bodyPr>
          <a:lstStyle/>
          <a:p>
            <a:pPr algn="l"/>
            <a:r>
              <a:rPr lang="en-US" sz="3200" dirty="0">
                <a:solidFill>
                  <a:srgbClr val="2808A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AEROPORTI</a:t>
            </a:r>
          </a:p>
        </p:txBody>
      </p:sp>
      <p:pic>
        <p:nvPicPr>
          <p:cNvPr id="3074" name="Picture 2" descr="C:\Users\Andrea\Desktop\ANDREA\TRA consulting website\TRA logo small 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410325"/>
            <a:ext cx="714375" cy="447675"/>
          </a:xfrm>
          <a:prstGeom prst="rect">
            <a:avLst/>
          </a:prstGeom>
          <a:noFill/>
        </p:spPr>
      </p:pic>
      <p:graphicFrame>
        <p:nvGraphicFramePr>
          <p:cNvPr id="5" name="Chart 1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2660894"/>
              </p:ext>
            </p:extLst>
          </p:nvPr>
        </p:nvGraphicFramePr>
        <p:xfrm>
          <a:off x="714375" y="1154545"/>
          <a:ext cx="7667625" cy="4607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FA6AAE54-1075-2807-7AAC-6B8D1D75014B}"/>
              </a:ext>
            </a:extLst>
          </p:cNvPr>
          <p:cNvSpPr txBox="1"/>
          <p:nvPr/>
        </p:nvSpPr>
        <p:spPr>
          <a:xfrm>
            <a:off x="962025" y="6133326"/>
            <a:ext cx="32575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Arial Narrow" pitchFamily="34" charset="0"/>
              </a:rPr>
              <a:t>Fonte: Elaborazione dati </a:t>
            </a:r>
            <a:r>
              <a:rPr lang="it-IT" sz="1200" dirty="0" err="1">
                <a:latin typeface="Arial Narrow" pitchFamily="34" charset="0"/>
              </a:rPr>
              <a:t>Assaeroporti</a:t>
            </a:r>
            <a:endParaRPr lang="it-IT" sz="12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597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2967" y="2431724"/>
            <a:ext cx="7766936" cy="1096899"/>
          </a:xfrm>
        </p:spPr>
        <p:txBody>
          <a:bodyPr>
            <a:noAutofit/>
          </a:bodyPr>
          <a:lstStyle/>
          <a:p>
            <a:pPr lvl="1"/>
            <a:r>
              <a:rPr lang="en-US" sz="3800" b="1" dirty="0">
                <a:solidFill>
                  <a:srgbClr val="2808A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CRISI RICORRENTI</a:t>
            </a:r>
          </a:p>
        </p:txBody>
      </p:sp>
      <p:pic>
        <p:nvPicPr>
          <p:cNvPr id="3074" name="Picture 2" descr="C:\Users\Andrea\Desktop\ANDREA\TRA consulting website\TRA logo small 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410325"/>
            <a:ext cx="714375" cy="4476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8702463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18676</TotalTime>
  <Words>484</Words>
  <Application>Microsoft Office PowerPoint</Application>
  <PresentationFormat>Widescreen</PresentationFormat>
  <Paragraphs>66</Paragraphs>
  <Slides>18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8" baseType="lpstr">
      <vt:lpstr>Arial</vt:lpstr>
      <vt:lpstr>Arial Narrow</vt:lpstr>
      <vt:lpstr>Arial Nova</vt:lpstr>
      <vt:lpstr>Calibri</vt:lpstr>
      <vt:lpstr>Cambria</vt:lpstr>
      <vt:lpstr>Trebuchet MS</vt:lpstr>
      <vt:lpstr>Verdana</vt:lpstr>
      <vt:lpstr>Wingdings</vt:lpstr>
      <vt:lpstr>Wingdings 3</vt:lpstr>
      <vt:lpstr>Facet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THANK YOU FOR YOUR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SILVIA</dc:creator>
  <cp:lastModifiedBy>Andrea Giuricin</cp:lastModifiedBy>
  <cp:revision>269</cp:revision>
  <dcterms:created xsi:type="dcterms:W3CDTF">2016-11-23T10:09:21Z</dcterms:created>
  <dcterms:modified xsi:type="dcterms:W3CDTF">2022-05-05T10:59:08Z</dcterms:modified>
</cp:coreProperties>
</file>