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5"/>
  </p:notesMasterIdLst>
  <p:sldIdLst>
    <p:sldId id="285" r:id="rId5"/>
    <p:sldId id="266" r:id="rId6"/>
    <p:sldId id="289" r:id="rId7"/>
    <p:sldId id="374" r:id="rId8"/>
    <p:sldId id="355" r:id="rId9"/>
    <p:sldId id="356" r:id="rId10"/>
    <p:sldId id="358" r:id="rId11"/>
    <p:sldId id="359" r:id="rId12"/>
    <p:sldId id="290" r:id="rId13"/>
    <p:sldId id="309" r:id="rId14"/>
    <p:sldId id="360" r:id="rId15"/>
    <p:sldId id="362" r:id="rId16"/>
    <p:sldId id="363" r:id="rId17"/>
    <p:sldId id="367" r:id="rId18"/>
    <p:sldId id="364" r:id="rId19"/>
    <p:sldId id="365" r:id="rId20"/>
    <p:sldId id="378" r:id="rId21"/>
    <p:sldId id="278" r:id="rId22"/>
    <p:sldId id="368" r:id="rId23"/>
    <p:sldId id="325" r:id="rId24"/>
    <p:sldId id="379" r:id="rId25"/>
    <p:sldId id="326" r:id="rId26"/>
    <p:sldId id="369" r:id="rId27"/>
    <p:sldId id="292" r:id="rId28"/>
    <p:sldId id="327" r:id="rId29"/>
    <p:sldId id="370" r:id="rId30"/>
    <p:sldId id="371" r:id="rId31"/>
    <p:sldId id="317" r:id="rId32"/>
    <p:sldId id="372" r:id="rId33"/>
    <p:sldId id="373" r:id="rId34"/>
    <p:sldId id="350" r:id="rId35"/>
    <p:sldId id="375" r:id="rId36"/>
    <p:sldId id="380" r:id="rId37"/>
    <p:sldId id="349" r:id="rId38"/>
    <p:sldId id="329" r:id="rId39"/>
    <p:sldId id="381" r:id="rId40"/>
    <p:sldId id="321" r:id="rId41"/>
    <p:sldId id="338" r:id="rId42"/>
    <p:sldId id="288" r:id="rId43"/>
    <p:sldId id="269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929406-E5EA-3D38-F956-646AF6491DF3}" name="Silvia" initials="S" userId="S::gaiardi@uniontrasportiscarl.onmicrosoft.com::ffa660a4-8442-4d74-86f9-bb0bac3557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BB1928"/>
    <a:srgbClr val="ED7D31"/>
    <a:srgbClr val="FFC000"/>
    <a:srgbClr val="062540"/>
    <a:srgbClr val="FFF2CC"/>
    <a:srgbClr val="860604"/>
    <a:srgbClr val="114B81"/>
    <a:srgbClr val="FFFFFF"/>
    <a:srgbClr val="E64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0" autoAdjust="0"/>
    <p:restoredTop sz="94082"/>
  </p:normalViewPr>
  <p:slideViewPr>
    <p:cSldViewPr snapToGrid="0">
      <p:cViewPr varScale="1">
        <p:scale>
          <a:sx n="81" d="100"/>
          <a:sy n="81" d="100"/>
        </p:scale>
        <p:origin x="41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48-441A-9018-6201D9532C03}"/>
              </c:ext>
            </c:extLst>
          </c:dPt>
          <c:cat>
            <c:strRef>
              <c:f>'tabella (24)'!$A$2:$A$21</c:f>
              <c:strCache>
                <c:ptCount val="20"/>
                <c:pt idx="0">
                  <c:v>Lombardia </c:v>
                </c:pt>
                <c:pt idx="1">
                  <c:v>Emilia-Romagna </c:v>
                </c:pt>
                <c:pt idx="2">
                  <c:v>Veneto </c:v>
                </c:pt>
                <c:pt idx="3">
                  <c:v>Piemonte </c:v>
                </c:pt>
                <c:pt idx="4">
                  <c:v>Toscana </c:v>
                </c:pt>
                <c:pt idx="5">
                  <c:v>Lazio </c:v>
                </c:pt>
                <c:pt idx="6">
                  <c:v>FVG</c:v>
                </c:pt>
                <c:pt idx="7">
                  <c:v>Campania </c:v>
                </c:pt>
                <c:pt idx="8">
                  <c:v>Marche </c:v>
                </c:pt>
                <c:pt idx="9">
                  <c:v>Sicilia </c:v>
                </c:pt>
                <c:pt idx="10">
                  <c:v>TAA</c:v>
                </c:pt>
                <c:pt idx="11">
                  <c:v>Abruzzo </c:v>
                </c:pt>
                <c:pt idx="12">
                  <c:v>Puglia </c:v>
                </c:pt>
                <c:pt idx="13">
                  <c:v>Liguria </c:v>
                </c:pt>
                <c:pt idx="14">
                  <c:v>Sardegna </c:v>
                </c:pt>
                <c:pt idx="15">
                  <c:v>Umbria </c:v>
                </c:pt>
                <c:pt idx="16">
                  <c:v>Basilicata </c:v>
                </c:pt>
                <c:pt idx="17">
                  <c:v>Molise </c:v>
                </c:pt>
                <c:pt idx="18">
                  <c:v>Valle d'Aosta</c:v>
                </c:pt>
                <c:pt idx="19">
                  <c:v>Calabria </c:v>
                </c:pt>
              </c:strCache>
            </c:strRef>
          </c:cat>
          <c:val>
            <c:numRef>
              <c:f>'tabella (24)'!$B$2:$B$21</c:f>
              <c:numCache>
                <c:formatCode>#,##0</c:formatCode>
                <c:ptCount val="20"/>
                <c:pt idx="0">
                  <c:v>135882769574</c:v>
                </c:pt>
                <c:pt idx="1">
                  <c:v>72440484854</c:v>
                </c:pt>
                <c:pt idx="2">
                  <c:v>70252490044</c:v>
                </c:pt>
                <c:pt idx="3">
                  <c:v>49573671467</c:v>
                </c:pt>
                <c:pt idx="4">
                  <c:v>47720096555</c:v>
                </c:pt>
                <c:pt idx="5">
                  <c:v>28489578018</c:v>
                </c:pt>
                <c:pt idx="6">
                  <c:v>18140210344</c:v>
                </c:pt>
                <c:pt idx="7">
                  <c:v>13145838166</c:v>
                </c:pt>
                <c:pt idx="8">
                  <c:v>12561080530</c:v>
                </c:pt>
                <c:pt idx="9">
                  <c:v>10461701102</c:v>
                </c:pt>
                <c:pt idx="10">
                  <c:v>10168214805</c:v>
                </c:pt>
                <c:pt idx="11">
                  <c:v>8620940207</c:v>
                </c:pt>
                <c:pt idx="12">
                  <c:v>8605767849</c:v>
                </c:pt>
                <c:pt idx="13">
                  <c:v>7846404629</c:v>
                </c:pt>
                <c:pt idx="14">
                  <c:v>5542235197</c:v>
                </c:pt>
                <c:pt idx="15">
                  <c:v>4687818283</c:v>
                </c:pt>
                <c:pt idx="16">
                  <c:v>2817982993</c:v>
                </c:pt>
                <c:pt idx="17">
                  <c:v>1155067031</c:v>
                </c:pt>
                <c:pt idx="18">
                  <c:v>717987356</c:v>
                </c:pt>
                <c:pt idx="19">
                  <c:v>546619302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48-441A-9018-6201D9532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26779000"/>
        <c:axId val="526779656"/>
      </c:barChart>
      <c:catAx>
        <c:axId val="52677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it-IT"/>
          </a:p>
        </c:txPr>
        <c:crossAx val="526779656"/>
        <c:crosses val="autoZero"/>
        <c:auto val="1"/>
        <c:lblAlgn val="ctr"/>
        <c:lblOffset val="100"/>
        <c:noMultiLvlLbl val="0"/>
      </c:catAx>
      <c:valAx>
        <c:axId val="526779656"/>
        <c:scaling>
          <c:orientation val="minMax"/>
          <c:max val="1400000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it-IT"/>
          </a:p>
        </c:txPr>
        <c:crossAx val="52677900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it-IT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venir Next LT Pro" panose="020B0504020202020204" pitchFamily="34" charset="0"/>
        </a:defRPr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B57BE-0D1E-4D83-9B20-AEA845641855}" type="doc">
      <dgm:prSet loTypeId="urn:microsoft.com/office/officeart/2005/8/layout/matrix1" loCatId="matrix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E1FC7A3-05EF-4652-A142-8E487435FBC2}">
      <dgm:prSet phldrT="[Testo]" custT="1"/>
      <dgm:spPr/>
      <dgm:t>
        <a:bodyPr/>
        <a:lstStyle/>
        <a:p>
          <a:r>
            <a:rPr lang="it-IT" sz="4400" dirty="0">
              <a:latin typeface="Avenir Next LT Pro Demi" panose="020B0704020202020204" pitchFamily="34" charset="0"/>
            </a:rPr>
            <a:t>S-ROI</a:t>
          </a:r>
        </a:p>
      </dgm:t>
    </dgm:pt>
    <dgm:pt modelId="{651E16CB-D69F-4520-9A2A-EEF4AADEEC22}" type="parTrans" cxnId="{64E28743-4B4E-4B8B-879C-772BA3622ECC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013F2D2A-FE38-44C2-89A0-ECD9C86E0630}" type="sibTrans" cxnId="{64E28743-4B4E-4B8B-879C-772BA3622ECC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23EAB91B-2BCF-435F-84CF-8B5FC4BFD28D}">
      <dgm:prSet phldrT="[Testo]" custT="1"/>
      <dgm:spPr/>
      <dgm:t>
        <a:bodyPr/>
        <a:lstStyle/>
        <a:p>
          <a:pPr algn="l">
            <a:buFont typeface="Wingdings" panose="05000000000000000000" pitchFamily="2" charset="2"/>
            <a:buChar char="§"/>
          </a:pPr>
          <a:r>
            <a:rPr lang="it-IT" sz="24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Base teorica: teoria del cambiamento</a:t>
          </a:r>
        </a:p>
        <a:p>
          <a:pPr algn="l">
            <a:buFont typeface="Wingdings" panose="05000000000000000000" pitchFamily="2" charset="2"/>
            <a:buChar char="§"/>
          </a:pPr>
          <a:r>
            <a:rPr lang="it-IT" sz="1700" dirty="0">
              <a:latin typeface="Avenir Next LT Pro" panose="020B0504020202020204" pitchFamily="34" charset="0"/>
            </a:rPr>
            <a:t>Identificare e valutare tutti i maggiori cambiamenti che il progetto produce e non produce.</a:t>
          </a:r>
        </a:p>
      </dgm:t>
    </dgm:pt>
    <dgm:pt modelId="{E33068CA-866E-4256-A7D3-0404CACBC7FF}" type="parTrans" cxnId="{8D6DD7ED-5525-4F20-A668-89D9193FD245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F08F5769-FCB5-4269-9A6E-772D1BD0ADB7}" type="sibTrans" cxnId="{8D6DD7ED-5525-4F20-A668-89D9193FD245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272688F6-7841-42A1-82FE-CDE53428B4D0}">
      <dgm:prSet phldrT="[Testo]" custT="1"/>
      <dgm:spPr/>
      <dgm:t>
        <a:bodyPr/>
        <a:lstStyle/>
        <a:p>
          <a:pPr algn="ctr">
            <a:spcAft>
              <a:spcPct val="35000"/>
            </a:spcAft>
            <a:buFont typeface="Wingdings" panose="05000000000000000000" pitchFamily="2" charset="2"/>
            <a:buChar char="§"/>
          </a:pPr>
          <a:endParaRPr lang="it-IT" sz="2400" b="1" dirty="0">
            <a:latin typeface="Avenir Next LT Pro Demi" panose="020B0704020202020204" pitchFamily="34" charset="0"/>
          </a:endParaRPr>
        </a:p>
        <a:p>
          <a:pPr algn="r"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it-IT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Analisi costi – benefici diretti e indiretti,</a:t>
          </a:r>
        </a:p>
        <a:p>
          <a:pPr algn="r">
            <a:spcAft>
              <a:spcPts val="600"/>
            </a:spcAft>
            <a:buFont typeface="Wingdings" panose="05000000000000000000" pitchFamily="2" charset="2"/>
            <a:buChar char="§"/>
          </a:pPr>
          <a:r>
            <a:rPr lang="it-IT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 materiali e immateriali</a:t>
          </a:r>
        </a:p>
        <a:p>
          <a:pPr algn="r"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it-IT" sz="1700" b="0" dirty="0">
              <a:latin typeface="Avenir Next LT Pro" panose="020B0504020202020204" pitchFamily="34" charset="0"/>
            </a:rPr>
            <a:t>Analisi costi – efficienza: opzioni maggiormente efficienti per raggiungere ogni obiettivo considerato</a:t>
          </a:r>
        </a:p>
      </dgm:t>
    </dgm:pt>
    <dgm:pt modelId="{29CE1D54-9DF7-4A13-8458-825BB5D44C43}" type="parTrans" cxnId="{6198CAD4-4E79-4901-AA76-BB60064B35F4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C8A16BEC-0CE3-45A5-B19C-172FD8A36DE0}" type="sibTrans" cxnId="{6198CAD4-4E79-4901-AA76-BB60064B35F4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52BF33EC-DA3A-4EC4-A202-0109CB97A5BC}">
      <dgm:prSet phldrT="[Testo]" custT="1"/>
      <dgm:spPr/>
      <dgm:t>
        <a:bodyPr/>
        <a:lstStyle/>
        <a:p>
          <a:pPr algn="ctr">
            <a:buFont typeface="Wingdings" panose="05000000000000000000" pitchFamily="2" charset="2"/>
            <a:buChar char="§"/>
          </a:pPr>
          <a:endParaRPr lang="it-IT" sz="1700" dirty="0">
            <a:latin typeface="Avenir Next LT Pro Demi" panose="020B0704020202020204" pitchFamily="34" charset="0"/>
          </a:endParaRPr>
        </a:p>
      </dgm:t>
    </dgm:pt>
    <dgm:pt modelId="{963AF74F-CAFB-4436-B71B-A61B9AE1B498}" type="parTrans" cxnId="{33327592-0F3C-46EC-A2BA-D26620FA1498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0BEA11DD-5CCE-4790-BC75-DE5B191F557C}" type="sibTrans" cxnId="{33327592-0F3C-46EC-A2BA-D26620FA1498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50D6E645-E8EB-4852-B995-51CCD7DC326C}">
      <dgm:prSet phldrT="[Testo]" custT="1"/>
      <dgm:spPr/>
      <dgm:t>
        <a:bodyPr/>
        <a:lstStyle/>
        <a:p>
          <a:pPr algn="ctr">
            <a:buFont typeface="Wingdings" panose="05000000000000000000" pitchFamily="2" charset="2"/>
            <a:buChar char="§"/>
          </a:pPr>
          <a:endParaRPr lang="it-IT" sz="1700" dirty="0">
            <a:latin typeface="Avenir Next LT Pro" panose="020B0504020202020204" pitchFamily="34" charset="0"/>
          </a:endParaRPr>
        </a:p>
      </dgm:t>
    </dgm:pt>
    <dgm:pt modelId="{B9DCF7CB-90A1-4E58-B4F7-7EE17F50632F}" type="parTrans" cxnId="{BAAC8E86-5E52-4B79-B42D-C122F67BC1A9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18FFB103-E8BC-4FDD-8741-D4EE4248318A}" type="sibTrans" cxnId="{BAAC8E86-5E52-4B79-B42D-C122F67BC1A9}">
      <dgm:prSet/>
      <dgm:spPr/>
      <dgm:t>
        <a:bodyPr/>
        <a:lstStyle/>
        <a:p>
          <a:endParaRPr lang="it-IT">
            <a:latin typeface="Avenir Next LT Pro Demi" panose="020B0704020202020204" pitchFamily="34" charset="0"/>
          </a:endParaRPr>
        </a:p>
      </dgm:t>
    </dgm:pt>
    <dgm:pt modelId="{C9BE7036-2A68-434C-9DDD-B0930116C4A7}" type="pres">
      <dgm:prSet presAssocID="{8D9B57BE-0D1E-4D83-9B20-AEA84564185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2F6103-D15C-4F10-88B8-D053F6D5BD20}" type="pres">
      <dgm:prSet presAssocID="{8D9B57BE-0D1E-4D83-9B20-AEA845641855}" presName="matrix" presStyleCnt="0"/>
      <dgm:spPr/>
    </dgm:pt>
    <dgm:pt modelId="{726588CF-7EB6-4318-811C-A3348988BC9A}" type="pres">
      <dgm:prSet presAssocID="{8D9B57BE-0D1E-4D83-9B20-AEA845641855}" presName="tile1" presStyleLbl="node1" presStyleIdx="0" presStyleCnt="4" custLinFactNeighborX="-23500" custLinFactNeighborY="-11354"/>
      <dgm:spPr/>
    </dgm:pt>
    <dgm:pt modelId="{4E709004-DFFD-4E94-A4EA-94CDECEF2309}" type="pres">
      <dgm:prSet presAssocID="{8D9B57BE-0D1E-4D83-9B20-AEA84564185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FF45EA3-BDC4-4770-950B-6A6142F3908A}" type="pres">
      <dgm:prSet presAssocID="{8D9B57BE-0D1E-4D83-9B20-AEA845641855}" presName="tile2" presStyleLbl="node1" presStyleIdx="1" presStyleCnt="4"/>
      <dgm:spPr/>
    </dgm:pt>
    <dgm:pt modelId="{DB419F17-0106-42E6-9E76-9E92B04185E7}" type="pres">
      <dgm:prSet presAssocID="{8D9B57BE-0D1E-4D83-9B20-AEA84564185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AC9D4A4-E6C7-488B-AC6C-E2C54D5F6513}" type="pres">
      <dgm:prSet presAssocID="{8D9B57BE-0D1E-4D83-9B20-AEA845641855}" presName="tile3" presStyleLbl="node1" presStyleIdx="2" presStyleCnt="4"/>
      <dgm:spPr/>
    </dgm:pt>
    <dgm:pt modelId="{C9E17772-5896-4D91-8EE3-1A0D96ED5B6C}" type="pres">
      <dgm:prSet presAssocID="{8D9B57BE-0D1E-4D83-9B20-AEA84564185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5865B41-7CF7-44CD-91F7-6057AADDA0BA}" type="pres">
      <dgm:prSet presAssocID="{8D9B57BE-0D1E-4D83-9B20-AEA845641855}" presName="tile4" presStyleLbl="node1" presStyleIdx="3" presStyleCnt="4"/>
      <dgm:spPr/>
    </dgm:pt>
    <dgm:pt modelId="{66D5DC6A-FA23-4524-8ED2-5C6DA17A4125}" type="pres">
      <dgm:prSet presAssocID="{8D9B57BE-0D1E-4D83-9B20-AEA84564185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BE3D2FE-7551-4CEC-B44B-8598BFCE29EB}" type="pres">
      <dgm:prSet presAssocID="{8D9B57BE-0D1E-4D83-9B20-AEA845641855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D562305-C57F-4D49-94A6-EA72EB685743}" type="presOf" srcId="{23EAB91B-2BCF-435F-84CF-8B5FC4BFD28D}" destId="{726588CF-7EB6-4318-811C-A3348988BC9A}" srcOrd="0" destOrd="0" presId="urn:microsoft.com/office/officeart/2005/8/layout/matrix1"/>
    <dgm:cxn modelId="{B3CDD612-2370-4F17-8AF6-16649E846A24}" type="presOf" srcId="{23EAB91B-2BCF-435F-84CF-8B5FC4BFD28D}" destId="{4E709004-DFFD-4E94-A4EA-94CDECEF2309}" srcOrd="1" destOrd="0" presId="urn:microsoft.com/office/officeart/2005/8/layout/matrix1"/>
    <dgm:cxn modelId="{DACB7F33-137A-4B5F-B1CD-E1A877F295A5}" type="presOf" srcId="{272688F6-7841-42A1-82FE-CDE53428B4D0}" destId="{DB419F17-0106-42E6-9E76-9E92B04185E7}" srcOrd="1" destOrd="0" presId="urn:microsoft.com/office/officeart/2005/8/layout/matrix1"/>
    <dgm:cxn modelId="{64E28743-4B4E-4B8B-879C-772BA3622ECC}" srcId="{8D9B57BE-0D1E-4D83-9B20-AEA845641855}" destId="{3E1FC7A3-05EF-4652-A142-8E487435FBC2}" srcOrd="0" destOrd="0" parTransId="{651E16CB-D69F-4520-9A2A-EEF4AADEEC22}" sibTransId="{013F2D2A-FE38-44C2-89A0-ECD9C86E0630}"/>
    <dgm:cxn modelId="{A0252C4A-D645-4EE6-969F-8C5AE06AA6D1}" type="presOf" srcId="{50D6E645-E8EB-4852-B995-51CCD7DC326C}" destId="{25865B41-7CF7-44CD-91F7-6057AADDA0BA}" srcOrd="0" destOrd="0" presId="urn:microsoft.com/office/officeart/2005/8/layout/matrix1"/>
    <dgm:cxn modelId="{72DBF572-FDE8-4AC2-915F-F1126573FE37}" type="presOf" srcId="{52BF33EC-DA3A-4EC4-A202-0109CB97A5BC}" destId="{C9E17772-5896-4D91-8EE3-1A0D96ED5B6C}" srcOrd="1" destOrd="0" presId="urn:microsoft.com/office/officeart/2005/8/layout/matrix1"/>
    <dgm:cxn modelId="{68336E54-B3AC-4A37-AD79-BC6831821C38}" type="presOf" srcId="{3E1FC7A3-05EF-4652-A142-8E487435FBC2}" destId="{2BE3D2FE-7551-4CEC-B44B-8598BFCE29EB}" srcOrd="0" destOrd="0" presId="urn:microsoft.com/office/officeart/2005/8/layout/matrix1"/>
    <dgm:cxn modelId="{E9F70975-6B6E-4B66-8A95-8260E785DD1B}" type="presOf" srcId="{50D6E645-E8EB-4852-B995-51CCD7DC326C}" destId="{66D5DC6A-FA23-4524-8ED2-5C6DA17A4125}" srcOrd="1" destOrd="0" presId="urn:microsoft.com/office/officeart/2005/8/layout/matrix1"/>
    <dgm:cxn modelId="{BAAC8E86-5E52-4B79-B42D-C122F67BC1A9}" srcId="{3E1FC7A3-05EF-4652-A142-8E487435FBC2}" destId="{50D6E645-E8EB-4852-B995-51CCD7DC326C}" srcOrd="3" destOrd="0" parTransId="{B9DCF7CB-90A1-4E58-B4F7-7EE17F50632F}" sibTransId="{18FFB103-E8BC-4FDD-8741-D4EE4248318A}"/>
    <dgm:cxn modelId="{33327592-0F3C-46EC-A2BA-D26620FA1498}" srcId="{3E1FC7A3-05EF-4652-A142-8E487435FBC2}" destId="{52BF33EC-DA3A-4EC4-A202-0109CB97A5BC}" srcOrd="2" destOrd="0" parTransId="{963AF74F-CAFB-4436-B71B-A61B9AE1B498}" sibTransId="{0BEA11DD-5CCE-4790-BC75-DE5B191F557C}"/>
    <dgm:cxn modelId="{3DBD9092-D987-4476-9A64-62977392579D}" type="presOf" srcId="{272688F6-7841-42A1-82FE-CDE53428B4D0}" destId="{2FF45EA3-BDC4-4770-950B-6A6142F3908A}" srcOrd="0" destOrd="0" presId="urn:microsoft.com/office/officeart/2005/8/layout/matrix1"/>
    <dgm:cxn modelId="{6F14CB98-891A-400C-BEC1-97A4656B92A9}" type="presOf" srcId="{52BF33EC-DA3A-4EC4-A202-0109CB97A5BC}" destId="{6AC9D4A4-E6C7-488B-AC6C-E2C54D5F6513}" srcOrd="0" destOrd="0" presId="urn:microsoft.com/office/officeart/2005/8/layout/matrix1"/>
    <dgm:cxn modelId="{6198CAD4-4E79-4901-AA76-BB60064B35F4}" srcId="{3E1FC7A3-05EF-4652-A142-8E487435FBC2}" destId="{272688F6-7841-42A1-82FE-CDE53428B4D0}" srcOrd="1" destOrd="0" parTransId="{29CE1D54-9DF7-4A13-8458-825BB5D44C43}" sibTransId="{C8A16BEC-0CE3-45A5-B19C-172FD8A36DE0}"/>
    <dgm:cxn modelId="{E4F93FDE-093A-4F37-9ECA-DB2589AC4221}" type="presOf" srcId="{8D9B57BE-0D1E-4D83-9B20-AEA845641855}" destId="{C9BE7036-2A68-434C-9DDD-B0930116C4A7}" srcOrd="0" destOrd="0" presId="urn:microsoft.com/office/officeart/2005/8/layout/matrix1"/>
    <dgm:cxn modelId="{8D6DD7ED-5525-4F20-A668-89D9193FD245}" srcId="{3E1FC7A3-05EF-4652-A142-8E487435FBC2}" destId="{23EAB91B-2BCF-435F-84CF-8B5FC4BFD28D}" srcOrd="0" destOrd="0" parTransId="{E33068CA-866E-4256-A7D3-0404CACBC7FF}" sibTransId="{F08F5769-FCB5-4269-9A6E-772D1BD0ADB7}"/>
    <dgm:cxn modelId="{B6C55CE7-EE65-4830-B80A-30115061903A}" type="presParOf" srcId="{C9BE7036-2A68-434C-9DDD-B0930116C4A7}" destId="{A52F6103-D15C-4F10-88B8-D053F6D5BD20}" srcOrd="0" destOrd="0" presId="urn:microsoft.com/office/officeart/2005/8/layout/matrix1"/>
    <dgm:cxn modelId="{B354FBE3-92D1-4F2A-B578-7D896A2B9FB2}" type="presParOf" srcId="{A52F6103-D15C-4F10-88B8-D053F6D5BD20}" destId="{726588CF-7EB6-4318-811C-A3348988BC9A}" srcOrd="0" destOrd="0" presId="urn:microsoft.com/office/officeart/2005/8/layout/matrix1"/>
    <dgm:cxn modelId="{22203C18-316B-4CBC-A666-AE2EFFF7C831}" type="presParOf" srcId="{A52F6103-D15C-4F10-88B8-D053F6D5BD20}" destId="{4E709004-DFFD-4E94-A4EA-94CDECEF2309}" srcOrd="1" destOrd="0" presId="urn:microsoft.com/office/officeart/2005/8/layout/matrix1"/>
    <dgm:cxn modelId="{045339E4-FA3E-4F63-AACC-C9B8C9CE1F44}" type="presParOf" srcId="{A52F6103-D15C-4F10-88B8-D053F6D5BD20}" destId="{2FF45EA3-BDC4-4770-950B-6A6142F3908A}" srcOrd="2" destOrd="0" presId="urn:microsoft.com/office/officeart/2005/8/layout/matrix1"/>
    <dgm:cxn modelId="{FB75A4E8-9ABD-4E27-9F67-0111541F3649}" type="presParOf" srcId="{A52F6103-D15C-4F10-88B8-D053F6D5BD20}" destId="{DB419F17-0106-42E6-9E76-9E92B04185E7}" srcOrd="3" destOrd="0" presId="urn:microsoft.com/office/officeart/2005/8/layout/matrix1"/>
    <dgm:cxn modelId="{B7FC009A-2A25-4D65-9E2B-0C58038A513B}" type="presParOf" srcId="{A52F6103-D15C-4F10-88B8-D053F6D5BD20}" destId="{6AC9D4A4-E6C7-488B-AC6C-E2C54D5F6513}" srcOrd="4" destOrd="0" presId="urn:microsoft.com/office/officeart/2005/8/layout/matrix1"/>
    <dgm:cxn modelId="{8DE25847-02CE-40D6-9DF5-60011C42A3D9}" type="presParOf" srcId="{A52F6103-D15C-4F10-88B8-D053F6D5BD20}" destId="{C9E17772-5896-4D91-8EE3-1A0D96ED5B6C}" srcOrd="5" destOrd="0" presId="urn:microsoft.com/office/officeart/2005/8/layout/matrix1"/>
    <dgm:cxn modelId="{D0F3932B-6937-4802-931A-CDE0F832DC13}" type="presParOf" srcId="{A52F6103-D15C-4F10-88B8-D053F6D5BD20}" destId="{25865B41-7CF7-44CD-91F7-6057AADDA0BA}" srcOrd="6" destOrd="0" presId="urn:microsoft.com/office/officeart/2005/8/layout/matrix1"/>
    <dgm:cxn modelId="{7558C2E6-2EAB-4598-9DED-B4E332F11983}" type="presParOf" srcId="{A52F6103-D15C-4F10-88B8-D053F6D5BD20}" destId="{66D5DC6A-FA23-4524-8ED2-5C6DA17A4125}" srcOrd="7" destOrd="0" presId="urn:microsoft.com/office/officeart/2005/8/layout/matrix1"/>
    <dgm:cxn modelId="{F1EC23DD-704E-49BA-8479-FD67852A17D6}" type="presParOf" srcId="{C9BE7036-2A68-434C-9DDD-B0930116C4A7}" destId="{2BE3D2FE-7551-4CEC-B44B-8598BFCE29E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588CF-7EB6-4318-811C-A3348988BC9A}">
      <dsp:nvSpPr>
        <dsp:cNvPr id="0" name=""/>
        <dsp:cNvSpPr/>
      </dsp:nvSpPr>
      <dsp:spPr>
        <a:xfrm rot="16200000">
          <a:off x="716673" y="-716673"/>
          <a:ext cx="2630652" cy="40640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it-IT" sz="2400" b="1" i="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Base teorica: teoria del cambiamento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it-IT" sz="1700" kern="1200" dirty="0">
              <a:latin typeface="Avenir Next LT Pro" panose="020B0504020202020204" pitchFamily="34" charset="0"/>
            </a:rPr>
            <a:t>Identificare e valutare tutti i maggiori cambiamenti che il progetto produce e non produce.</a:t>
          </a:r>
        </a:p>
      </dsp:txBody>
      <dsp:txXfrm rot="5400000">
        <a:off x="0" y="0"/>
        <a:ext cx="4064000" cy="1972989"/>
      </dsp:txXfrm>
    </dsp:sp>
    <dsp:sp modelId="{2FF45EA3-BDC4-4770-950B-6A6142F3908A}">
      <dsp:nvSpPr>
        <dsp:cNvPr id="0" name=""/>
        <dsp:cNvSpPr/>
      </dsp:nvSpPr>
      <dsp:spPr>
        <a:xfrm>
          <a:off x="4064000" y="0"/>
          <a:ext cx="4064000" cy="2630652"/>
        </a:xfrm>
        <a:prstGeom prst="round1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it-IT" sz="2400" b="1" kern="1200" dirty="0">
            <a:latin typeface="Avenir Next LT Pro Demi" panose="020B0704020202020204" pitchFamily="34" charset="0"/>
          </a:endParaRP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it-IT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Analisi costi – benefici diretti e indiretti,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Font typeface="Wingdings" panose="05000000000000000000" pitchFamily="2" charset="2"/>
            <a:buNone/>
          </a:pPr>
          <a:r>
            <a:rPr lang="it-IT" sz="24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rPr>
            <a:t> materiali e immateriali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it-IT" sz="1700" b="0" kern="1200" dirty="0">
              <a:latin typeface="Avenir Next LT Pro" panose="020B0504020202020204" pitchFamily="34" charset="0"/>
            </a:rPr>
            <a:t>Analisi costi – efficienza: opzioni maggiormente efficienti per raggiungere ogni obiettivo considerato</a:t>
          </a:r>
        </a:p>
      </dsp:txBody>
      <dsp:txXfrm>
        <a:off x="4064000" y="0"/>
        <a:ext cx="4064000" cy="1972989"/>
      </dsp:txXfrm>
    </dsp:sp>
    <dsp:sp modelId="{6AC9D4A4-E6C7-488B-AC6C-E2C54D5F6513}">
      <dsp:nvSpPr>
        <dsp:cNvPr id="0" name=""/>
        <dsp:cNvSpPr/>
      </dsp:nvSpPr>
      <dsp:spPr>
        <a:xfrm rot="10800000">
          <a:off x="0" y="2630652"/>
          <a:ext cx="4064000" cy="2630652"/>
        </a:xfrm>
        <a:prstGeom prst="round1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it-IT" sz="1700" kern="1200" dirty="0">
            <a:latin typeface="Avenir Next LT Pro Demi" panose="020B0704020202020204" pitchFamily="34" charset="0"/>
          </a:endParaRPr>
        </a:p>
      </dsp:txBody>
      <dsp:txXfrm rot="10800000">
        <a:off x="0" y="3288315"/>
        <a:ext cx="4064000" cy="1972989"/>
      </dsp:txXfrm>
    </dsp:sp>
    <dsp:sp modelId="{25865B41-7CF7-44CD-91F7-6057AADDA0BA}">
      <dsp:nvSpPr>
        <dsp:cNvPr id="0" name=""/>
        <dsp:cNvSpPr/>
      </dsp:nvSpPr>
      <dsp:spPr>
        <a:xfrm rot="5400000">
          <a:off x="4780673" y="1913978"/>
          <a:ext cx="2630652" cy="4064000"/>
        </a:xfrm>
        <a:prstGeom prst="round1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it-IT" sz="1700" kern="1200" dirty="0">
            <a:latin typeface="Avenir Next LT Pro" panose="020B0504020202020204" pitchFamily="34" charset="0"/>
          </a:endParaRPr>
        </a:p>
      </dsp:txBody>
      <dsp:txXfrm rot="-5400000">
        <a:off x="4064000" y="3288314"/>
        <a:ext cx="4064000" cy="1972989"/>
      </dsp:txXfrm>
    </dsp:sp>
    <dsp:sp modelId="{2BE3D2FE-7551-4CEC-B44B-8598BFCE29EB}">
      <dsp:nvSpPr>
        <dsp:cNvPr id="0" name=""/>
        <dsp:cNvSpPr/>
      </dsp:nvSpPr>
      <dsp:spPr>
        <a:xfrm>
          <a:off x="2844799" y="1972989"/>
          <a:ext cx="2438400" cy="1315326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400" kern="1200" dirty="0">
              <a:latin typeface="Avenir Next LT Pro Demi" panose="020B0704020202020204" pitchFamily="34" charset="0"/>
            </a:rPr>
            <a:t>S-ROI</a:t>
          </a:r>
        </a:p>
      </dsp:txBody>
      <dsp:txXfrm>
        <a:off x="2909008" y="2037198"/>
        <a:ext cx="2309982" cy="1186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4B96D-278D-429C-9558-3EC61C9384A7}" type="datetimeFigureOut">
              <a:rPr lang="it-IT" smtClean="0"/>
              <a:t>05/05/2022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FB70D-83C5-474C-8AE8-04249E82FB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43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FB70D-83C5-474C-8AE8-04249E82FB9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51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6D3CBB-2879-488B-B762-7DDC5306E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7D14E8-8007-4461-892D-F08BF0F58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0EADDD-F395-4FE8-984A-AA7AF851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FFAE0-B992-4F21-ABC2-839C05C02D52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184AC3-BB22-4C0A-A5A0-492C6D40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2D8DB6-8E59-4A5C-B0FC-00FC561B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34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83283-9D5A-4B43-A4CB-12FB280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5F2F9-1C8A-45EF-87F4-44D7DDFB6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B418A-8315-4AFE-8BC6-282222F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61B19-674F-493D-9E7D-4D110015E994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C5BB61-6BFE-4ABF-AB50-569DD9539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56F532-1A51-4942-872B-BCBB6E75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38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FB6E67-FBD5-4230-8DC8-E656FA068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67C7EB-905C-47B3-9BB1-DC811696E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029D58-5CEF-40BB-A3F4-FF1426A89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2D3FE-95E6-4F16-9DB6-F9A0EB6612CF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9AE8A7-37EC-4D01-9AA2-BEAF38B1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333130-62BE-4044-ADEE-D8C6A84D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41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83483-3D1C-40A5-AE3C-0911460F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8CB972-BF71-4FB3-AD38-6C43AF707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8687CB-6C59-4E04-9119-449BE0BC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7E44-6844-445B-BBF7-AAA54B9BEC3C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6F1CBD-C061-42F1-A5A7-74F6DE44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B51AE4-B148-4B30-B214-23323F64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08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73F35-0D13-4CF2-8934-20CA8808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BEA4FD-B9C1-41A7-BCF1-82B18AB1F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160D2E-D3EC-458A-BAD4-D9389B3D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4AAF-9A7B-4434-8670-1E9838904787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A1C3FB-C294-46C3-9211-51BBB34AA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86F36C-9D7A-452B-AD73-2355E4E2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79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0A9231-3FD3-43E3-8BF5-727B39F5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34CED2-A87C-42B3-8FED-FA37DDF34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7E849C-7954-4423-AE19-6DB72F90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823B84-E6BA-4673-9445-4A389CF7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936C-68BC-468B-9FB1-8722E16EBD34}" type="datetime1">
              <a:rPr lang="it-IT" smtClean="0"/>
              <a:t>05/05/2022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04FF3B-CADD-4EE4-ABF5-8111B1BA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03ECD8-D370-4E2F-99E3-4A800894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30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E7E62-BF6E-4157-98F1-7E782BC2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175B65-15C2-4280-8511-BE2A38E7A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6E4A499-A293-46DD-8964-79DE6F721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E035A11-DBFF-4C31-A491-08219679E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698C25-9D4A-4B10-9877-28409E485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D3F087-D97A-4B11-B243-D1885F13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A8FD-C970-49CE-B59A-7F436A760187}" type="datetime1">
              <a:rPr lang="it-IT" smtClean="0"/>
              <a:t>05/05/2022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6FAC8B-C801-4A40-9B25-8E5359A8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FC89B9-C709-436C-9FB4-FAEFDEEA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11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707BF-C40A-401C-93CA-A067AC10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249C031-D4EC-4389-B0D3-C08FF9AB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371-22E9-4BB6-8145-39099752F9AB}" type="datetime1">
              <a:rPr lang="it-IT" smtClean="0"/>
              <a:t>05/05/2022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AC1DA4-BB67-40A9-8D22-B1CBAF52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BA44C2-4CA0-415F-BCB2-2C96AC1E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13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C6B0A4-19C0-41C5-9D76-C8EA89C6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65F01-28D4-4D96-A006-55BA00526F82}" type="datetime1">
              <a:rPr lang="it-IT" smtClean="0"/>
              <a:t>05/05/2022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206CA1-83BC-4792-B8FD-E7714C66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1DEE38-65BA-4C66-83AD-1B4E5032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34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0BCFD-61BF-4CF7-9D22-EC8D0983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BA909B-A900-413A-AA91-ACFD433A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F65935-1516-46B2-BE1A-5EF240D6F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ABDE47-0A47-470E-9468-B4F8E73F0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98338-BFA9-4DA7-9AC2-A5C6AB57287D}" type="datetime1">
              <a:rPr lang="it-IT" smtClean="0"/>
              <a:t>05/05/2022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B11FF3-43E9-4F4F-B5A9-D67EC4AB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4DFBCA-6018-4A7C-AF58-3C4CB9E0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19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7A854-6ED3-4343-AAFE-F1D406B6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079DE5-BE4D-4ED7-8374-C879642CE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C511F57-932A-4E7D-BF79-644A578F5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482070-AB97-4C8E-8967-7BB9AD14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FF3F-9986-4125-AA60-B0C33B762877}" type="datetime1">
              <a:rPr lang="it-IT" smtClean="0"/>
              <a:t>05/05/2022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2BC554-B20B-421A-A82B-406B9E32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Libro bianco sulle priorità infrastrutturali del Molise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2C02A4-9C42-439A-9109-B77ACB5C9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83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A2586F2-CF19-4602-A969-293CE2A2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6171D3-865D-4482-A58A-1CF787369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48F80C-10F4-41E6-B2E0-15FC1CD56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C22B9-6CDC-4CA8-9B36-3D0D0313E05E}" type="datetime1">
              <a:rPr lang="it-IT" smtClean="0"/>
              <a:t>05/05/2022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DBEF8B-3B82-4AF4-9496-6A0DCBDCD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Libro bianco sulle priorità infrastrutturali del Molise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37C4F3-3861-4430-AB89-0536D9A26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5434-513E-40ED-B3E7-E03CE10BE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71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hyperlink" Target="https://www.123freevectors.com/usa-flag-86079/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91D4392-FCE1-9C40-AC37-0059E1851983}"/>
              </a:ext>
            </a:extLst>
          </p:cNvPr>
          <p:cNvSpPr txBox="1">
            <a:spLocks/>
          </p:cNvSpPr>
          <p:nvPr/>
        </p:nvSpPr>
        <p:spPr>
          <a:xfrm>
            <a:off x="4860513" y="3201172"/>
            <a:ext cx="7146958" cy="1385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 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63E7CCCC-7629-CE43-B12B-A110C6E759BD}"/>
              </a:ext>
            </a:extLst>
          </p:cNvPr>
          <p:cNvSpPr txBox="1">
            <a:spLocks/>
          </p:cNvSpPr>
          <p:nvPr/>
        </p:nvSpPr>
        <p:spPr>
          <a:xfrm>
            <a:off x="5160970" y="4951432"/>
            <a:ext cx="6773938" cy="1139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200" dirty="0">
                <a:solidFill>
                  <a:srgbClr val="114B81"/>
                </a:solidFill>
                <a:latin typeface="Avenir Next LT Pro Demi" panose="020B0704020202020204" pitchFamily="34" charset="0"/>
              </a:rPr>
              <a:t>Impatto economico, sociale e ambientale. Il caso di A12, E78, Darsena Europa (LI) e 3 linee ferroviarie toscane</a:t>
            </a:r>
          </a:p>
          <a:p>
            <a:pPr marL="0" indent="0" algn="r">
              <a:buNone/>
            </a:pPr>
            <a:r>
              <a:rPr lang="it-IT" sz="1600" dirty="0">
                <a:solidFill>
                  <a:srgbClr val="860604"/>
                </a:solidFill>
                <a:latin typeface="Avenir Next LT Pro Demi" panose="020B0704020202020204" pitchFamily="34" charset="0"/>
              </a:rPr>
              <a:t>6 Maggio 2022, Livorno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DC832F2-6030-3A41-9AA4-A2F64C46B76B}"/>
              </a:ext>
            </a:extLst>
          </p:cNvPr>
          <p:cNvSpPr/>
          <p:nvPr/>
        </p:nvSpPr>
        <p:spPr>
          <a:xfrm flipH="1">
            <a:off x="4985994" y="4985667"/>
            <a:ext cx="115793" cy="656845"/>
          </a:xfrm>
          <a:prstGeom prst="rect">
            <a:avLst/>
          </a:prstGeom>
          <a:solidFill>
            <a:srgbClr val="114B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1DFE3C6-2A4A-468B-882E-A7F160833C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79" y="6218303"/>
            <a:ext cx="2044242" cy="3894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FC4CAF3-79C9-4C9E-8A04-C72A5299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099" y="6146572"/>
            <a:ext cx="1508786" cy="510975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95018F50-3DB1-4DFF-B9F0-D592075F84CD}"/>
              </a:ext>
            </a:extLst>
          </p:cNvPr>
          <p:cNvSpPr txBox="1">
            <a:spLocks/>
          </p:cNvSpPr>
          <p:nvPr/>
        </p:nvSpPr>
        <p:spPr>
          <a:xfrm>
            <a:off x="10027608" y="2348280"/>
            <a:ext cx="2014013" cy="656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2022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C8EE187-154B-4451-8712-A6CC6DDAB8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3"/>
          <a:stretch/>
        </p:blipFill>
        <p:spPr>
          <a:xfrm>
            <a:off x="181249" y="3051208"/>
            <a:ext cx="4572000" cy="208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7A54BB1-442D-4C73-8419-9A39F993F2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181249" y="5225143"/>
            <a:ext cx="4572000" cy="148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F3D9425-A558-4A3A-9D57-8DE0C089E2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5"/>
          <a:stretch/>
        </p:blipFill>
        <p:spPr>
          <a:xfrm>
            <a:off x="184529" y="156583"/>
            <a:ext cx="2880888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F45ED2E-EEDD-4F4D-8279-060F4DFFD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r="21145"/>
          <a:stretch/>
        </p:blipFill>
        <p:spPr>
          <a:xfrm>
            <a:off x="3159796" y="154524"/>
            <a:ext cx="2880888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64DDA0DA-E4EB-4BFE-A3E1-1E8C6C9FE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r="11527"/>
          <a:stretch/>
        </p:blipFill>
        <p:spPr>
          <a:xfrm>
            <a:off x="6151318" y="154524"/>
            <a:ext cx="2880888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78ECAF4-ED90-4E30-9B27-35324EDD6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r="21145"/>
          <a:stretch/>
        </p:blipFill>
        <p:spPr>
          <a:xfrm>
            <a:off x="9126583" y="154524"/>
            <a:ext cx="2880888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Maremma e Tirreno | Voucher Digitali contributi fondo perduto industria 4.0">
            <a:extLst>
              <a:ext uri="{FF2B5EF4-FFF2-40B4-BE49-F238E27FC236}">
                <a16:creationId xmlns:a16="http://schemas.microsoft.com/office/drawing/2014/main" id="{DD4E2244-C1DB-44CD-910A-9C380FA5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55" y="6202093"/>
            <a:ext cx="2252816" cy="4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839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5926FB4-F1DF-3590-ECA4-3E0B508C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319" y="2058711"/>
            <a:ext cx="3431983" cy="388473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7C5F92-EE91-2483-A968-4D20BECDDC9B}"/>
              </a:ext>
            </a:extLst>
          </p:cNvPr>
          <p:cNvSpPr txBox="1"/>
          <p:nvPr/>
        </p:nvSpPr>
        <p:spPr>
          <a:xfrm>
            <a:off x="763479" y="68999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Quadro Economico generale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228FD91-56A0-80FF-416E-FD40E6F13AB1}"/>
              </a:ext>
            </a:extLst>
          </p:cNvPr>
          <p:cNvSpPr txBox="1"/>
          <p:nvPr/>
        </p:nvSpPr>
        <p:spPr>
          <a:xfrm>
            <a:off x="847530" y="600181"/>
            <a:ext cx="10904772" cy="1176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La Toscana è la 6° regione italiana per ricchezza prodotta, il </a:t>
            </a:r>
            <a:r>
              <a:rPr lang="it-IT" sz="1500" b="1" dirty="0">
                <a:latin typeface="Avenir Next LT Pro" panose="020B0504020202020204" pitchFamily="34" charset="0"/>
              </a:rPr>
              <a:t>PIL</a:t>
            </a:r>
            <a:r>
              <a:rPr lang="it-IT" sz="1500" dirty="0">
                <a:latin typeface="Avenir Next LT Pro" panose="020B0504020202020204" pitchFamily="34" charset="0"/>
              </a:rPr>
              <a:t>, nel 2020, ha raggiunto i </a:t>
            </a:r>
            <a:r>
              <a:rPr lang="it-IT" sz="1500" b="1" dirty="0">
                <a:latin typeface="Avenir Next LT Pro" panose="020B0504020202020204" pitchFamily="34" charset="0"/>
              </a:rPr>
              <a:t>111 Miliardi di Euro</a:t>
            </a:r>
            <a:r>
              <a:rPr lang="it-IT" sz="1500" dirty="0">
                <a:latin typeface="Avenir Next LT Pro" panose="020B0504020202020204" pitchFamily="34" charset="0"/>
              </a:rPr>
              <a:t>, pari al 6,7% del totale nazionale e al 31,1% della macroarea Centro. La contrazione del PIL rispetto al 2019 è pari a -8,6%, leggermente più significativa rispetto al dato nazionale (-7,9%) e alla macroarea Centro (-7,9%).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Con un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Pil pro capite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2020 pari a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30.223 Euro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, la regione si classifica all’11° posto a livello nazionale. </a:t>
            </a:r>
            <a:r>
              <a:rPr lang="it-IT" sz="1500" dirty="0">
                <a:latin typeface="Avenir Next LT Pro" panose="020B0504020202020204" pitchFamily="34" charset="0"/>
              </a:rPr>
              <a:t>La contrazione del PIL pro capite rispetto al 2019 è pari a -8,5%, superiore rispetto al dato nazionale (-7,4%) e alla macroarea Centro (-7,6%).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621FB17-35B8-84BD-49DC-0AC2341CD245}"/>
              </a:ext>
            </a:extLst>
          </p:cNvPr>
          <p:cNvSpPr txBox="1"/>
          <p:nvPr/>
        </p:nvSpPr>
        <p:spPr>
          <a:xfrm>
            <a:off x="763479" y="2296136"/>
            <a:ext cx="3713384" cy="3732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In Toscana le </a:t>
            </a:r>
            <a:r>
              <a:rPr lang="it-IT" sz="1500" b="1" dirty="0">
                <a:latin typeface="Avenir Next LT Pro" panose="020B0504020202020204" pitchFamily="34" charset="0"/>
              </a:rPr>
              <a:t>imprese attive nel 2021 sono 350.347</a:t>
            </a:r>
            <a:r>
              <a:rPr lang="it-IT" sz="1500" dirty="0">
                <a:latin typeface="Avenir Next LT Pro" panose="020B0504020202020204" pitchFamily="34" charset="0"/>
              </a:rPr>
              <a:t>, pari al 6,8% del totale nazionale e al 33,2% della macroarea Centro. Di queste, </a:t>
            </a:r>
            <a:r>
              <a:rPr lang="it-IT" sz="1500" b="1" dirty="0">
                <a:latin typeface="Avenir Next LT Pro" panose="020B0504020202020204" pitchFamily="34" charset="0"/>
              </a:rPr>
              <a:t>il 28,7% </a:t>
            </a:r>
            <a:r>
              <a:rPr lang="it-IT" sz="1500" dirty="0">
                <a:latin typeface="Avenir Next LT Pro" panose="020B0504020202020204" pitchFamily="34" charset="0"/>
              </a:rPr>
              <a:t>è costituito da </a:t>
            </a:r>
            <a:r>
              <a:rPr lang="it-IT" sz="1500" b="1" dirty="0">
                <a:latin typeface="Avenir Next LT Pro" panose="020B0504020202020204" pitchFamily="34" charset="0"/>
              </a:rPr>
              <a:t>imprese artigiane. 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Il sistema imprenditoriale toscano è costituito per il  per il </a:t>
            </a:r>
            <a:r>
              <a:rPr lang="it-IT" sz="1500" b="1" dirty="0">
                <a:latin typeface="Avenir Next LT Pro" panose="020B0504020202020204" pitchFamily="34" charset="0"/>
              </a:rPr>
              <a:t>94,5% da Microimprese </a:t>
            </a:r>
            <a:r>
              <a:rPr lang="it-IT" sz="1500" dirty="0">
                <a:latin typeface="Avenir Next LT Pro" panose="020B0504020202020204" pitchFamily="34" charset="0"/>
              </a:rPr>
              <a:t>(1-9 addetti), per il 5% da piccole imprese (10-49) mentre le grandi o medie imprese rappresentano lo 0,5% del totale regionale.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 Gli</a:t>
            </a:r>
            <a:r>
              <a:rPr lang="it-IT" sz="1500" b="1" dirty="0">
                <a:latin typeface="Avenir Next LT Pro" panose="020B0504020202020204" pitchFamily="34" charset="0"/>
              </a:rPr>
              <a:t> addetti nel 2021 </a:t>
            </a:r>
            <a:r>
              <a:rPr lang="it-IT" sz="1500" dirty="0">
                <a:latin typeface="Avenir Next LT Pro" panose="020B0504020202020204" pitchFamily="34" charset="0"/>
              </a:rPr>
              <a:t>nelle unità locali della regione sono 1,3 Milioni.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EA9794A-6BA4-02E3-B4E9-195984F135BE}"/>
              </a:ext>
            </a:extLst>
          </p:cNvPr>
          <p:cNvSpPr txBox="1"/>
          <p:nvPr/>
        </p:nvSpPr>
        <p:spPr>
          <a:xfrm>
            <a:off x="9335333" y="2058711"/>
            <a:ext cx="25784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Avenir Next LT Pro" panose="020B0504020202020204" pitchFamily="34" charset="0"/>
              </a:rPr>
              <a:t>Distribuzione delle imprese attive per provincia, Anno 2021 </a:t>
            </a:r>
            <a:r>
              <a:rPr lang="it-IT" sz="1000" dirty="0">
                <a:latin typeface="Avenir Next LT Pro" panose="020B0504020202020204" pitchFamily="34" charset="0"/>
              </a:rPr>
              <a:t>(numero)</a:t>
            </a: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839DA977-E3C4-632F-9E19-4C76A38B616B}"/>
              </a:ext>
            </a:extLst>
          </p:cNvPr>
          <p:cNvGrpSpPr/>
          <p:nvPr/>
        </p:nvGrpSpPr>
        <p:grpSpPr>
          <a:xfrm>
            <a:off x="4655285" y="2058711"/>
            <a:ext cx="3503594" cy="3914840"/>
            <a:chOff x="650944" y="556322"/>
            <a:chExt cx="4436638" cy="5041429"/>
          </a:xfrm>
        </p:grpSpPr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DA4DD9B8-88F7-A153-5F30-CB7AE2804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944" y="557751"/>
              <a:ext cx="4436638" cy="50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BEC1D181-B974-1493-CCCD-F223EC62E8BB}"/>
                </a:ext>
              </a:extLst>
            </p:cNvPr>
            <p:cNvSpPr txBox="1"/>
            <p:nvPr/>
          </p:nvSpPr>
          <p:spPr>
            <a:xfrm>
              <a:off x="1203329" y="556322"/>
              <a:ext cx="3790097" cy="77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Densità addetti UL per comune, Anno 2021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(addetti/kmq)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BB6D5DB-7576-AF32-B9E1-B8BDA3C240F0}"/>
              </a:ext>
            </a:extLst>
          </p:cNvPr>
          <p:cNvSpPr txBox="1"/>
          <p:nvPr/>
        </p:nvSpPr>
        <p:spPr>
          <a:xfrm rot="16200000">
            <a:off x="-2185579" y="2266092"/>
            <a:ext cx="499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Sistema Economico</a:t>
            </a:r>
          </a:p>
        </p:txBody>
      </p:sp>
    </p:spTree>
    <p:extLst>
      <p:ext uri="{BB962C8B-B14F-4D97-AF65-F5344CB8AC3E}">
        <p14:creationId xmlns:p14="http://schemas.microsoft.com/office/powerpoint/2010/main" val="2944234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11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11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1D7DAD5-F215-636A-1284-85BD4B62B9B2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6642448-CFD9-6567-9F64-C812922EF95B}"/>
              </a:ext>
            </a:extLst>
          </p:cNvPr>
          <p:cNvSpPr txBox="1"/>
          <p:nvPr/>
        </p:nvSpPr>
        <p:spPr>
          <a:xfrm>
            <a:off x="763479" y="68999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Commercio Estero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ECC0439-835A-31F9-B402-1BE270B4402D}"/>
              </a:ext>
            </a:extLst>
          </p:cNvPr>
          <p:cNvSpPr txBox="1"/>
          <p:nvPr/>
        </p:nvSpPr>
        <p:spPr>
          <a:xfrm>
            <a:off x="1039330" y="693704"/>
            <a:ext cx="10583710" cy="23211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La Toscana, nel 2021, ha realizzato </a:t>
            </a:r>
            <a:r>
              <a:rPr lang="it-IT" sz="1500" b="1" dirty="0">
                <a:latin typeface="Avenir Next LT Pro" panose="020B0504020202020204" pitchFamily="34" charset="0"/>
              </a:rPr>
              <a:t>scambi commerciali con l’estero per 77,5 Miliardi di Euro </a:t>
            </a:r>
            <a:r>
              <a:rPr lang="it-IT" sz="1500" dirty="0">
                <a:latin typeface="Avenir Next LT Pro" panose="020B0504020202020204" pitchFamily="34" charset="0"/>
              </a:rPr>
              <a:t>(+16,8% rispetto al 2020), con un </a:t>
            </a:r>
            <a:r>
              <a:rPr lang="it-IT" sz="1500" b="1" dirty="0">
                <a:latin typeface="Avenir Next LT Pro" panose="020B0504020202020204" pitchFamily="34" charset="0"/>
              </a:rPr>
              <a:t>saldo positivo pari a 17,9 Miliardi</a:t>
            </a:r>
            <a:r>
              <a:rPr lang="it-IT" sz="1500" dirty="0">
                <a:latin typeface="Avenir Next LT Pro" panose="020B0504020202020204" pitchFamily="34" charset="0"/>
              </a:rPr>
              <a:t>. 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Le </a:t>
            </a:r>
            <a:r>
              <a:rPr lang="it-IT" sz="1500" b="1" dirty="0">
                <a:latin typeface="Avenir Next LT Pro" panose="020B0504020202020204" pitchFamily="34" charset="0"/>
              </a:rPr>
              <a:t>esportazioni nel 2021 sono state pari a 47,7 Miliardi</a:t>
            </a:r>
            <a:r>
              <a:rPr lang="it-IT" sz="1500" dirty="0">
                <a:latin typeface="Avenir Next LT Pro" panose="020B0504020202020204" pitchFamily="34" charset="0"/>
              </a:rPr>
              <a:t>, pari al 6,9% del totale nazionale e al 39,7% della macroarea Centro. 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La provincia di </a:t>
            </a:r>
            <a:r>
              <a:rPr lang="it-IT" sz="1500" b="1" dirty="0">
                <a:latin typeface="Avenir Next LT Pro" panose="020B0504020202020204" pitchFamily="34" charset="0"/>
              </a:rPr>
              <a:t>Firenze</a:t>
            </a:r>
            <a:r>
              <a:rPr lang="it-IT" sz="1500" dirty="0">
                <a:latin typeface="Avenir Next LT Pro" panose="020B0504020202020204" pitchFamily="34" charset="0"/>
              </a:rPr>
              <a:t> realizza il 36,7% dell’export regionale, seguita da </a:t>
            </a:r>
            <a:r>
              <a:rPr lang="it-IT" sz="1500" b="1" dirty="0">
                <a:latin typeface="Avenir Next LT Pro" panose="020B0504020202020204" pitchFamily="34" charset="0"/>
              </a:rPr>
              <a:t>Arezzo</a:t>
            </a:r>
            <a:r>
              <a:rPr lang="it-IT" sz="1500" dirty="0">
                <a:latin typeface="Avenir Next LT Pro" panose="020B0504020202020204" pitchFamily="34" charset="0"/>
              </a:rPr>
              <a:t> (21,7%), Lucca (9,5%) e </a:t>
            </a:r>
            <a:r>
              <a:rPr lang="it-IT" sz="1500" b="1" dirty="0">
                <a:latin typeface="Avenir Next LT Pro" panose="020B0504020202020204" pitchFamily="34" charset="0"/>
              </a:rPr>
              <a:t>Pisa</a:t>
            </a:r>
            <a:r>
              <a:rPr lang="it-IT" sz="1500" dirty="0">
                <a:latin typeface="Avenir Next LT Pro" panose="020B0504020202020204" pitchFamily="34" charset="0"/>
              </a:rPr>
              <a:t> (6,8%).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La modalità di trasporto maggiormente utilizzata per le esportazioni è il </a:t>
            </a:r>
            <a:r>
              <a:rPr lang="it-IT" sz="1500" b="1" dirty="0">
                <a:latin typeface="Avenir Next LT Pro" panose="020B0504020202020204" pitchFamily="34" charset="0"/>
              </a:rPr>
              <a:t>trasporto su strada (54,3%), </a:t>
            </a:r>
            <a:r>
              <a:rPr lang="it-IT" sz="1500" dirty="0">
                <a:latin typeface="Avenir Next LT Pro" panose="020B0504020202020204" pitchFamily="34" charset="0"/>
              </a:rPr>
              <a:t>seguita dal trasporto marittimo (24%) e dal trasporto aereo (19,7%). L’export con destinazione UE transita su strada per il 95,1%. </a:t>
            </a: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r>
              <a:rPr lang="it-IT" sz="1500" dirty="0">
                <a:latin typeface="Avenir Next LT Pro" panose="020B0504020202020204" pitchFamily="34" charset="0"/>
              </a:rPr>
              <a:t>I primi cinque paesi per destinazione dell’export sono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Svizzera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 (16,6%),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Stati Uniti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 (11,9%),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Francia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(11,7%),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Germania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 (8,8%) e </a:t>
            </a:r>
            <a:r>
              <a:rPr lang="it-IT" sz="1500" b="1" dirty="0">
                <a:solidFill>
                  <a:prstClr val="black"/>
                </a:solidFill>
                <a:latin typeface="Avenir Next LT Pro (Body)"/>
              </a:rPr>
              <a:t>Regno Unito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(4,7%).</a:t>
            </a:r>
            <a:endParaRPr lang="it-IT" sz="1600" dirty="0">
              <a:latin typeface="Avenir Next LT Pro" panose="020B0504020202020204" pitchFamily="34" charset="0"/>
            </a:endParaRPr>
          </a:p>
          <a:p>
            <a:pPr marL="285750" lvl="0" indent="-285750" algn="just"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pPr>
            <a:endParaRPr lang="it-IT" sz="1600" dirty="0">
              <a:latin typeface="Avenir Next LT Pro" panose="020B0504020202020204" pitchFamily="34" charset="0"/>
            </a:endParaRPr>
          </a:p>
        </p:txBody>
      </p:sp>
      <p:sp>
        <p:nvSpPr>
          <p:cNvPr id="29" name="TextBox 69">
            <a:extLst>
              <a:ext uri="{FF2B5EF4-FFF2-40B4-BE49-F238E27FC236}">
                <a16:creationId xmlns:a16="http://schemas.microsoft.com/office/drawing/2014/main" id="{CE9EFE5D-5180-0460-0C7B-AFF8B22555B6}"/>
              </a:ext>
            </a:extLst>
          </p:cNvPr>
          <p:cNvSpPr txBox="1"/>
          <p:nvPr/>
        </p:nvSpPr>
        <p:spPr>
          <a:xfrm>
            <a:off x="1407065" y="5873249"/>
            <a:ext cx="30368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Fonte: </a:t>
            </a:r>
            <a:r>
              <a:rPr kumimoji="0" lang="it-IT" sz="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elaborazione Uniontrasporti su dati Istat, 2021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9E8571C-D3AE-15CC-BF36-400A9BBAE80F}"/>
              </a:ext>
            </a:extLst>
          </p:cNvPr>
          <p:cNvSpPr txBox="1"/>
          <p:nvPr/>
        </p:nvSpPr>
        <p:spPr>
          <a:xfrm>
            <a:off x="7580683" y="5935826"/>
            <a:ext cx="29422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Nota: 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Ue 27 post Brexit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95CE9F60-8E30-1B9C-D26A-36A573CBF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79" y="3472480"/>
            <a:ext cx="662067" cy="40397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C6EEC5F-11DB-D7B0-9542-CF60A369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391" y="4990004"/>
            <a:ext cx="571042" cy="5856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09233120-55EB-BC20-00FF-F65D1A395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086" y="4009479"/>
            <a:ext cx="473044" cy="44199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3C34C68-D7C7-6757-2740-382D13CDC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171" y="4474940"/>
            <a:ext cx="543959" cy="50510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49861EAD-14B1-A645-E8EE-5A431B9B39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2250" y="5038107"/>
            <a:ext cx="693480" cy="441998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7B1ECE7F-60F8-7D55-A3B8-4F8B95FE7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5052" y="4527204"/>
            <a:ext cx="701100" cy="448126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BAEA8EF-32E3-C6A4-DB20-70B681963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9296" y="5517975"/>
            <a:ext cx="662997" cy="441998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F77CD8E1-8F09-1F67-511E-15ED80B9E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536" t="8034" r="2785" b="6709"/>
          <a:stretch/>
        </p:blipFill>
        <p:spPr>
          <a:xfrm>
            <a:off x="10170081" y="4072772"/>
            <a:ext cx="571042" cy="385728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A868AD9-43B5-DF83-0E39-4DD5391F4667}"/>
              </a:ext>
            </a:extLst>
          </p:cNvPr>
          <p:cNvSpPr txBox="1"/>
          <p:nvPr/>
        </p:nvSpPr>
        <p:spPr>
          <a:xfrm>
            <a:off x="7613285" y="3108137"/>
            <a:ext cx="18549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Avenir Next LT Pro Demi" panose="020B0704020202020204" pitchFamily="34" charset="0"/>
              </a:rPr>
              <a:t>Modo di trasporto (export)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C601F8A-8369-4234-17B6-688E02D678BE}"/>
              </a:ext>
            </a:extLst>
          </p:cNvPr>
          <p:cNvSpPr txBox="1"/>
          <p:nvPr/>
        </p:nvSpPr>
        <p:spPr>
          <a:xfrm>
            <a:off x="10033539" y="3129377"/>
            <a:ext cx="15552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Avenir Next LT Pro Demi" panose="020B0704020202020204" pitchFamily="34" charset="0"/>
              </a:rPr>
              <a:t>Principali destinazioni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C33D066-062F-5650-51F7-1F56169E7226}"/>
              </a:ext>
            </a:extLst>
          </p:cNvPr>
          <p:cNvSpPr txBox="1"/>
          <p:nvPr/>
        </p:nvSpPr>
        <p:spPr>
          <a:xfrm>
            <a:off x="7797425" y="5588314"/>
            <a:ext cx="644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latin typeface="Avenir Next LT Pro Demi" panose="020B0704020202020204" pitchFamily="34" charset="0"/>
              </a:rPr>
              <a:t>ALTRO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3985F990-470E-723A-D570-A4FFEA401D57}"/>
              </a:ext>
            </a:extLst>
          </p:cNvPr>
          <p:cNvSpPr txBox="1"/>
          <p:nvPr/>
        </p:nvSpPr>
        <p:spPr>
          <a:xfrm>
            <a:off x="8556280" y="3469153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54,3%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95,1% vs Ue</a:t>
            </a:r>
            <a:endParaRPr lang="it-IT" sz="14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68965D3-9451-C37D-199B-A2E7AB6B77EA}"/>
              </a:ext>
            </a:extLst>
          </p:cNvPr>
          <p:cNvSpPr txBox="1"/>
          <p:nvPr/>
        </p:nvSpPr>
        <p:spPr>
          <a:xfrm>
            <a:off x="8567034" y="3981357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24%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2,9% vs Ue</a:t>
            </a:r>
            <a:endParaRPr lang="it-IT" sz="1400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EE99204-800D-AD67-2F0A-4E8C00C8AC27}"/>
              </a:ext>
            </a:extLst>
          </p:cNvPr>
          <p:cNvSpPr txBox="1"/>
          <p:nvPr/>
        </p:nvSpPr>
        <p:spPr>
          <a:xfrm>
            <a:off x="8557673" y="4539693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19,7%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1,3% vs Ue</a:t>
            </a:r>
            <a:endParaRPr lang="it-IT" sz="1400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F620E4EE-D06D-23C8-362D-55215A18DA60}"/>
              </a:ext>
            </a:extLst>
          </p:cNvPr>
          <p:cNvSpPr txBox="1"/>
          <p:nvPr/>
        </p:nvSpPr>
        <p:spPr>
          <a:xfrm>
            <a:off x="8557673" y="5026138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0,6%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0,8% vs Ue</a:t>
            </a:r>
            <a:endParaRPr lang="it-IT" sz="14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6624AC0-D46E-2578-8779-0C3E707810CB}"/>
              </a:ext>
            </a:extLst>
          </p:cNvPr>
          <p:cNvSpPr txBox="1"/>
          <p:nvPr/>
        </p:nvSpPr>
        <p:spPr>
          <a:xfrm>
            <a:off x="10888541" y="3505569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Svizzera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7.909 Milioni</a:t>
            </a:r>
            <a:endParaRPr lang="it-IT" sz="14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F860E51-E595-6B91-18E3-FDE6D85594EF}"/>
              </a:ext>
            </a:extLst>
          </p:cNvPr>
          <p:cNvSpPr txBox="1"/>
          <p:nvPr/>
        </p:nvSpPr>
        <p:spPr>
          <a:xfrm>
            <a:off x="10882053" y="4050980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Stati Uniti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5.659 Milioni</a:t>
            </a:r>
            <a:endParaRPr lang="it-IT" sz="14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F367651-8EAB-7581-F9F3-57B7323D6C9B}"/>
              </a:ext>
            </a:extLst>
          </p:cNvPr>
          <p:cNvSpPr txBox="1"/>
          <p:nvPr/>
        </p:nvSpPr>
        <p:spPr>
          <a:xfrm>
            <a:off x="10888541" y="4531406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Francia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5.590 Milioni</a:t>
            </a:r>
            <a:endParaRPr lang="it-IT" sz="14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B463456-4B8E-938F-5CB7-B5F73CD5E8EE}"/>
              </a:ext>
            </a:extLst>
          </p:cNvPr>
          <p:cNvSpPr txBox="1"/>
          <p:nvPr/>
        </p:nvSpPr>
        <p:spPr>
          <a:xfrm>
            <a:off x="10888541" y="5038107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Germania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4.211 Milioni</a:t>
            </a:r>
            <a:endParaRPr lang="it-IT" sz="14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88B2F43-8581-3596-FD97-7BA604A77E80}"/>
              </a:ext>
            </a:extLst>
          </p:cNvPr>
          <p:cNvSpPr txBox="1"/>
          <p:nvPr/>
        </p:nvSpPr>
        <p:spPr>
          <a:xfrm>
            <a:off x="10909156" y="5531747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Regno Unito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2.227 Milioni</a:t>
            </a:r>
            <a:endParaRPr lang="it-IT" sz="14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825A794-645B-2FF8-8800-5885B35AAB15}"/>
              </a:ext>
            </a:extLst>
          </p:cNvPr>
          <p:cNvSpPr txBox="1"/>
          <p:nvPr/>
        </p:nvSpPr>
        <p:spPr>
          <a:xfrm>
            <a:off x="8545822" y="5505642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venir Next LT Pro" panose="020B0504020202020204" pitchFamily="34" charset="0"/>
              </a:rPr>
              <a:t>1,4%</a:t>
            </a:r>
          </a:p>
          <a:p>
            <a:r>
              <a:rPr lang="it-IT" sz="1000" dirty="0">
                <a:latin typeface="Avenir Next LT Pro" panose="020B0504020202020204" pitchFamily="34" charset="0"/>
              </a:rPr>
              <a:t>0% vs Ue</a:t>
            </a:r>
            <a:endParaRPr lang="it-IT" sz="1400" dirty="0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8F29777-28FD-3AF1-F3D9-8B905F73FCB5}"/>
              </a:ext>
            </a:extLst>
          </p:cNvPr>
          <p:cNvSpPr txBox="1"/>
          <p:nvPr/>
        </p:nvSpPr>
        <p:spPr>
          <a:xfrm rot="16200000">
            <a:off x="-2185579" y="2266092"/>
            <a:ext cx="499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Sistema Economico</a:t>
            </a:r>
          </a:p>
        </p:txBody>
      </p:sp>
      <p:graphicFrame>
        <p:nvGraphicFramePr>
          <p:cNvPr id="54" name="Grafico 53">
            <a:extLst>
              <a:ext uri="{FF2B5EF4-FFF2-40B4-BE49-F238E27FC236}">
                <a16:creationId xmlns:a16="http://schemas.microsoft.com/office/drawing/2014/main" id="{CA2719D1-8439-B165-9E80-9F583D53A8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090541"/>
              </p:ext>
            </p:extLst>
          </p:nvPr>
        </p:nvGraphicFramePr>
        <p:xfrm>
          <a:off x="1287180" y="3394502"/>
          <a:ext cx="5490739" cy="251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571A53E-AF98-D974-02EC-6F723FAA4530}"/>
              </a:ext>
            </a:extLst>
          </p:cNvPr>
          <p:cNvSpPr txBox="1"/>
          <p:nvPr/>
        </p:nvSpPr>
        <p:spPr>
          <a:xfrm>
            <a:off x="2094150" y="3270804"/>
            <a:ext cx="4871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(Body)"/>
                <a:ea typeface="+mn-ea"/>
                <a:cs typeface="+mn-cs"/>
              </a:rPr>
              <a:t>Graduatoria per totale dell’export, anno 2021</a:t>
            </a:r>
          </a:p>
        </p:txBody>
      </p:sp>
      <p:pic>
        <p:nvPicPr>
          <p:cNvPr id="56" name="Picture 2" descr="BANDIERA SVIZZERA BANDIERE - IlSemaforo">
            <a:extLst>
              <a:ext uri="{FF2B5EF4-FFF2-40B4-BE49-F238E27FC236}">
                <a16:creationId xmlns:a16="http://schemas.microsoft.com/office/drawing/2014/main" id="{C5A9854F-19B7-94CA-6E4C-D426F31F4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 b="16734"/>
          <a:stretch/>
        </p:blipFill>
        <p:spPr bwMode="auto">
          <a:xfrm>
            <a:off x="10160654" y="3525107"/>
            <a:ext cx="576000" cy="38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84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D7BCDEE2-DD04-1BAE-3A82-81EC7B8C770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B73D17-B79E-8834-751A-00E96BF14B98}"/>
              </a:ext>
            </a:extLst>
          </p:cNvPr>
          <p:cNvSpPr txBox="1"/>
          <p:nvPr/>
        </p:nvSpPr>
        <p:spPr>
          <a:xfrm>
            <a:off x="763479" y="68999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Dotazione fisica attuale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CE65C31-7D41-5160-EC5F-FF2BB550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205" y="639934"/>
            <a:ext cx="4597468" cy="5220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DBE29ED-E92F-D8AE-5BE3-3E6938D05D48}"/>
              </a:ext>
            </a:extLst>
          </p:cNvPr>
          <p:cNvSpPr txBox="1"/>
          <p:nvPr/>
        </p:nvSpPr>
        <p:spPr>
          <a:xfrm>
            <a:off x="983526" y="5874483"/>
            <a:ext cx="6151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latin typeface="Avenir Next LT Pro" panose="020B0504020202020204" pitchFamily="34" charset="0"/>
              </a:rPr>
              <a:t>(*) Lo scalo di Firenze è stato chiuso dal 1 febbraio al 1 aprile 2021 per lavori di manutenzione della pista.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FFC6177-0D46-1C0B-ED77-A096D8D52AA2}"/>
              </a:ext>
            </a:extLst>
          </p:cNvPr>
          <p:cNvSpPr txBox="1"/>
          <p:nvPr/>
        </p:nvSpPr>
        <p:spPr>
          <a:xfrm>
            <a:off x="763479" y="592219"/>
            <a:ext cx="6281128" cy="5750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6213" indent="-176213"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Avenir Next LT Pro (Body)"/>
              </a:rPr>
              <a:t>11.000 Km </a:t>
            </a:r>
            <a:r>
              <a:rPr lang="it-IT" sz="1600" dirty="0">
                <a:latin typeface="Avenir Next LT Pro (Body)"/>
              </a:rPr>
              <a:t>di </a:t>
            </a:r>
            <a:r>
              <a:rPr lang="it-IT" sz="1600" b="1" dirty="0">
                <a:latin typeface="Avenir Next LT Pro (Body)"/>
              </a:rPr>
              <a:t>rete</a:t>
            </a:r>
            <a:r>
              <a:rPr lang="it-IT" sz="1600" dirty="0">
                <a:latin typeface="Avenir Next LT Pro (Body)"/>
              </a:rPr>
              <a:t> </a:t>
            </a:r>
            <a:r>
              <a:rPr lang="it-IT" sz="1600" b="1" dirty="0">
                <a:latin typeface="Avenir Next LT Pro (Body)"/>
              </a:rPr>
              <a:t>stradale</a:t>
            </a:r>
            <a:r>
              <a:rPr lang="it-IT" sz="1600" dirty="0">
                <a:latin typeface="Avenir Next LT Pro (Body)"/>
              </a:rPr>
              <a:t> di cui il 5% di categoria autostradale e il 14% di rilevanza nazionale in gestione Anas.</a:t>
            </a:r>
          </a:p>
          <a:p>
            <a:pPr marL="176213" indent="-176213"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Avenir Next LT Pro (Body)"/>
              </a:rPr>
              <a:t>1.479 Km</a:t>
            </a:r>
            <a:r>
              <a:rPr lang="it-IT" sz="1600" dirty="0">
                <a:latin typeface="Avenir Next LT Pro (Body)"/>
              </a:rPr>
              <a:t> di </a:t>
            </a:r>
            <a:r>
              <a:rPr lang="it-IT" sz="1600" b="1" dirty="0">
                <a:latin typeface="Avenir Next LT Pro (Body)"/>
              </a:rPr>
              <a:t>rete ferroviaria RFI</a:t>
            </a:r>
            <a:r>
              <a:rPr lang="it-IT" sz="1600" dirty="0">
                <a:latin typeface="Avenir Next LT Pro (Body)"/>
              </a:rPr>
              <a:t>,</a:t>
            </a:r>
            <a:r>
              <a:rPr lang="it-IT" sz="1600" b="1" dirty="0">
                <a:latin typeface="Avenir Next LT Pro (Body)"/>
              </a:rPr>
              <a:t> </a:t>
            </a:r>
            <a:r>
              <a:rPr lang="it-IT" sz="1600" dirty="0">
                <a:latin typeface="Avenir Next LT Pro (Body)"/>
              </a:rPr>
              <a:t>di cui il 66% elettrificata (63% a 3kV CC e 3% a 25kV CC ) e il 54% a doppio binario.</a:t>
            </a:r>
          </a:p>
          <a:p>
            <a:pPr marL="176213" indent="-176213"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Avenir Next LT Pro (Body)"/>
              </a:rPr>
              <a:t>2 aeroporti principali</a:t>
            </a:r>
            <a:r>
              <a:rPr lang="it-IT" sz="1600" dirty="0">
                <a:latin typeface="Avenir Next LT Pro (Body)"/>
              </a:rPr>
              <a:t>: </a:t>
            </a:r>
            <a:r>
              <a:rPr lang="it-IT" sz="1600" b="1" dirty="0">
                <a:solidFill>
                  <a:srgbClr val="0054A4"/>
                </a:solidFill>
                <a:latin typeface="Avenir Next LT Pro (Body)"/>
              </a:rPr>
              <a:t>Pisa</a:t>
            </a:r>
            <a:r>
              <a:rPr lang="it-IT" sz="1600" dirty="0">
                <a:latin typeface="Avenir Next LT Pro (Body)"/>
              </a:rPr>
              <a:t> «Galileo Galilei» (13° in Italia per traffico passeggeri nel 2021, circa 2 milioni, 6° per traffico cargo, oltre 15 mila tonnellate), </a:t>
            </a:r>
            <a:r>
              <a:rPr lang="it-IT" sz="1600" b="1" dirty="0">
                <a:solidFill>
                  <a:srgbClr val="0054A4"/>
                </a:solidFill>
                <a:latin typeface="Avenir Next LT Pro (Body)"/>
              </a:rPr>
              <a:t>Firenze</a:t>
            </a:r>
            <a:r>
              <a:rPr lang="it-IT" sz="1600" dirty="0">
                <a:latin typeface="Avenir Next LT Pro (Body)"/>
              </a:rPr>
              <a:t> «Amerigo Vespucci» (19° in Italia per traffico passeggeri nel 2021, circa 840 mila*), inseriti nel Comprehensive Network europeo.</a:t>
            </a:r>
          </a:p>
          <a:p>
            <a:pPr marL="176213" indent="-176213"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Avenir Next LT Pro (Body)"/>
              </a:rPr>
              <a:t>2 terminal intermodali</a:t>
            </a:r>
            <a:r>
              <a:rPr lang="it-IT" sz="1600" dirty="0">
                <a:latin typeface="Avenir Next LT Pro (Body)"/>
              </a:rPr>
              <a:t>: </a:t>
            </a:r>
            <a:r>
              <a:rPr lang="it-IT" sz="1600" b="1" dirty="0">
                <a:solidFill>
                  <a:srgbClr val="0054A4"/>
                </a:solidFill>
                <a:latin typeface="Avenir Next LT Pro (Body)"/>
              </a:rPr>
              <a:t>Interporto della Toscana Centrale - Prato</a:t>
            </a:r>
            <a:r>
              <a:rPr lang="it-IT" sz="1600" dirty="0">
                <a:latin typeface="Avenir Next LT Pro (Body)"/>
              </a:rPr>
              <a:t>, </a:t>
            </a:r>
            <a:r>
              <a:rPr lang="it-IT" sz="1600" b="1" dirty="0">
                <a:solidFill>
                  <a:srgbClr val="0054A4"/>
                </a:solidFill>
                <a:latin typeface="Avenir Next LT Pro (Body)"/>
              </a:rPr>
              <a:t>Interporto Toscano Amerigo Vespucci – Livorno Guasticce, </a:t>
            </a:r>
            <a:r>
              <a:rPr lang="it-IT" sz="1600" dirty="0">
                <a:latin typeface="Avenir Next LT Pro (Body)"/>
              </a:rPr>
              <a:t>entrambi inseriti nel Core Network europeo.</a:t>
            </a:r>
          </a:p>
          <a:p>
            <a:pPr marL="176213" indent="-176213"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Avenir Next LT Pro (Body)"/>
              </a:rPr>
              <a:t>4 porti</a:t>
            </a:r>
            <a:r>
              <a:rPr lang="it-IT" sz="1600" dirty="0">
                <a:latin typeface="Avenir Next LT Pro (Body)"/>
              </a:rPr>
              <a:t>: </a:t>
            </a:r>
            <a:r>
              <a:rPr lang="it-IT" sz="1600" b="1" dirty="0">
                <a:solidFill>
                  <a:srgbClr val="0054A4"/>
                </a:solidFill>
                <a:latin typeface="Avenir Next LT Pro (Body)"/>
              </a:rPr>
              <a:t>Livorno </a:t>
            </a:r>
            <a:r>
              <a:rPr lang="it-IT" sz="1600" dirty="0">
                <a:latin typeface="Avenir Next LT Pro (Body)"/>
              </a:rPr>
              <a:t>(4° in Italia per tonnellate, circa 34,3 milioni nel 2021, 4° per n° TEU, oltre 791 mila, 7° per n° passeggeri, circa 2,3 milioni), inserito nel Core Network europeo, </a:t>
            </a:r>
            <a:r>
              <a:rPr lang="it-IT" sz="1600" dirty="0">
                <a:solidFill>
                  <a:srgbClr val="0054A4"/>
                </a:solidFill>
                <a:latin typeface="Avenir Next LT Pro (Body)"/>
              </a:rPr>
              <a:t>Piombino </a:t>
            </a:r>
            <a:r>
              <a:rPr lang="it-IT" sz="1600" dirty="0">
                <a:latin typeface="Avenir Next LT Pro (Body)"/>
              </a:rPr>
              <a:t>(2,9 milioni di passeggeri, 4° in Italia), </a:t>
            </a:r>
            <a:r>
              <a:rPr lang="it-IT" sz="1600" dirty="0">
                <a:solidFill>
                  <a:srgbClr val="0054A4"/>
                </a:solidFill>
                <a:latin typeface="Avenir Next LT Pro (Body)"/>
              </a:rPr>
              <a:t>Portoferraio </a:t>
            </a:r>
            <a:r>
              <a:rPr lang="it-IT" sz="1600" dirty="0">
                <a:latin typeface="Avenir Next LT Pro (Body)"/>
              </a:rPr>
              <a:t>(2,7 milioni di passeggeri, 5° in Italia) e </a:t>
            </a:r>
            <a:r>
              <a:rPr lang="it-IT" sz="1600" dirty="0">
                <a:solidFill>
                  <a:srgbClr val="0054A4"/>
                </a:solidFill>
                <a:latin typeface="Avenir Next LT Pro (Body)"/>
              </a:rPr>
              <a:t>Marina di Carrara </a:t>
            </a:r>
            <a:r>
              <a:rPr lang="it-IT" sz="1600" dirty="0">
                <a:latin typeface="Avenir Next LT Pro (Body)"/>
              </a:rPr>
              <a:t>(13° in Italia per n° TEU, pari a 101.288), inseriti nel Comprehensive Network europeo.</a:t>
            </a:r>
          </a:p>
          <a:p>
            <a:pPr marL="176213" indent="-176213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it-IT" sz="1600" dirty="0">
              <a:latin typeface="Avenir Next LT Pro (Body)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9D160A1-D5C9-02BC-EE4B-385DAB2D65F1}"/>
              </a:ext>
            </a:extLst>
          </p:cNvPr>
          <p:cNvSpPr txBox="1"/>
          <p:nvPr/>
        </p:nvSpPr>
        <p:spPr>
          <a:xfrm rot="16200000">
            <a:off x="-2991048" y="3071560"/>
            <a:ext cx="660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Sistema Infrastrutturale</a:t>
            </a:r>
          </a:p>
        </p:txBody>
      </p:sp>
    </p:spTree>
    <p:extLst>
      <p:ext uri="{BB962C8B-B14F-4D97-AF65-F5344CB8AC3E}">
        <p14:creationId xmlns:p14="http://schemas.microsoft.com/office/powerpoint/2010/main" val="391584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08D08619-2482-92A1-32CF-613E884C48DE}"/>
              </a:ext>
            </a:extLst>
          </p:cNvPr>
          <p:cNvSpPr/>
          <p:nvPr/>
        </p:nvSpPr>
        <p:spPr>
          <a:xfrm>
            <a:off x="7173991" y="1809377"/>
            <a:ext cx="4883213" cy="9032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035285-6CE5-AA37-308D-DC0B1BB6AD96}"/>
              </a:ext>
            </a:extLst>
          </p:cNvPr>
          <p:cNvSpPr/>
          <p:nvPr/>
        </p:nvSpPr>
        <p:spPr>
          <a:xfrm>
            <a:off x="7173992" y="3005896"/>
            <a:ext cx="4893658" cy="1327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123BB9C-7271-7777-06B0-924C668E80C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AB513D-9871-C04A-5851-950FF2782565}"/>
              </a:ext>
            </a:extLst>
          </p:cNvPr>
          <p:cNvSpPr txBox="1"/>
          <p:nvPr/>
        </p:nvSpPr>
        <p:spPr>
          <a:xfrm>
            <a:off x="763479" y="68999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Infrastrutture e mobilità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F4A843C1-0218-8004-9D9F-1AA9C09222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756" y="676961"/>
            <a:ext cx="865738" cy="983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9AC93C9-4C6B-C01F-E99C-A6910C74132B}"/>
              </a:ext>
            </a:extLst>
          </p:cNvPr>
          <p:cNvSpPr txBox="1"/>
          <p:nvPr/>
        </p:nvSpPr>
        <p:spPr>
          <a:xfrm>
            <a:off x="8209684" y="930036"/>
            <a:ext cx="1795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</a:rPr>
              <a:t>11.000 km</a:t>
            </a:r>
            <a:endParaRPr lang="it-IT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Picture 122">
            <a:extLst>
              <a:ext uri="{FF2B5EF4-FFF2-40B4-BE49-F238E27FC236}">
                <a16:creationId xmlns:a16="http://schemas.microsoft.com/office/drawing/2014/main" id="{7207694E-85E1-9254-EA22-6249135AD4F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89" y="712277"/>
            <a:ext cx="788242" cy="82123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69473C9-AE4D-2A5A-78A8-0866A8F75C46}"/>
              </a:ext>
            </a:extLst>
          </p:cNvPr>
          <p:cNvSpPr txBox="1"/>
          <p:nvPr/>
        </p:nvSpPr>
        <p:spPr>
          <a:xfrm>
            <a:off x="945281" y="907077"/>
            <a:ext cx="1553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>
                    <a:lumMod val="25000"/>
                  </a:schemeClr>
                </a:solidFill>
                <a:latin typeface="Avenir Next LT Pro" panose="020B0504020202020204" pitchFamily="34" charset="0"/>
              </a:rPr>
              <a:t>1.479 km</a:t>
            </a:r>
            <a:endParaRPr lang="it-IT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Elemento grafico 21" descr="Binari del treno con riempimento a tinta unita">
            <a:extLst>
              <a:ext uri="{FF2B5EF4-FFF2-40B4-BE49-F238E27FC236}">
                <a16:creationId xmlns:a16="http://schemas.microsoft.com/office/drawing/2014/main" id="{3A3EFFCC-53D8-F8B7-79F1-8D14DA2FD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2007" y="513962"/>
            <a:ext cx="687559" cy="118656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ECF982-5327-9C7A-1C4F-4F0C8D069D41}"/>
              </a:ext>
            </a:extLst>
          </p:cNvPr>
          <p:cNvSpPr txBox="1"/>
          <p:nvPr/>
        </p:nvSpPr>
        <p:spPr>
          <a:xfrm>
            <a:off x="8493771" y="4851030"/>
            <a:ext cx="35928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dirty="0">
                <a:latin typeface="Avenir Next LT Pro Demi" panose="020B0704020202020204" pitchFamily="34" charset="0"/>
              </a:rPr>
              <a:t>48 milioni turisti /anno 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solidFill>
                  <a:schemeClr val="accent2"/>
                </a:solidFill>
                <a:latin typeface="Avenir Next LT Pro Demi" panose="020B0704020202020204" pitchFamily="34" charset="0"/>
              </a:rPr>
              <a:t>56 % </a:t>
            </a:r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spostamenti in auto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solidFill>
                  <a:srgbClr val="C00000"/>
                </a:solidFill>
                <a:latin typeface="Avenir Next LT Pro Demi" panose="020B0704020202020204" pitchFamily="34" charset="0"/>
              </a:rPr>
              <a:t>10% </a:t>
            </a:r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spostamenti in treno</a:t>
            </a:r>
          </a:p>
        </p:txBody>
      </p:sp>
      <p:pic>
        <p:nvPicPr>
          <p:cNvPr id="24" name="Elemento grafico 23" descr="Automobile con riempimento a tinta unita">
            <a:extLst>
              <a:ext uri="{FF2B5EF4-FFF2-40B4-BE49-F238E27FC236}">
                <a16:creationId xmlns:a16="http://schemas.microsoft.com/office/drawing/2014/main" id="{477E168C-4584-B958-2B7D-246642FF9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77844" y="5167941"/>
            <a:ext cx="544720" cy="544720"/>
          </a:xfrm>
          <a:prstGeom prst="rect">
            <a:avLst/>
          </a:prstGeom>
        </p:spPr>
      </p:pic>
      <p:pic>
        <p:nvPicPr>
          <p:cNvPr id="25" name="Elemento grafico 24" descr="Tram con riempimento a tinta unita">
            <a:extLst>
              <a:ext uri="{FF2B5EF4-FFF2-40B4-BE49-F238E27FC236}">
                <a16:creationId xmlns:a16="http://schemas.microsoft.com/office/drawing/2014/main" id="{9422451A-E97F-DF46-F8AC-F9F2C66D17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12083" y="5637416"/>
            <a:ext cx="476242" cy="476242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7EDC921D-18B0-6016-3444-A72B0F295917}"/>
              </a:ext>
            </a:extLst>
          </p:cNvPr>
          <p:cNvSpPr/>
          <p:nvPr/>
        </p:nvSpPr>
        <p:spPr>
          <a:xfrm>
            <a:off x="8444455" y="2697019"/>
            <a:ext cx="3620161" cy="1763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2326030-DA81-8C8C-0941-25F02443C94F}"/>
              </a:ext>
            </a:extLst>
          </p:cNvPr>
          <p:cNvSpPr txBox="1"/>
          <p:nvPr/>
        </p:nvSpPr>
        <p:spPr>
          <a:xfrm>
            <a:off x="721765" y="2158404"/>
            <a:ext cx="210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accent6"/>
                </a:solidFill>
                <a:latin typeface="Avenir Next LT Pro Demi" panose="020B0704020202020204" pitchFamily="34" charset="0"/>
              </a:rPr>
              <a:t>232 mila 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</a:rPr>
              <a:t>/ giorno        </a:t>
            </a:r>
          </a:p>
        </p:txBody>
      </p:sp>
      <p:pic>
        <p:nvPicPr>
          <p:cNvPr id="32" name="Elemento grafico 31" descr="Accesso universale con riempimento a tinta unita">
            <a:extLst>
              <a:ext uri="{FF2B5EF4-FFF2-40B4-BE49-F238E27FC236}">
                <a16:creationId xmlns:a16="http://schemas.microsoft.com/office/drawing/2014/main" id="{9449700B-2BE4-A321-FA46-45C6C9594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70585" y="1589223"/>
            <a:ext cx="687559" cy="68755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5CE27F8-A849-DB05-6A33-00FB47C5F000}"/>
              </a:ext>
            </a:extLst>
          </p:cNvPr>
          <p:cNvSpPr txBox="1"/>
          <p:nvPr/>
        </p:nvSpPr>
        <p:spPr>
          <a:xfrm>
            <a:off x="1084319" y="1727627"/>
            <a:ext cx="1420966" cy="33855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PASSEGGERI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986103E-019E-49D0-F879-2728C885B07F}"/>
              </a:ext>
            </a:extLst>
          </p:cNvPr>
          <p:cNvSpPr txBox="1"/>
          <p:nvPr/>
        </p:nvSpPr>
        <p:spPr>
          <a:xfrm>
            <a:off x="1321365" y="2449770"/>
            <a:ext cx="2052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chemeClr val="accent6"/>
                </a:solidFill>
                <a:latin typeface="Avenir Next LT Pro Demi" panose="020B0704020202020204" pitchFamily="34" charset="0"/>
              </a:rPr>
              <a:t>85 Milioni</a:t>
            </a: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 Demi" panose="020B07040202020202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</a:rPr>
              <a:t>/ anno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80D162F-D214-41EB-CB5E-55DA64FA51A4}"/>
              </a:ext>
            </a:extLst>
          </p:cNvPr>
          <p:cNvSpPr txBox="1"/>
          <p:nvPr/>
        </p:nvSpPr>
        <p:spPr>
          <a:xfrm>
            <a:off x="1044898" y="2863336"/>
            <a:ext cx="22656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dirty="0">
                <a:solidFill>
                  <a:srgbClr val="202124"/>
                </a:solidFill>
                <a:latin typeface="Avenir Next LT Pro" panose="020B0504020202020204" pitchFamily="34" charset="77"/>
              </a:rPr>
              <a:t>2,6 % residenti</a:t>
            </a:r>
          </a:p>
          <a:p>
            <a:pPr algn="ctr"/>
            <a:r>
              <a:rPr lang="it-IT" sz="1500" dirty="0">
                <a:solidFill>
                  <a:srgbClr val="202124"/>
                </a:solidFill>
                <a:latin typeface="Avenir Next LT Pro" panose="020B0504020202020204" pitchFamily="34" charset="77"/>
              </a:rPr>
              <a:t>3.6 M utilizza treno ogni giorno o quasi</a:t>
            </a:r>
          </a:p>
          <a:p>
            <a:pPr algn="ctr"/>
            <a:endParaRPr lang="it-IT" sz="1000" dirty="0">
              <a:solidFill>
                <a:srgbClr val="202124"/>
              </a:solidFill>
              <a:latin typeface="Avenir Next LT Pro" panose="020B0504020202020204" pitchFamily="34" charset="77"/>
            </a:endParaRPr>
          </a:p>
          <a:p>
            <a:pPr algn="ctr"/>
            <a:r>
              <a:rPr lang="it-IT" sz="1500" dirty="0">
                <a:solidFill>
                  <a:srgbClr val="202124"/>
                </a:solidFill>
                <a:latin typeface="Avenir Next LT Pro" panose="020B0504020202020204" pitchFamily="34" charset="77"/>
              </a:rPr>
              <a:t> 93.600 residenti / gg.</a:t>
            </a:r>
            <a:endParaRPr lang="it-IT" sz="15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69956E1-E2A6-A2C3-D3F1-0025BC904D1C}"/>
              </a:ext>
            </a:extLst>
          </p:cNvPr>
          <p:cNvSpPr txBox="1"/>
          <p:nvPr/>
        </p:nvSpPr>
        <p:spPr>
          <a:xfrm>
            <a:off x="8453591" y="3312321"/>
            <a:ext cx="14660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Distanza media </a:t>
            </a:r>
          </a:p>
          <a:p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extra-urbana </a:t>
            </a:r>
          </a:p>
          <a:p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percorsa</a:t>
            </a:r>
          </a:p>
        </p:txBody>
      </p:sp>
      <p:graphicFrame>
        <p:nvGraphicFramePr>
          <p:cNvPr id="37" name="Tabella 36">
            <a:extLst>
              <a:ext uri="{FF2B5EF4-FFF2-40B4-BE49-F238E27FC236}">
                <a16:creationId xmlns:a16="http://schemas.microsoft.com/office/drawing/2014/main" id="{DBFFBAB3-1042-CD1A-5B5D-B61ED5B60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404608"/>
              </p:ext>
            </p:extLst>
          </p:nvPr>
        </p:nvGraphicFramePr>
        <p:xfrm>
          <a:off x="1045351" y="4232399"/>
          <a:ext cx="3161500" cy="1628460"/>
        </p:xfrm>
        <a:graphic>
          <a:graphicData uri="http://schemas.openxmlformats.org/drawingml/2006/table">
            <a:tbl>
              <a:tblPr/>
              <a:tblGrid>
                <a:gridCol w="543914">
                  <a:extLst>
                    <a:ext uri="{9D8B030D-6E8A-4147-A177-3AD203B41FA5}">
                      <a16:colId xmlns:a16="http://schemas.microsoft.com/office/drawing/2014/main" val="2689316651"/>
                    </a:ext>
                  </a:extLst>
                </a:gridCol>
                <a:gridCol w="863582">
                  <a:extLst>
                    <a:ext uri="{9D8B030D-6E8A-4147-A177-3AD203B41FA5}">
                      <a16:colId xmlns:a16="http://schemas.microsoft.com/office/drawing/2014/main" val="1185430615"/>
                    </a:ext>
                  </a:extLst>
                </a:gridCol>
                <a:gridCol w="960796">
                  <a:extLst>
                    <a:ext uri="{9D8B030D-6E8A-4147-A177-3AD203B41FA5}">
                      <a16:colId xmlns:a16="http://schemas.microsoft.com/office/drawing/2014/main" val="922430973"/>
                    </a:ext>
                  </a:extLst>
                </a:gridCol>
                <a:gridCol w="793208">
                  <a:extLst>
                    <a:ext uri="{9D8B030D-6E8A-4147-A177-3AD203B41FA5}">
                      <a16:colId xmlns:a16="http://schemas.microsoft.com/office/drawing/2014/main" val="1702567255"/>
                    </a:ext>
                  </a:extLst>
                </a:gridCol>
              </a:tblGrid>
              <a:tr h="28498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rgbClr val="70AD47"/>
                          </a:solidFill>
                          <a:effectLst/>
                          <a:latin typeface="Avenir Next LT Pro" panose="020B0504020202020204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760049"/>
                  </a:ext>
                </a:extLst>
              </a:tr>
              <a:tr h="4152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Avenir Next LT Pro Demi" panose="020B0704020202020204" pitchFamily="34" charset="0"/>
                        </a:rPr>
                        <a:t>Elettrificata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Gasolio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362352"/>
                  </a:ext>
                </a:extLst>
              </a:tr>
              <a:tr h="4641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Avenir Next LT Pro" panose="020B0504020202020204" pitchFamily="34" charset="0"/>
                        </a:rPr>
                        <a:t>54%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Binario </a:t>
                      </a:r>
                    </a:p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Doppio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836393"/>
                  </a:ext>
                </a:extLst>
              </a:tr>
              <a:tr h="4641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1" i="0" u="none" strike="noStrike" dirty="0">
                          <a:solidFill>
                            <a:srgbClr val="9BC2E6"/>
                          </a:solidFill>
                          <a:effectLst/>
                          <a:latin typeface="Avenir Next LT Pro" panose="020B0504020202020204" pitchFamily="34" charset="0"/>
                        </a:rPr>
                        <a:t>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venir Next LT Pro Demi" panose="020B0704020202020204" pitchFamily="34" charset="0"/>
                        </a:rPr>
                        <a:t>Binario Semplice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58332"/>
                  </a:ext>
                </a:extLst>
              </a:tr>
            </a:tbl>
          </a:graphicData>
        </a:graphic>
      </p:graphicFrame>
      <p:sp>
        <p:nvSpPr>
          <p:cNvPr id="38" name="Rettangolo 37">
            <a:extLst>
              <a:ext uri="{FF2B5EF4-FFF2-40B4-BE49-F238E27FC236}">
                <a16:creationId xmlns:a16="http://schemas.microsoft.com/office/drawing/2014/main" id="{3315B292-9C8C-4133-35FF-99B9A62B5A46}"/>
              </a:ext>
            </a:extLst>
          </p:cNvPr>
          <p:cNvSpPr/>
          <p:nvPr/>
        </p:nvSpPr>
        <p:spPr>
          <a:xfrm>
            <a:off x="4780614" y="4977560"/>
            <a:ext cx="563119" cy="255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94%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E343B6A8-97EA-BC8D-F526-86A95986E995}"/>
              </a:ext>
            </a:extLst>
          </p:cNvPr>
          <p:cNvSpPr/>
          <p:nvPr/>
        </p:nvSpPr>
        <p:spPr>
          <a:xfrm>
            <a:off x="4773476" y="4649127"/>
            <a:ext cx="563119" cy="2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97%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BA83466C-C3B0-B9CC-E400-26F1DCE400C5}"/>
              </a:ext>
            </a:extLst>
          </p:cNvPr>
          <p:cNvSpPr/>
          <p:nvPr/>
        </p:nvSpPr>
        <p:spPr>
          <a:xfrm>
            <a:off x="4773477" y="5275435"/>
            <a:ext cx="563119" cy="291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94%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F8E1003D-365F-508B-ECC1-8CE9D50607B7}"/>
              </a:ext>
            </a:extLst>
          </p:cNvPr>
          <p:cNvSpPr/>
          <p:nvPr/>
        </p:nvSpPr>
        <p:spPr>
          <a:xfrm>
            <a:off x="4759395" y="5551208"/>
            <a:ext cx="563119" cy="27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92%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FD4973E-4CE8-E4D2-0F74-482DF58229CF}"/>
              </a:ext>
            </a:extLst>
          </p:cNvPr>
          <p:cNvSpPr/>
          <p:nvPr/>
        </p:nvSpPr>
        <p:spPr>
          <a:xfrm>
            <a:off x="5891459" y="4642491"/>
            <a:ext cx="563119" cy="27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3%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FD523E83-8F1C-DA5F-BE3F-35DF6BB490D0}"/>
              </a:ext>
            </a:extLst>
          </p:cNvPr>
          <p:cNvSpPr/>
          <p:nvPr/>
        </p:nvSpPr>
        <p:spPr>
          <a:xfrm>
            <a:off x="5911355" y="4977552"/>
            <a:ext cx="563119" cy="253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6%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F47EC310-089F-8A36-A555-7E5365319650}"/>
              </a:ext>
            </a:extLst>
          </p:cNvPr>
          <p:cNvSpPr/>
          <p:nvPr/>
        </p:nvSpPr>
        <p:spPr>
          <a:xfrm>
            <a:off x="5918605" y="5567341"/>
            <a:ext cx="563119" cy="27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8%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07AB436C-58AD-4BC2-A679-1BF1EBF5B656}"/>
              </a:ext>
            </a:extLst>
          </p:cNvPr>
          <p:cNvSpPr/>
          <p:nvPr/>
        </p:nvSpPr>
        <p:spPr>
          <a:xfrm>
            <a:off x="5929371" y="5262905"/>
            <a:ext cx="563119" cy="276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C00000"/>
                </a:solidFill>
              </a:rPr>
              <a:t>6%</a:t>
            </a:r>
          </a:p>
        </p:txBody>
      </p:sp>
      <p:sp>
        <p:nvSpPr>
          <p:cNvPr id="46" name="Freccia a gallone 45">
            <a:extLst>
              <a:ext uri="{FF2B5EF4-FFF2-40B4-BE49-F238E27FC236}">
                <a16:creationId xmlns:a16="http://schemas.microsoft.com/office/drawing/2014/main" id="{5B6E94D0-6B71-7D9E-5DC0-0CB1B4570156}"/>
              </a:ext>
            </a:extLst>
          </p:cNvPr>
          <p:cNvSpPr/>
          <p:nvPr/>
        </p:nvSpPr>
        <p:spPr>
          <a:xfrm>
            <a:off x="4171581" y="4557785"/>
            <a:ext cx="523221" cy="1409801"/>
          </a:xfrm>
          <a:prstGeom prst="chevron">
            <a:avLst>
              <a:gd name="adj" fmla="val 4813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7" name="CasellaDiTesto 3">
            <a:extLst>
              <a:ext uri="{FF2B5EF4-FFF2-40B4-BE49-F238E27FC236}">
                <a16:creationId xmlns:a16="http://schemas.microsoft.com/office/drawing/2014/main" id="{9CC962D9-C93B-953C-9266-074910F3F96B}"/>
              </a:ext>
            </a:extLst>
          </p:cNvPr>
          <p:cNvSpPr txBox="1"/>
          <p:nvPr/>
        </p:nvSpPr>
        <p:spPr>
          <a:xfrm>
            <a:off x="4190501" y="4861960"/>
            <a:ext cx="581021" cy="7848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050" dirty="0">
              <a:latin typeface="Avenir Next LT Pro Demi" panose="020B0704020202020204" pitchFamily="34" charset="0"/>
            </a:endParaRPr>
          </a:p>
          <a:p>
            <a:pPr algn="ctr"/>
            <a:r>
              <a:rPr lang="it-IT" sz="2400" dirty="0">
                <a:latin typeface="Avenir Next LT Pro Demi" panose="020B0704020202020204" pitchFamily="34" charset="0"/>
              </a:rPr>
              <a:t>VS</a:t>
            </a:r>
          </a:p>
          <a:p>
            <a:pPr algn="ctr"/>
            <a:endParaRPr lang="it-IT" sz="1050" dirty="0">
              <a:latin typeface="Avenir Next LT Pro Demi" panose="020B0704020202020204" pitchFamily="34" charset="0"/>
            </a:endParaRPr>
          </a:p>
        </p:txBody>
      </p:sp>
      <p:graphicFrame>
        <p:nvGraphicFramePr>
          <p:cNvPr id="48" name="Tabella 47">
            <a:extLst>
              <a:ext uri="{FF2B5EF4-FFF2-40B4-BE49-F238E27FC236}">
                <a16:creationId xmlns:a16="http://schemas.microsoft.com/office/drawing/2014/main" id="{43931346-A1F2-40FD-4D67-BF185973E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539758"/>
              </p:ext>
            </p:extLst>
          </p:nvPr>
        </p:nvGraphicFramePr>
        <p:xfrm>
          <a:off x="4729394" y="4247321"/>
          <a:ext cx="1754004" cy="415257"/>
        </p:xfrm>
        <a:graphic>
          <a:graphicData uri="http://schemas.openxmlformats.org/drawingml/2006/table">
            <a:tbl>
              <a:tblPr/>
              <a:tblGrid>
                <a:gridCol w="960796">
                  <a:extLst>
                    <a:ext uri="{9D8B030D-6E8A-4147-A177-3AD203B41FA5}">
                      <a16:colId xmlns:a16="http://schemas.microsoft.com/office/drawing/2014/main" val="3420646974"/>
                    </a:ext>
                  </a:extLst>
                </a:gridCol>
                <a:gridCol w="793208">
                  <a:extLst>
                    <a:ext uri="{9D8B030D-6E8A-4147-A177-3AD203B41FA5}">
                      <a16:colId xmlns:a16="http://schemas.microsoft.com/office/drawing/2014/main" val="3579944045"/>
                    </a:ext>
                  </a:extLst>
                </a:gridCol>
              </a:tblGrid>
              <a:tr h="4152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Avenir Next LT Pro Demi" panose="020B0704020202020204" pitchFamily="34" charset="0"/>
                        </a:rPr>
                        <a:t>Elettrificata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Gasolio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5523680"/>
                  </a:ext>
                </a:extLst>
              </a:tr>
            </a:tbl>
          </a:graphicData>
        </a:graphic>
      </p:graphicFrame>
      <p:pic>
        <p:nvPicPr>
          <p:cNvPr id="49" name="Picture 10">
            <a:extLst>
              <a:ext uri="{FF2B5EF4-FFF2-40B4-BE49-F238E27FC236}">
                <a16:creationId xmlns:a16="http://schemas.microsoft.com/office/drawing/2014/main" id="{51E55BC9-FDB5-2549-732B-2347DBA1E6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936" y="705226"/>
            <a:ext cx="778168" cy="883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A81FEA28-A8E8-74F7-B4E6-8588F1032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573" t="2073" r="6511" b="5889"/>
          <a:stretch/>
        </p:blipFill>
        <p:spPr>
          <a:xfrm>
            <a:off x="3405100" y="727745"/>
            <a:ext cx="3164305" cy="3305142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6EAB8DF-9454-252F-5E7D-602E59B8D1B2}"/>
              </a:ext>
            </a:extLst>
          </p:cNvPr>
          <p:cNvSpPr txBox="1"/>
          <p:nvPr/>
        </p:nvSpPr>
        <p:spPr>
          <a:xfrm>
            <a:off x="5250475" y="4662509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Next LT Pro Demi" panose="020B0704020202020204" pitchFamily="34" charset="0"/>
              </a:rPr>
              <a:t>LIGURIA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597C810-8198-A23E-E57E-CD19607E027D}"/>
              </a:ext>
            </a:extLst>
          </p:cNvPr>
          <p:cNvSpPr txBox="1"/>
          <p:nvPr/>
        </p:nvSpPr>
        <p:spPr>
          <a:xfrm>
            <a:off x="5238163" y="4995126"/>
            <a:ext cx="86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Next LT Pro Demi" panose="020B0704020202020204" pitchFamily="34" charset="0"/>
              </a:rPr>
              <a:t>EMILIA R.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8FDDBABC-6F05-C209-9D8C-2F2E11BB8429}"/>
              </a:ext>
            </a:extLst>
          </p:cNvPr>
          <p:cNvSpPr txBox="1"/>
          <p:nvPr/>
        </p:nvSpPr>
        <p:spPr>
          <a:xfrm>
            <a:off x="5261131" y="5274872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Next LT Pro Demi" panose="020B0704020202020204" pitchFamily="34" charset="0"/>
              </a:rPr>
              <a:t>UMBRIA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D20529D5-3178-96B0-A2DB-5F0DD2427A85}"/>
              </a:ext>
            </a:extLst>
          </p:cNvPr>
          <p:cNvSpPr txBox="1"/>
          <p:nvPr/>
        </p:nvSpPr>
        <p:spPr>
          <a:xfrm>
            <a:off x="5307867" y="5580015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Next LT Pro Demi" panose="020B0704020202020204" pitchFamily="34" charset="0"/>
              </a:rPr>
              <a:t>LAZIO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8A0584B5-70D7-ED1F-47AF-8D1B35F61CC6}"/>
              </a:ext>
            </a:extLst>
          </p:cNvPr>
          <p:cNvSpPr txBox="1"/>
          <p:nvPr/>
        </p:nvSpPr>
        <p:spPr>
          <a:xfrm>
            <a:off x="9957398" y="3460591"/>
            <a:ext cx="1148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2"/>
                </a:solidFill>
                <a:latin typeface="Avenir Next LT Pro" panose="020B0504020202020204" pitchFamily="34" charset="0"/>
              </a:rPr>
              <a:t>28 km</a:t>
            </a:r>
            <a:endParaRPr lang="it-IT" sz="2000" b="1" dirty="0">
              <a:solidFill>
                <a:schemeClr val="accent2"/>
              </a:solidFill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9943E901-F52B-1DCE-6ECB-4E0E073F5CB5}"/>
              </a:ext>
            </a:extLst>
          </p:cNvPr>
          <p:cNvSpPr txBox="1"/>
          <p:nvPr/>
        </p:nvSpPr>
        <p:spPr>
          <a:xfrm>
            <a:off x="8437660" y="2038265"/>
            <a:ext cx="1466050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400" dirty="0">
                <a:latin typeface="Avenir Next LT Pro" panose="020B0504020202020204" pitchFamily="34" charset="0"/>
              </a:rPr>
              <a:t>Distanza media percorsa dalla merce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E8C1554-56F6-2A73-731C-62286587E84E}"/>
              </a:ext>
            </a:extLst>
          </p:cNvPr>
          <p:cNvSpPr txBox="1"/>
          <p:nvPr/>
        </p:nvSpPr>
        <p:spPr>
          <a:xfrm>
            <a:off x="9957398" y="2188367"/>
            <a:ext cx="1466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Avenir Next LT Pro" panose="020B0504020202020204" pitchFamily="34" charset="0"/>
              </a:rPr>
              <a:t>160,6 Km 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8330C160-7A9A-DDC6-5EAD-417DB50E7B6A}"/>
              </a:ext>
            </a:extLst>
          </p:cNvPr>
          <p:cNvSpPr/>
          <p:nvPr/>
        </p:nvSpPr>
        <p:spPr>
          <a:xfrm>
            <a:off x="955630" y="4181006"/>
            <a:ext cx="3812857" cy="19194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54F352B4-91C7-AFC0-C136-766FBCCF6F17}"/>
              </a:ext>
            </a:extLst>
          </p:cNvPr>
          <p:cNvSpPr txBox="1"/>
          <p:nvPr/>
        </p:nvSpPr>
        <p:spPr>
          <a:xfrm>
            <a:off x="8572408" y="4475569"/>
            <a:ext cx="2275364" cy="33855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6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TURISMO (2019)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DCC7788-395A-4106-E20C-A545611D147E}"/>
              </a:ext>
            </a:extLst>
          </p:cNvPr>
          <p:cNvSpPr txBox="1"/>
          <p:nvPr/>
        </p:nvSpPr>
        <p:spPr>
          <a:xfrm>
            <a:off x="8512621" y="1667963"/>
            <a:ext cx="224941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MOBILITA’ MERCI</a:t>
            </a:r>
            <a:endParaRPr lang="it-IT" sz="16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65068B0-B76B-BE22-B46F-AD2153A5D61F}"/>
              </a:ext>
            </a:extLst>
          </p:cNvPr>
          <p:cNvSpPr txBox="1"/>
          <p:nvPr/>
        </p:nvSpPr>
        <p:spPr>
          <a:xfrm>
            <a:off x="8542479" y="2994491"/>
            <a:ext cx="23944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MOBILITA’ RESIDENTI</a:t>
            </a:r>
            <a:endParaRPr lang="it-IT" sz="16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5229D9A-38F3-8095-DA8D-39977F5D64E0}"/>
              </a:ext>
            </a:extLst>
          </p:cNvPr>
          <p:cNvSpPr txBox="1"/>
          <p:nvPr/>
        </p:nvSpPr>
        <p:spPr>
          <a:xfrm>
            <a:off x="1052796" y="4262950"/>
            <a:ext cx="1382814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DOTAZIONE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876EFA3-2B08-1724-1F9F-C951341FEB30}"/>
              </a:ext>
            </a:extLst>
          </p:cNvPr>
          <p:cNvSpPr txBox="1"/>
          <p:nvPr/>
        </p:nvSpPr>
        <p:spPr>
          <a:xfrm rot="16200000">
            <a:off x="-2991048" y="3071560"/>
            <a:ext cx="660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Sistema Infrastrutturale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53FE9A5D-E3ED-66E7-545D-1DF444D8CC0C}"/>
              </a:ext>
            </a:extLst>
          </p:cNvPr>
          <p:cNvSpPr txBox="1"/>
          <p:nvPr/>
        </p:nvSpPr>
        <p:spPr>
          <a:xfrm>
            <a:off x="5210666" y="5840672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venir Next LT Pro Demi" panose="020B0704020202020204" pitchFamily="34" charset="0"/>
              </a:rPr>
              <a:t>MARCHE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AFFAA0BA-9CD3-4ABB-CEF7-67AF37394CF5}"/>
              </a:ext>
            </a:extLst>
          </p:cNvPr>
          <p:cNvSpPr/>
          <p:nvPr/>
        </p:nvSpPr>
        <p:spPr>
          <a:xfrm>
            <a:off x="4755531" y="5824719"/>
            <a:ext cx="563119" cy="27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69%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77B66285-46E5-C7B5-17F7-D879CCB5942B}"/>
              </a:ext>
            </a:extLst>
          </p:cNvPr>
          <p:cNvSpPr/>
          <p:nvPr/>
        </p:nvSpPr>
        <p:spPr>
          <a:xfrm>
            <a:off x="5941925" y="5850419"/>
            <a:ext cx="563119" cy="273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rgbClr val="BB1928"/>
                </a:solidFill>
              </a:rPr>
              <a:t>31%</a:t>
            </a:r>
          </a:p>
        </p:txBody>
      </p:sp>
    </p:spTree>
    <p:extLst>
      <p:ext uri="{BB962C8B-B14F-4D97-AF65-F5344CB8AC3E}">
        <p14:creationId xmlns:p14="http://schemas.microsoft.com/office/powerpoint/2010/main" val="3323511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123BB9C-7271-7777-06B0-924C668E80C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BAB513D-9871-C04A-5851-950FF2782565}"/>
              </a:ext>
            </a:extLst>
          </p:cNvPr>
          <p:cNvSpPr txBox="1"/>
          <p:nvPr/>
        </p:nvSpPr>
        <p:spPr>
          <a:xfrm>
            <a:off x="763479" y="68999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Infrastrutture e mobilità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7EDC921D-18B0-6016-3444-A72B0F295917}"/>
              </a:ext>
            </a:extLst>
          </p:cNvPr>
          <p:cNvSpPr/>
          <p:nvPr/>
        </p:nvSpPr>
        <p:spPr>
          <a:xfrm>
            <a:off x="763479" y="764023"/>
            <a:ext cx="3620161" cy="1763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860E5DC-96C4-7878-D384-555683FB2820}"/>
              </a:ext>
            </a:extLst>
          </p:cNvPr>
          <p:cNvSpPr txBox="1"/>
          <p:nvPr/>
        </p:nvSpPr>
        <p:spPr>
          <a:xfrm>
            <a:off x="434188" y="1873311"/>
            <a:ext cx="3051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latin typeface="Avenir Next LT Pro" panose="020B0504020202020204" pitchFamily="34" charset="0"/>
              </a:rPr>
              <a:t>VEICOLI COMMERCIALI</a:t>
            </a:r>
          </a:p>
          <a:p>
            <a:pPr algn="r">
              <a:spcAft>
                <a:spcPts val="1200"/>
              </a:spcAft>
            </a:pPr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14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361.000</a:t>
            </a:r>
          </a:p>
        </p:txBody>
      </p:sp>
      <p:pic>
        <p:nvPicPr>
          <p:cNvPr id="28" name="Elemento grafico 27" descr="Automobile con riempimento a tinta unita">
            <a:extLst>
              <a:ext uri="{FF2B5EF4-FFF2-40B4-BE49-F238E27FC236}">
                <a16:creationId xmlns:a16="http://schemas.microsoft.com/office/drawing/2014/main" id="{C5AF87D6-7843-B7A2-3DA9-6F6B13EC4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1" y="1300615"/>
            <a:ext cx="562093" cy="56209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B5BFB67-16C9-DE81-2760-1410899EF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004" y="1908339"/>
            <a:ext cx="767883" cy="436733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6FC5635-F2C0-70B6-229C-67259E4CC506}"/>
              </a:ext>
            </a:extLst>
          </p:cNvPr>
          <p:cNvSpPr txBox="1"/>
          <p:nvPr/>
        </p:nvSpPr>
        <p:spPr>
          <a:xfrm>
            <a:off x="528708" y="1198029"/>
            <a:ext cx="29591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latin typeface="Avenir Next LT Pro" panose="020B0504020202020204" pitchFamily="34" charset="0"/>
              </a:rPr>
              <a:t>AUTOVETTURE</a:t>
            </a:r>
            <a:endParaRPr lang="it-IT" sz="1400" dirty="0">
              <a:latin typeface="Avenir Next LT Pro" panose="020B0504020202020204" pitchFamily="34" charset="0"/>
            </a:endParaRPr>
          </a:p>
          <a:p>
            <a:pPr algn="r"/>
            <a:r>
              <a:rPr lang="it-IT" sz="1400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 2.6 milioni </a:t>
            </a:r>
          </a:p>
          <a:p>
            <a:pPr algn="r"/>
            <a:r>
              <a:rPr lang="it-IT" sz="1400" dirty="0">
                <a:solidFill>
                  <a:srgbClr val="202124"/>
                </a:solidFill>
                <a:latin typeface="Avenir Next LT Pro" panose="020B0504020202020204" pitchFamily="34" charset="0"/>
              </a:rPr>
              <a:t>(703 auto ogni 1000 abitanti)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A7927AC-9B07-00DA-0F02-BC77AE8756A9}"/>
              </a:ext>
            </a:extLst>
          </p:cNvPr>
          <p:cNvSpPr txBox="1"/>
          <p:nvPr/>
        </p:nvSpPr>
        <p:spPr>
          <a:xfrm>
            <a:off x="1959918" y="817109"/>
            <a:ext cx="2422141" cy="338554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PARCO VEICOLI 2021</a:t>
            </a:r>
            <a:endParaRPr lang="it-IT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Next LT Pro Demi" panose="020B07040202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A876EFA3-2B08-1724-1F9F-C951341FEB30}"/>
              </a:ext>
            </a:extLst>
          </p:cNvPr>
          <p:cNvSpPr txBox="1"/>
          <p:nvPr/>
        </p:nvSpPr>
        <p:spPr>
          <a:xfrm rot="16200000">
            <a:off x="-2991048" y="3071560"/>
            <a:ext cx="6607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Sistema Infrastrutturale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E3061875-7662-0AFF-75A1-CA9718290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4817"/>
              </p:ext>
            </p:extLst>
          </p:nvPr>
        </p:nvGraphicFramePr>
        <p:xfrm>
          <a:off x="1168222" y="2580280"/>
          <a:ext cx="5784247" cy="2278263"/>
        </p:xfrm>
        <a:graphic>
          <a:graphicData uri="http://schemas.openxmlformats.org/drawingml/2006/table">
            <a:tbl>
              <a:tblPr firstRow="1" firstCol="1"/>
              <a:tblGrid>
                <a:gridCol w="1347542">
                  <a:extLst>
                    <a:ext uri="{9D8B030D-6E8A-4147-A177-3AD203B41FA5}">
                      <a16:colId xmlns:a16="http://schemas.microsoft.com/office/drawing/2014/main" val="1013817387"/>
                    </a:ext>
                  </a:extLst>
                </a:gridCol>
                <a:gridCol w="69898">
                  <a:extLst>
                    <a:ext uri="{9D8B030D-6E8A-4147-A177-3AD203B41FA5}">
                      <a16:colId xmlns:a16="http://schemas.microsoft.com/office/drawing/2014/main" val="3970166209"/>
                    </a:ext>
                  </a:extLst>
                </a:gridCol>
                <a:gridCol w="1258159">
                  <a:extLst>
                    <a:ext uri="{9D8B030D-6E8A-4147-A177-3AD203B41FA5}">
                      <a16:colId xmlns:a16="http://schemas.microsoft.com/office/drawing/2014/main" val="1463475632"/>
                    </a:ext>
                  </a:extLst>
                </a:gridCol>
                <a:gridCol w="838773">
                  <a:extLst>
                    <a:ext uri="{9D8B030D-6E8A-4147-A177-3AD203B41FA5}">
                      <a16:colId xmlns:a16="http://schemas.microsoft.com/office/drawing/2014/main" val="1911686207"/>
                    </a:ext>
                  </a:extLst>
                </a:gridCol>
                <a:gridCol w="109840">
                  <a:extLst>
                    <a:ext uri="{9D8B030D-6E8A-4147-A177-3AD203B41FA5}">
                      <a16:colId xmlns:a16="http://schemas.microsoft.com/office/drawing/2014/main" val="1592615519"/>
                    </a:ext>
                  </a:extLst>
                </a:gridCol>
                <a:gridCol w="1148321">
                  <a:extLst>
                    <a:ext uri="{9D8B030D-6E8A-4147-A177-3AD203B41FA5}">
                      <a16:colId xmlns:a16="http://schemas.microsoft.com/office/drawing/2014/main" val="679022508"/>
                    </a:ext>
                  </a:extLst>
                </a:gridCol>
                <a:gridCol w="1011714">
                  <a:extLst>
                    <a:ext uri="{9D8B030D-6E8A-4147-A177-3AD203B41FA5}">
                      <a16:colId xmlns:a16="http://schemas.microsoft.com/office/drawing/2014/main" val="203073453"/>
                    </a:ext>
                  </a:extLst>
                </a:gridCol>
              </a:tblGrid>
              <a:tr h="299668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Anno 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0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TOSCANA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ITALIA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44085"/>
                  </a:ext>
                </a:extLst>
              </a:tr>
              <a:tr h="260387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Benzina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1.146.459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44,10%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17.806.656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44,70%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708265"/>
                  </a:ext>
                </a:extLst>
              </a:tr>
              <a:tr h="49636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Benzina e GPL/Metano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239.791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9,20%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3.591.214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9,00%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57821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Gasolio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1.104.913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42,50%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17.093.277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42,90%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844418"/>
                  </a:ext>
                </a:extLst>
              </a:tr>
              <a:tr h="496364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Ibride/Full Electric/Metano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110.408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4,20%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1.325.335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3,30%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851474"/>
                  </a:ext>
                </a:extLst>
              </a:tr>
              <a:tr h="19264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Altre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0,00%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6.241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0,00%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3366072"/>
                  </a:ext>
                </a:extLst>
              </a:tr>
              <a:tr h="252250">
                <a:tc>
                  <a:txBody>
                    <a:bodyPr/>
                    <a:lstStyle/>
                    <a:p>
                      <a:pPr algn="l" rtl="0" fontAlgn="ctr"/>
                      <a:endParaRPr lang="it-IT" sz="1500" b="1" i="0" u="none" strike="noStrike" dirty="0">
                        <a:solidFill>
                          <a:srgbClr val="062540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500" b="1" i="0" u="none" strike="noStrike" dirty="0">
                          <a:solidFill>
                            <a:srgbClr val="062540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2.601.701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39.822.723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45844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F99C1A0-095A-DCEC-1EAC-8C3BEE109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33377"/>
              </p:ext>
            </p:extLst>
          </p:nvPr>
        </p:nvGraphicFramePr>
        <p:xfrm>
          <a:off x="1564374" y="5246117"/>
          <a:ext cx="3733800" cy="676825"/>
        </p:xfrm>
        <a:graphic>
          <a:graphicData uri="http://schemas.openxmlformats.org/drawingml/2006/table">
            <a:tbl>
              <a:tblPr firstRow="1" firstCol="1"/>
              <a:tblGrid>
                <a:gridCol w="1244600">
                  <a:extLst>
                    <a:ext uri="{9D8B030D-6E8A-4147-A177-3AD203B41FA5}">
                      <a16:colId xmlns:a16="http://schemas.microsoft.com/office/drawing/2014/main" val="304716004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64527842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624018436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Quota 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Mezzi green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353328"/>
                  </a:ext>
                </a:extLst>
              </a:tr>
              <a:tr h="303445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Toscana/Italia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8,30%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8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6,50%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513330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B280DDC1-5062-0C6C-9CE1-EC6418984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70071"/>
              </p:ext>
            </p:extLst>
          </p:nvPr>
        </p:nvGraphicFramePr>
        <p:xfrm>
          <a:off x="5412673" y="872244"/>
          <a:ext cx="3733800" cy="1104502"/>
        </p:xfrm>
        <a:graphic>
          <a:graphicData uri="http://schemas.openxmlformats.org/drawingml/2006/table">
            <a:tbl>
              <a:tblPr firstRow="1" firstCol="1"/>
              <a:tblGrid>
                <a:gridCol w="1244600">
                  <a:extLst>
                    <a:ext uri="{9D8B030D-6E8A-4147-A177-3AD203B41FA5}">
                      <a16:colId xmlns:a16="http://schemas.microsoft.com/office/drawing/2014/main" val="692075637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24813608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935138440"/>
                    </a:ext>
                  </a:extLst>
                </a:gridCol>
              </a:tblGrid>
              <a:tr h="388222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Densità </a:t>
                      </a:r>
                      <a:r>
                        <a:rPr lang="it-IT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prov.le</a:t>
                      </a:r>
                      <a:endParaRPr lang="it-IT" sz="1400" b="0" i="0" u="none" strike="noStrike" dirty="0">
                        <a:solidFill>
                          <a:srgbClr val="FFFFFF"/>
                        </a:solidFill>
                        <a:effectLst/>
                        <a:latin typeface="Avenir Next LT Pro Demi" panose="020B07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Auto/Pop.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Veic</a:t>
                      </a:r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./Pop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84314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GROSSETO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686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69883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LIVORNO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618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956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2889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TOSCANA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703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968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98267"/>
                  </a:ext>
                </a:extLst>
              </a:tr>
            </a:tbl>
          </a:graphicData>
        </a:graphic>
      </p:graphicFrame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1D30912-0C4A-CA8F-C651-AFE011A28B57}"/>
              </a:ext>
            </a:extLst>
          </p:cNvPr>
          <p:cNvSpPr txBox="1"/>
          <p:nvPr/>
        </p:nvSpPr>
        <p:spPr>
          <a:xfrm>
            <a:off x="7465624" y="2403464"/>
            <a:ext cx="4544239" cy="646331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Var.% Consistenza Parco Veicolare 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2021 vs 2000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A141715F-0C3E-3E54-8C31-9C6E07672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05683"/>
              </p:ext>
            </p:extLst>
          </p:nvPr>
        </p:nvGraphicFramePr>
        <p:xfrm>
          <a:off x="7962873" y="3210143"/>
          <a:ext cx="3552096" cy="1345951"/>
        </p:xfrm>
        <a:graphic>
          <a:graphicData uri="http://schemas.openxmlformats.org/drawingml/2006/table">
            <a:tbl>
              <a:tblPr/>
              <a:tblGrid>
                <a:gridCol w="1062896">
                  <a:extLst>
                    <a:ext uri="{9D8B030D-6E8A-4147-A177-3AD203B41FA5}">
                      <a16:colId xmlns:a16="http://schemas.microsoft.com/office/drawing/2014/main" val="3435978897"/>
                    </a:ext>
                  </a:extLst>
                </a:gridCol>
                <a:gridCol w="1179333">
                  <a:extLst>
                    <a:ext uri="{9D8B030D-6E8A-4147-A177-3AD203B41FA5}">
                      <a16:colId xmlns:a16="http://schemas.microsoft.com/office/drawing/2014/main" val="58613170"/>
                    </a:ext>
                  </a:extLst>
                </a:gridCol>
                <a:gridCol w="1309867">
                  <a:extLst>
                    <a:ext uri="{9D8B030D-6E8A-4147-A177-3AD203B41FA5}">
                      <a16:colId xmlns:a16="http://schemas.microsoft.com/office/drawing/2014/main" val="4167795884"/>
                    </a:ext>
                  </a:extLst>
                </a:gridCol>
              </a:tblGrid>
              <a:tr h="235399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venir Next LT Pro" panose="020B05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TOSCANA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ITALIA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534859"/>
                  </a:ext>
                </a:extLst>
              </a:tr>
              <a:tr h="246307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Avenir Next LT Pro" panose="020B0504020202020204" pitchFamily="34" charset="0"/>
                        </a:rPr>
                        <a:t>+30,3%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Avenir Next LT Pro" panose="020B0504020202020204" pitchFamily="34" charset="0"/>
                        </a:rPr>
                        <a:t>+30,4%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038748"/>
                  </a:ext>
                </a:extLst>
              </a:tr>
              <a:tr h="165672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2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123243"/>
                  </a:ext>
                </a:extLst>
              </a:tr>
              <a:tr h="19305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it-IT" sz="1400" b="1" i="0" u="none" strike="noStrike" kern="1200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  <a:ea typeface="+mn-ea"/>
                          <a:cs typeface="+mn-cs"/>
                        </a:rPr>
                        <a:t>Autoveicoli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+22,2%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+22,7%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34473"/>
                  </a:ext>
                </a:extLst>
              </a:tr>
              <a:tr h="193051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Autocarri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+51,9%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+50,2%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165268"/>
                  </a:ext>
                </a:extLst>
              </a:tr>
              <a:tr h="193051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Autobus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+13,9%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482064"/>
                  </a:ext>
                </a:extLst>
              </a:tr>
            </a:tbl>
          </a:graphicData>
        </a:graphic>
      </p:graphicFrame>
      <p:sp>
        <p:nvSpPr>
          <p:cNvPr id="23" name="Freccia circolare a destra 22">
            <a:extLst>
              <a:ext uri="{FF2B5EF4-FFF2-40B4-BE49-F238E27FC236}">
                <a16:creationId xmlns:a16="http://schemas.microsoft.com/office/drawing/2014/main" id="{EA31E3B4-F39D-0A0A-F8EC-278A5671A176}"/>
              </a:ext>
            </a:extLst>
          </p:cNvPr>
          <p:cNvSpPr/>
          <p:nvPr/>
        </p:nvSpPr>
        <p:spPr>
          <a:xfrm>
            <a:off x="7279573" y="3923999"/>
            <a:ext cx="648002" cy="1366883"/>
          </a:xfrm>
          <a:prstGeom prst="curvedRightArrow">
            <a:avLst>
              <a:gd name="adj1" fmla="val 25000"/>
              <a:gd name="adj2" fmla="val 105469"/>
              <a:gd name="adj3" fmla="val 25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aphicFrame>
        <p:nvGraphicFramePr>
          <p:cNvPr id="25" name="Tabella 24">
            <a:extLst>
              <a:ext uri="{FF2B5EF4-FFF2-40B4-BE49-F238E27FC236}">
                <a16:creationId xmlns:a16="http://schemas.microsoft.com/office/drawing/2014/main" id="{62426B67-866A-E3C7-0E7D-4DDAA096A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15273"/>
              </p:ext>
            </p:extLst>
          </p:nvPr>
        </p:nvGraphicFramePr>
        <p:xfrm>
          <a:off x="8156574" y="4711855"/>
          <a:ext cx="2489200" cy="1417320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819889114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1751888010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Liguria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+2,27%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92589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Piemonte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+9,2%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19251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Lazio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+14,4%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4682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Lombardia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+17,7%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1425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Marche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+18,1%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8555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b="1" i="0" u="none" strike="noStrike">
                          <a:solidFill>
                            <a:srgbClr val="20376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Emilia R.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+19,9%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91212"/>
                  </a:ext>
                </a:extLst>
              </a:tr>
            </a:tbl>
          </a:graphicData>
        </a:graphic>
      </p:graphicFrame>
      <p:pic>
        <p:nvPicPr>
          <p:cNvPr id="38" name="Elemento grafico 37" descr="Automobile con riempimento a tinta unita">
            <a:extLst>
              <a:ext uri="{FF2B5EF4-FFF2-40B4-BE49-F238E27FC236}">
                <a16:creationId xmlns:a16="http://schemas.microsoft.com/office/drawing/2014/main" id="{1D1C4E39-741C-1551-C273-1ED49EBC8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254" y="5179179"/>
            <a:ext cx="562093" cy="5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6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FBC1F5D-C086-27BD-D7F9-53370C4FF39E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3D16B2-0B89-3437-874E-BD0B48D6DD6B}"/>
              </a:ext>
            </a:extLst>
          </p:cNvPr>
          <p:cNvSpPr txBox="1"/>
          <p:nvPr/>
        </p:nvSpPr>
        <p:spPr>
          <a:xfrm>
            <a:off x="6096000" y="1679177"/>
            <a:ext cx="5766744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Valore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dato al tempo risparmiato in € dalle persone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«Quanto tempo sono disposta a pagare per risparmiare X tempo nel tragitto X?»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Assunzione (costi evitati + tempo per altre attività + stress evitato: 10€/h)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EE12EB6-6FCE-2ED5-474B-649E5359719F}"/>
              </a:ext>
            </a:extLst>
          </p:cNvPr>
          <p:cNvSpPr txBox="1"/>
          <p:nvPr/>
        </p:nvSpPr>
        <p:spPr>
          <a:xfrm>
            <a:off x="996175" y="173076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Criteri di efficienza – MOBILITA’</a:t>
            </a:r>
          </a:p>
        </p:txBody>
      </p:sp>
      <p:pic>
        <p:nvPicPr>
          <p:cNvPr id="15" name="Elemento grafico 14" descr="Orologio con riempimento a tinta unita">
            <a:extLst>
              <a:ext uri="{FF2B5EF4-FFF2-40B4-BE49-F238E27FC236}">
                <a16:creationId xmlns:a16="http://schemas.microsoft.com/office/drawing/2014/main" id="{3FE1B7AF-750C-2FBF-F813-95CBC670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789" y="768670"/>
            <a:ext cx="914400" cy="9144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78F857-E36A-6081-E4AE-F55FE8C2A1E9}"/>
              </a:ext>
            </a:extLst>
          </p:cNvPr>
          <p:cNvSpPr txBox="1"/>
          <p:nvPr/>
        </p:nvSpPr>
        <p:spPr>
          <a:xfrm>
            <a:off x="1507742" y="1760099"/>
            <a:ext cx="3926264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Tempi di spostamento 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medio per tragitto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Tempo risparmiato 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prima e dopo completamento infrastruttura per tragitto</a:t>
            </a:r>
          </a:p>
        </p:txBody>
      </p:sp>
      <p:pic>
        <p:nvPicPr>
          <p:cNvPr id="19" name="Elemento grafico 18" descr="Monete contorno">
            <a:extLst>
              <a:ext uri="{FF2B5EF4-FFF2-40B4-BE49-F238E27FC236}">
                <a16:creationId xmlns:a16="http://schemas.microsoft.com/office/drawing/2014/main" id="{EEFE72FE-752D-02B4-F3D9-21642275A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2134" y="755849"/>
            <a:ext cx="914400" cy="9144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3828039-A9D4-AC13-4230-E238F4C4AB34}"/>
              </a:ext>
            </a:extLst>
          </p:cNvPr>
          <p:cNvSpPr txBox="1"/>
          <p:nvPr/>
        </p:nvSpPr>
        <p:spPr>
          <a:xfrm>
            <a:off x="1064869" y="3523772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Criteri di efficienza – SICUREZZA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BF2DD7A-AFB7-475C-D606-EBBCFED36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869" y="4046992"/>
            <a:ext cx="8885690" cy="204233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F84B952-B87F-6C96-CB86-D7A7CE065CDA}"/>
              </a:ext>
            </a:extLst>
          </p:cNvPr>
          <p:cNvSpPr txBox="1"/>
          <p:nvPr/>
        </p:nvSpPr>
        <p:spPr>
          <a:xfrm>
            <a:off x="2006317" y="1038593"/>
            <a:ext cx="2172261" cy="33855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VALORE DEL TEMPO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C624F4E-53CC-210D-40FC-AD4753456CB0}"/>
              </a:ext>
            </a:extLst>
          </p:cNvPr>
          <p:cNvSpPr txBox="1"/>
          <p:nvPr/>
        </p:nvSpPr>
        <p:spPr>
          <a:xfrm>
            <a:off x="6890973" y="1022498"/>
            <a:ext cx="2681247" cy="33855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DISPONIBILITA’ A PAGARE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EDE1169-33EB-E3D4-3EEB-0F1957D93CD7}"/>
              </a:ext>
            </a:extLst>
          </p:cNvPr>
          <p:cNvSpPr txBox="1"/>
          <p:nvPr/>
        </p:nvSpPr>
        <p:spPr>
          <a:xfrm rot="16200000">
            <a:off x="-3075629" y="3146346"/>
            <a:ext cx="6776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Infrastrutture &amp; </a:t>
            </a:r>
            <a:r>
              <a:rPr lang="it-IT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SOCIETA’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4CCB00C-DE93-4B1C-2488-D59B61889576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9F71260-5B3E-5144-2E49-63BD401ED73E}"/>
              </a:ext>
            </a:extLst>
          </p:cNvPr>
          <p:cNvSpPr txBox="1"/>
          <p:nvPr/>
        </p:nvSpPr>
        <p:spPr>
          <a:xfrm>
            <a:off x="1063332" y="4174890"/>
            <a:ext cx="17260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TENDENZA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ECC25D-770D-7D3F-71ED-45C1732B6E2E}"/>
              </a:ext>
            </a:extLst>
          </p:cNvPr>
          <p:cNvSpPr txBox="1"/>
          <p:nvPr/>
        </p:nvSpPr>
        <p:spPr>
          <a:xfrm>
            <a:off x="996175" y="204587"/>
            <a:ext cx="8637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Impatto ambientale dei trasporti nella UE</a:t>
            </a:r>
          </a:p>
        </p:txBody>
      </p:sp>
      <p:pic>
        <p:nvPicPr>
          <p:cNvPr id="15" name="Elemento grafico 14" descr="Binari del treno con riempimento a tinta unita">
            <a:extLst>
              <a:ext uri="{FF2B5EF4-FFF2-40B4-BE49-F238E27FC236}">
                <a16:creationId xmlns:a16="http://schemas.microsoft.com/office/drawing/2014/main" id="{03E2F098-667D-C109-00B4-0104BA8DB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647" y="1325270"/>
            <a:ext cx="446574" cy="770680"/>
          </a:xfrm>
          <a:prstGeom prst="rect">
            <a:avLst/>
          </a:prstGeom>
        </p:spPr>
      </p:pic>
      <p:pic>
        <p:nvPicPr>
          <p:cNvPr id="18" name="Picture 122">
            <a:extLst>
              <a:ext uri="{FF2B5EF4-FFF2-40B4-BE49-F238E27FC236}">
                <a16:creationId xmlns:a16="http://schemas.microsoft.com/office/drawing/2014/main" id="{DC7602B4-F3A4-D688-08D7-0A39D21B4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98" y="1988412"/>
            <a:ext cx="519824" cy="5415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E2415F-918A-0E18-141D-942DEECF9BCF}"/>
              </a:ext>
            </a:extLst>
          </p:cNvPr>
          <p:cNvSpPr txBox="1"/>
          <p:nvPr/>
        </p:nvSpPr>
        <p:spPr>
          <a:xfrm>
            <a:off x="1726067" y="2136840"/>
            <a:ext cx="58467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Avenir Next LT Pro Demi" panose="020B0704020202020204" pitchFamily="34" charset="0"/>
              </a:rPr>
              <a:t>STRADA </a:t>
            </a:r>
            <a:r>
              <a:rPr lang="it-IT" sz="2000" b="1" dirty="0">
                <a:solidFill>
                  <a:srgbClr val="C00000"/>
                </a:solidFill>
                <a:latin typeface="Avenir Next LT Pro Demi" panose="020B0704020202020204" pitchFamily="34" charset="0"/>
              </a:rPr>
              <a:t>73%</a:t>
            </a:r>
            <a:r>
              <a:rPr lang="it-IT" sz="1600" b="1" dirty="0">
                <a:solidFill>
                  <a:srgbClr val="C00000"/>
                </a:solidFill>
                <a:latin typeface="Avenir Next LT Pro Demi" panose="020B0704020202020204" pitchFamily="34" charset="0"/>
              </a:rPr>
              <a:t> </a:t>
            </a:r>
            <a:r>
              <a:rPr lang="it-IT" sz="1600" dirty="0">
                <a:latin typeface="Avenir Next LT Pro" panose="020B0504020202020204" pitchFamily="34" charset="0"/>
              </a:rPr>
              <a:t>totale emissioni trasporti</a:t>
            </a:r>
            <a:endParaRPr lang="it-IT" sz="16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65A4C5E-DB45-A6FA-C67E-9F53112FB743}"/>
              </a:ext>
            </a:extLst>
          </p:cNvPr>
          <p:cNvSpPr txBox="1"/>
          <p:nvPr/>
        </p:nvSpPr>
        <p:spPr>
          <a:xfrm>
            <a:off x="1726067" y="1549840"/>
            <a:ext cx="5033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FERROVIA:</a:t>
            </a:r>
            <a:r>
              <a:rPr lang="it-IT" sz="1600" b="1" dirty="0">
                <a:latin typeface="Avenir Next LT Pro" panose="020B0504020202020204" pitchFamily="34" charset="0"/>
              </a:rPr>
              <a:t> </a:t>
            </a:r>
            <a:r>
              <a:rPr lang="it-IT" sz="2000" b="1" dirty="0">
                <a:solidFill>
                  <a:schemeClr val="accent6"/>
                </a:solidFill>
                <a:latin typeface="Avenir Next LT Pro Demi" panose="020B0704020202020204" pitchFamily="34" charset="0"/>
              </a:rPr>
              <a:t>2% </a:t>
            </a:r>
            <a:r>
              <a:rPr lang="it-IT" sz="1600" dirty="0">
                <a:latin typeface="Avenir Next LT Pro" panose="020B0504020202020204" pitchFamily="34" charset="0"/>
              </a:rPr>
              <a:t>totale emissioni trasporti </a:t>
            </a:r>
            <a:endParaRPr lang="it-IT" sz="16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563109-0F41-4FA5-6BE3-0EDEF18C1302}"/>
              </a:ext>
            </a:extLst>
          </p:cNvPr>
          <p:cNvSpPr txBox="1"/>
          <p:nvPr/>
        </p:nvSpPr>
        <p:spPr>
          <a:xfrm>
            <a:off x="1726067" y="2675327"/>
            <a:ext cx="6165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600" b="1" dirty="0">
                <a:solidFill>
                  <a:schemeClr val="accent1"/>
                </a:solidFill>
                <a:latin typeface="Avenir Next LT Pro Demi" panose="020B0704020202020204" pitchFamily="34" charset="0"/>
              </a:rPr>
              <a:t>AEREO </a:t>
            </a:r>
            <a:r>
              <a:rPr lang="it-IT" sz="2000" dirty="0">
                <a:solidFill>
                  <a:schemeClr val="accent1"/>
                </a:solidFill>
                <a:latin typeface="Avenir Next LT Pro Demi" panose="020B0704020202020204" pitchFamily="34" charset="0"/>
              </a:rPr>
              <a:t>13% </a:t>
            </a:r>
            <a:r>
              <a:rPr lang="it-IT" sz="1600" dirty="0">
                <a:latin typeface="Avenir Next LT Pro" panose="020B0504020202020204" pitchFamily="34" charset="0"/>
              </a:rPr>
              <a:t>totale emissioni trasporti</a:t>
            </a:r>
            <a:endParaRPr lang="it-IT" sz="16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6BD6731-6D4A-C783-55EF-19459A742813}"/>
              </a:ext>
            </a:extLst>
          </p:cNvPr>
          <p:cNvSpPr txBox="1"/>
          <p:nvPr/>
        </p:nvSpPr>
        <p:spPr>
          <a:xfrm>
            <a:off x="8684801" y="1460719"/>
            <a:ext cx="2822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400" dirty="0">
                <a:solidFill>
                  <a:schemeClr val="accent1"/>
                </a:solidFill>
                <a:latin typeface="Avenir Next LT Pro" panose="020B0504020202020204" pitchFamily="34" charset="0"/>
              </a:rPr>
              <a:t>24%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emissioni di GES</a:t>
            </a:r>
          </a:p>
        </p:txBody>
      </p:sp>
      <p:pic>
        <p:nvPicPr>
          <p:cNvPr id="23" name="Elemento grafico 22" descr="Aeroplano contorno">
            <a:extLst>
              <a:ext uri="{FF2B5EF4-FFF2-40B4-BE49-F238E27FC236}">
                <a16:creationId xmlns:a16="http://schemas.microsoft.com/office/drawing/2014/main" id="{01077108-11AC-AA1F-4B76-CB2DBF7F34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332" y="2545563"/>
            <a:ext cx="601304" cy="60130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FF18AF4-316D-657C-880C-9AE22E9960FF}"/>
              </a:ext>
            </a:extLst>
          </p:cNvPr>
          <p:cNvSpPr txBox="1"/>
          <p:nvPr/>
        </p:nvSpPr>
        <p:spPr>
          <a:xfrm>
            <a:off x="3169692" y="3906950"/>
            <a:ext cx="2530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incremento emissioni, nonostante efficientamento energie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D1616A1-2FDD-4248-F13C-AFF34B566227}"/>
              </a:ext>
            </a:extLst>
          </p:cNvPr>
          <p:cNvSpPr txBox="1"/>
          <p:nvPr/>
        </p:nvSpPr>
        <p:spPr>
          <a:xfrm>
            <a:off x="3163587" y="5021240"/>
            <a:ext cx="293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trasferimento passeggeri e merci verso ferrovia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211B590-7C55-42BC-E15C-E2DEC19BBA5E}"/>
              </a:ext>
            </a:extLst>
          </p:cNvPr>
          <p:cNvSpPr txBox="1"/>
          <p:nvPr/>
        </p:nvSpPr>
        <p:spPr>
          <a:xfrm>
            <a:off x="1080168" y="5021240"/>
            <a:ext cx="1560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OBIETTIVI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60EC74A-D806-7A3D-AAF8-C958EB48F37A}"/>
              </a:ext>
            </a:extLst>
          </p:cNvPr>
          <p:cNvSpPr txBox="1"/>
          <p:nvPr/>
        </p:nvSpPr>
        <p:spPr>
          <a:xfrm>
            <a:off x="1080168" y="934287"/>
            <a:ext cx="6485371" cy="4154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EMISSIONI PER MODALITA’ DI TRASPORTO</a:t>
            </a:r>
          </a:p>
        </p:txBody>
      </p:sp>
      <p:pic>
        <p:nvPicPr>
          <p:cNvPr id="28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330E3D6-551D-73B6-4B2A-B2D7DF4512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0" b="12672"/>
          <a:stretch/>
        </p:blipFill>
        <p:spPr>
          <a:xfrm>
            <a:off x="5919462" y="2545563"/>
            <a:ext cx="6190886" cy="3135490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9C0EC604-1920-5AA8-296E-FC726A24D52F}"/>
              </a:ext>
            </a:extLst>
          </p:cNvPr>
          <p:cNvCxnSpPr>
            <a:cxnSpLocks/>
          </p:cNvCxnSpPr>
          <p:nvPr/>
        </p:nvCxnSpPr>
        <p:spPr>
          <a:xfrm>
            <a:off x="2640970" y="4395588"/>
            <a:ext cx="474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5D7E1E5-3BBD-B5CA-D248-5CB7ECD1B6F5}"/>
              </a:ext>
            </a:extLst>
          </p:cNvPr>
          <p:cNvCxnSpPr>
            <a:cxnSpLocks/>
          </p:cNvCxnSpPr>
          <p:nvPr/>
        </p:nvCxnSpPr>
        <p:spPr>
          <a:xfrm>
            <a:off x="2583345" y="5221295"/>
            <a:ext cx="531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C2B2C4E-B6FB-1E0D-C1DE-0C22D94AE500}"/>
              </a:ext>
            </a:extLst>
          </p:cNvPr>
          <p:cNvSpPr txBox="1"/>
          <p:nvPr/>
        </p:nvSpPr>
        <p:spPr>
          <a:xfrm>
            <a:off x="8779821" y="877341"/>
            <a:ext cx="601304" cy="46166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EU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CD5D118-22A2-04C1-CE27-D76758924B00}"/>
              </a:ext>
            </a:extLst>
          </p:cNvPr>
          <p:cNvSpPr txBox="1"/>
          <p:nvPr/>
        </p:nvSpPr>
        <p:spPr>
          <a:xfrm>
            <a:off x="1111714" y="3491601"/>
            <a:ext cx="934871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2030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F181650-098E-F712-A22B-42DB0CB345AC}"/>
              </a:ext>
            </a:extLst>
          </p:cNvPr>
          <p:cNvSpPr txBox="1"/>
          <p:nvPr/>
        </p:nvSpPr>
        <p:spPr>
          <a:xfrm rot="16200000">
            <a:off x="-3116144" y="3109240"/>
            <a:ext cx="6858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Infrastrutture &amp; </a:t>
            </a:r>
            <a:r>
              <a:rPr lang="it-IT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AMBEINTE</a:t>
            </a:r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9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4501B6C9-866F-E74F-BF40-826BF17A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C499895-300B-381F-13DA-B97E405BD1F0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1E207241-4001-15A7-BB1B-F482E1F5B968}"/>
              </a:ext>
            </a:extLst>
          </p:cNvPr>
          <p:cNvSpPr/>
          <p:nvPr/>
        </p:nvSpPr>
        <p:spPr>
          <a:xfrm>
            <a:off x="6622083" y="3418529"/>
            <a:ext cx="5433294" cy="26875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EB167F8-5074-3FC0-6BBC-11ECB59635B0}"/>
              </a:ext>
            </a:extLst>
          </p:cNvPr>
          <p:cNvSpPr/>
          <p:nvPr/>
        </p:nvSpPr>
        <p:spPr>
          <a:xfrm>
            <a:off x="6622083" y="916351"/>
            <a:ext cx="5433294" cy="2226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50B9803-DBDF-A2E8-6075-AECA2F71F2FE}"/>
              </a:ext>
            </a:extLst>
          </p:cNvPr>
          <p:cNvSpPr/>
          <p:nvPr/>
        </p:nvSpPr>
        <p:spPr>
          <a:xfrm>
            <a:off x="963148" y="3428999"/>
            <a:ext cx="5433294" cy="2690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EC31138-6327-7A45-C25C-7F2BF7AFD331}"/>
              </a:ext>
            </a:extLst>
          </p:cNvPr>
          <p:cNvSpPr/>
          <p:nvPr/>
        </p:nvSpPr>
        <p:spPr>
          <a:xfrm>
            <a:off x="963148" y="916351"/>
            <a:ext cx="5433294" cy="22262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6016A3B-7288-5C70-D3E3-ED106E3C82D2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406D46-6524-82D4-AE20-7B42984F1665}"/>
              </a:ext>
            </a:extLst>
          </p:cNvPr>
          <p:cNvSpPr txBox="1"/>
          <p:nvPr/>
        </p:nvSpPr>
        <p:spPr>
          <a:xfrm rot="16200000">
            <a:off x="-2808485" y="2888996"/>
            <a:ext cx="6242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SWOT infrastrutture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DD00974-88B4-C419-1F45-362B379CE154}"/>
              </a:ext>
            </a:extLst>
          </p:cNvPr>
          <p:cNvSpPr txBox="1"/>
          <p:nvPr/>
        </p:nvSpPr>
        <p:spPr>
          <a:xfrm>
            <a:off x="996175" y="204587"/>
            <a:ext cx="11013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SWOT ANALYSIS – Sistema infrastrutturale della Toscana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C8EB5E7-0E3A-37F0-61C0-3256237F3A13}"/>
              </a:ext>
            </a:extLst>
          </p:cNvPr>
          <p:cNvSpPr txBox="1"/>
          <p:nvPr/>
        </p:nvSpPr>
        <p:spPr>
          <a:xfrm rot="5400000">
            <a:off x="1969049" y="-386357"/>
            <a:ext cx="461665" cy="2804962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PUNTI DI FORZA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2654CE4-6C61-9501-D2DE-0F035A1A72DF}"/>
              </a:ext>
            </a:extLst>
          </p:cNvPr>
          <p:cNvSpPr txBox="1"/>
          <p:nvPr/>
        </p:nvSpPr>
        <p:spPr>
          <a:xfrm rot="5400000">
            <a:off x="1969050" y="2026521"/>
            <a:ext cx="461665" cy="280495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OPPORTUNITA’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BC2FE6C-14AF-CE25-02E5-0A15A33E3BE2}"/>
              </a:ext>
            </a:extLst>
          </p:cNvPr>
          <p:cNvSpPr txBox="1"/>
          <p:nvPr/>
        </p:nvSpPr>
        <p:spPr>
          <a:xfrm>
            <a:off x="1041145" y="1415647"/>
            <a:ext cx="518866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550" b="1" kern="1200" noProof="0" dirty="0">
                <a:solidFill>
                  <a:schemeClr val="dk1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Presenza di alcuni grandi infrastrutture (A1, AV) seppur sbilanciate verso la dorsale centrale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550" b="1" kern="1200" noProof="0" dirty="0">
                <a:solidFill>
                  <a:schemeClr val="dk1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Grande potenziale portuale in termini di  localizzazione strategica/</a:t>
            </a:r>
            <a:r>
              <a:rPr lang="it-IT" sz="1550" b="1" i="1" kern="1200" noProof="0" dirty="0" err="1">
                <a:solidFill>
                  <a:schemeClr val="dk1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catchment</a:t>
            </a:r>
            <a:r>
              <a:rPr lang="it-IT" sz="1550" b="1" i="1" kern="1200" noProof="0" dirty="0">
                <a:solidFill>
                  <a:schemeClr val="dk1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1550" b="1" kern="1200" noProof="0" dirty="0">
                <a:solidFill>
                  <a:schemeClr val="dk1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Tessuto imprenditoriale </a:t>
            </a:r>
            <a:r>
              <a:rPr lang="it-IT" sz="1550" b="1" dirty="0">
                <a:solidFill>
                  <a:schemeClr val="dk1"/>
                </a:solidFill>
                <a:latin typeface="Avenir Next LT Pro" panose="020B0504020202020204" pitchFamily="34" charset="0"/>
              </a:rPr>
              <a:t>operante anche in aree a scarsa infrastrutturazione</a:t>
            </a:r>
            <a:endParaRPr lang="it-IT" sz="1550" b="1" kern="1200" noProof="0" dirty="0">
              <a:solidFill>
                <a:schemeClr val="dk1"/>
              </a:solidFill>
              <a:effectLst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5F32709-6DAD-3BD5-0791-FE30E3BB65CC}"/>
              </a:ext>
            </a:extLst>
          </p:cNvPr>
          <p:cNvSpPr txBox="1"/>
          <p:nvPr/>
        </p:nvSpPr>
        <p:spPr>
          <a:xfrm>
            <a:off x="6665325" y="1259499"/>
            <a:ext cx="544909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50" b="1" dirty="0">
                <a:latin typeface="Avenir Next LT Pro" panose="020B0504020202020204" pitchFamily="34" charset="0"/>
              </a:rPr>
              <a:t>Deficit infrastrutturali di collegamento e di intermodalità</a:t>
            </a:r>
            <a:r>
              <a:rPr lang="it-IT" sz="1550" b="1" dirty="0">
                <a:latin typeface="Avenir Next LT Pro" panose="020B0504020202020204" pitchFamily="34" charset="0"/>
              </a:rPr>
              <a:t> nell’area costiera</a:t>
            </a:r>
            <a:endParaRPr lang="en-SE" sz="155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50" b="1" dirty="0">
                <a:latin typeface="Avenir Next LT Pro" panose="020B0504020202020204" pitchFamily="34" charset="0"/>
              </a:rPr>
              <a:t>Porti: collegamento inefficace con reti stradale e ferroviaria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50" b="1" dirty="0">
                <a:latin typeface="Avenir Next LT Pro" panose="020B0504020202020204" pitchFamily="34" charset="0"/>
              </a:rPr>
              <a:t>Disequilibrio </a:t>
            </a:r>
            <a:r>
              <a:rPr lang="it-IT" sz="1550" b="1" dirty="0">
                <a:latin typeface="Avenir Next LT Pro" panose="020B0504020202020204" pitchFamily="34" charset="0"/>
              </a:rPr>
              <a:t>tra </a:t>
            </a:r>
            <a:r>
              <a:rPr lang="en-SE" sz="1550" b="1" dirty="0">
                <a:latin typeface="Avenir Next LT Pro" panose="020B0504020202020204" pitchFamily="34" charset="0"/>
              </a:rPr>
              <a:t>aree regionali &amp; isolamento infrastrutturale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8BC7E7-96B9-8CF3-21C0-2BF24940949A}"/>
              </a:ext>
            </a:extLst>
          </p:cNvPr>
          <p:cNvSpPr txBox="1"/>
          <p:nvPr/>
        </p:nvSpPr>
        <p:spPr>
          <a:xfrm>
            <a:off x="1059635" y="3873896"/>
            <a:ext cx="524032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500" b="1" dirty="0">
                <a:latin typeface="Avenir Next LT Pro" panose="020B0504020202020204" pitchFamily="34" charset="0"/>
              </a:rPr>
              <a:t>Possibilità di connessione delle zone a scarsa infrastrutturazione (sud e costa) con gli assi stradali </a:t>
            </a:r>
            <a:r>
              <a:rPr lang="en-SE" sz="1500" b="1" dirty="0">
                <a:latin typeface="Avenir Next LT Pro" panose="020B0504020202020204" pitchFamily="34" charset="0"/>
              </a:rPr>
              <a:t>est-ovest </a:t>
            </a:r>
            <a:r>
              <a:rPr lang="it-IT" sz="1500" b="1" dirty="0">
                <a:latin typeface="Avenir Next LT Pro" panose="020B0504020202020204" pitchFamily="34" charset="0"/>
              </a:rPr>
              <a:t>(FI PI LI) </a:t>
            </a:r>
            <a:r>
              <a:rPr lang="en-SE" sz="1500" b="1" dirty="0">
                <a:latin typeface="Avenir Next LT Pro" panose="020B0504020202020204" pitchFamily="34" charset="0"/>
              </a:rPr>
              <a:t>&amp; TEN</a:t>
            </a:r>
            <a:r>
              <a:rPr lang="it-IT" sz="1500" b="1" dirty="0">
                <a:latin typeface="Avenir Next LT Pro" panose="020B0504020202020204" pitchFamily="34" charset="0"/>
              </a:rPr>
              <a:t>-T</a:t>
            </a:r>
            <a:endParaRPr lang="en-SE" sz="150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00" b="1" dirty="0">
                <a:latin typeface="Avenir Next LT Pro" panose="020B0504020202020204" pitchFamily="34" charset="0"/>
              </a:rPr>
              <a:t>Porti merci con adeguati fondali, banchine e collegamenti </a:t>
            </a:r>
            <a:r>
              <a:rPr lang="it-IT" sz="1500" b="1" dirty="0">
                <a:latin typeface="Avenir Next LT Pro" panose="020B0504020202020204" pitchFamily="34" charset="0"/>
              </a:rPr>
              <a:t>da valorizzare</a:t>
            </a:r>
            <a:endParaRPr lang="en-SE" sz="1500" b="1" dirty="0">
              <a:latin typeface="Avenir Next LT Pro" panose="020B05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SE" sz="1500" b="1" dirty="0">
                <a:latin typeface="Avenir Next LT Pro" panose="020B0504020202020204" pitchFamily="34" charset="0"/>
              </a:rPr>
              <a:t>Potenziamento ferrovia per mobilità locale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00" b="1" dirty="0">
                <a:latin typeface="Avenir Next LT Pro" panose="020B0504020202020204" pitchFamily="34" charset="0"/>
              </a:rPr>
              <a:t>Potenziamento infrastrutture verdi di rete </a:t>
            </a:r>
            <a:r>
              <a:rPr lang="it-IT" sz="1500" b="1" dirty="0">
                <a:latin typeface="Avenir Next LT Pro" panose="020B0504020202020204" pitchFamily="34" charset="0"/>
              </a:rPr>
              <a:t>per intercettare domanda di turismo rurale, green e slow</a:t>
            </a:r>
            <a:endParaRPr lang="en-SE" sz="1500" b="1" dirty="0">
              <a:latin typeface="Avenir Next LT Pro" panose="020B05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DC787FD-4DB2-1F5A-D56B-E32DC0D16F38}"/>
              </a:ext>
            </a:extLst>
          </p:cNvPr>
          <p:cNvSpPr txBox="1"/>
          <p:nvPr/>
        </p:nvSpPr>
        <p:spPr>
          <a:xfrm>
            <a:off x="6710721" y="3790734"/>
            <a:ext cx="5343586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50" b="1" dirty="0">
                <a:latin typeface="Avenir Next LT Pro" panose="020B0504020202020204" pitchFamily="34" charset="0"/>
              </a:rPr>
              <a:t>Mancato sviluppo infrastrutturale</a:t>
            </a:r>
            <a:r>
              <a:rPr lang="it-IT" sz="1550" b="1" dirty="0">
                <a:latin typeface="Avenir Next LT Pro" panose="020B0504020202020204" pitchFamily="34" charset="0"/>
              </a:rPr>
              <a:t> </a:t>
            </a:r>
            <a:r>
              <a:rPr lang="en-SE" sz="1550" b="1" dirty="0">
                <a:latin typeface="Avenir Next LT Pro" panose="020B0504020202020204" pitchFamily="34" charset="0"/>
              </a:rPr>
              <a:t>coerente</a:t>
            </a:r>
            <a:r>
              <a:rPr lang="it-IT" sz="1550" b="1" dirty="0">
                <a:latin typeface="Avenir Next LT Pro" panose="020B0504020202020204" pitchFamily="34" charset="0"/>
              </a:rPr>
              <a:t> alle reali esigenze delle imprese, dei cittadini e dei turisti</a:t>
            </a:r>
            <a:endParaRPr lang="en-SE" sz="155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550" b="1" dirty="0">
                <a:latin typeface="Avenir Next LT Pro" panose="020B0504020202020204" pitchFamily="34" charset="0"/>
              </a:rPr>
              <a:t>Tendenza a investire in ulteriore infrastrutturazione in aree a maggior dotazione (c</a:t>
            </a:r>
            <a:r>
              <a:rPr lang="en-SE" sz="1550" b="1" dirty="0">
                <a:latin typeface="Avenir Next LT Pro" panose="020B0504020202020204" pitchFamily="34" charset="0"/>
              </a:rPr>
              <a:t>oncorrenza</a:t>
            </a:r>
            <a:r>
              <a:rPr lang="it-IT" sz="1550" b="1" dirty="0">
                <a:latin typeface="Avenir Next LT Pro" panose="020B0504020202020204" pitchFamily="34" charset="0"/>
              </a:rPr>
              <a:t> infra regionale)</a:t>
            </a:r>
            <a:endParaRPr lang="en-SE" sz="155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SE" sz="1550" b="1" dirty="0">
                <a:latin typeface="Avenir Next LT Pro" panose="020B0504020202020204" pitchFamily="34" charset="0"/>
              </a:rPr>
              <a:t>Marginalizzazione traffici merci e passeggeri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550" b="1" dirty="0">
                <a:latin typeface="Avenir Next LT Pro" panose="020B0504020202020204" pitchFamily="34" charset="0"/>
              </a:rPr>
              <a:t>Accessibilità e mobilità turistica difficoltosa</a:t>
            </a:r>
            <a:endParaRPr lang="en-SE" sz="155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550" b="1" dirty="0">
                <a:latin typeface="Avenir Next LT Pro" panose="020B0504020202020204" pitchFamily="34" charset="0"/>
              </a:rPr>
              <a:t>P</a:t>
            </a:r>
            <a:r>
              <a:rPr lang="en-SE" sz="1550" b="1" dirty="0">
                <a:latin typeface="Avenir Next LT Pro" panose="020B0504020202020204" pitchFamily="34" charset="0"/>
              </a:rPr>
              <a:t>erdita spazi-paesaggi e frammentazione habitat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C7D3E39-5C49-1EF7-4C1D-904ED742A5A6}"/>
              </a:ext>
            </a:extLst>
          </p:cNvPr>
          <p:cNvSpPr txBox="1"/>
          <p:nvPr/>
        </p:nvSpPr>
        <p:spPr>
          <a:xfrm rot="5400000">
            <a:off x="10481107" y="-405955"/>
            <a:ext cx="461665" cy="280496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PUNTI DI DEBOLEZZA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DFB9112-4ADF-8017-09C3-5A32DF7BDF94}"/>
              </a:ext>
            </a:extLst>
          </p:cNvPr>
          <p:cNvSpPr txBox="1"/>
          <p:nvPr/>
        </p:nvSpPr>
        <p:spPr>
          <a:xfrm rot="5400000">
            <a:off x="10489786" y="2089866"/>
            <a:ext cx="461665" cy="2787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MINACCE</a:t>
            </a:r>
          </a:p>
        </p:txBody>
      </p:sp>
    </p:spTree>
    <p:extLst>
      <p:ext uri="{BB962C8B-B14F-4D97-AF65-F5344CB8AC3E}">
        <p14:creationId xmlns:p14="http://schemas.microsoft.com/office/powerpoint/2010/main" val="351859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6BE70-880E-421E-BDA6-A7D02A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0BC953-401F-4031-95BC-12CFE68A1173}"/>
              </a:ext>
            </a:extLst>
          </p:cNvPr>
          <p:cNvSpPr txBox="1"/>
          <p:nvPr/>
        </p:nvSpPr>
        <p:spPr>
          <a:xfrm>
            <a:off x="5731422" y="2500239"/>
            <a:ext cx="6635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di VALUTAZIONE di IMPATTO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9995BE6-6352-4E95-8B03-6F662F43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4"/>
          <a:stretch/>
        </p:blipFill>
        <p:spPr>
          <a:xfrm>
            <a:off x="94927" y="150437"/>
            <a:ext cx="4752000" cy="21391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1E99C85-8A70-4B81-AE4A-6C8A8230E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3" r="47628" b="38287"/>
          <a:stretch/>
        </p:blipFill>
        <p:spPr>
          <a:xfrm>
            <a:off x="113242" y="2396278"/>
            <a:ext cx="2556000" cy="18135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B57C563-C8DF-43C5-B969-3C3A52DCF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34821" b="38428"/>
          <a:stretch/>
        </p:blipFill>
        <p:spPr>
          <a:xfrm>
            <a:off x="2736687" y="2395433"/>
            <a:ext cx="2114863" cy="18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81FA22E-205C-4721-9EBC-48B337007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63843"/>
          <a:stretch/>
        </p:blipFill>
        <p:spPr>
          <a:xfrm>
            <a:off x="2732784" y="4303551"/>
            <a:ext cx="2116800" cy="24145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6A4045-55D1-4C39-BBB4-C8184EF44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3" r="46832"/>
          <a:stretch/>
        </p:blipFill>
        <p:spPr>
          <a:xfrm>
            <a:off x="99117" y="4303551"/>
            <a:ext cx="2556000" cy="24145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30C1A82-B761-49BF-A7B7-A8DED0E36EB0}"/>
              </a:ext>
            </a:extLst>
          </p:cNvPr>
          <p:cNvCxnSpPr>
            <a:cxnSpLocks/>
          </p:cNvCxnSpPr>
          <p:nvPr/>
        </p:nvCxnSpPr>
        <p:spPr>
          <a:xfrm flipV="1">
            <a:off x="5556323" y="2657959"/>
            <a:ext cx="0" cy="1008000"/>
          </a:xfrm>
          <a:prstGeom prst="line">
            <a:avLst/>
          </a:prstGeom>
          <a:ln w="57150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64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19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19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108F6514-20E5-E74E-8DC6-F48A17C7356B}"/>
              </a:ext>
            </a:extLst>
          </p:cNvPr>
          <p:cNvSpPr txBox="1"/>
          <p:nvPr/>
        </p:nvSpPr>
        <p:spPr>
          <a:xfrm rot="16200000">
            <a:off x="-3017980" y="3075403"/>
            <a:ext cx="66616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PERIMETRO  di  VALUTAZIONE</a:t>
            </a:r>
          </a:p>
        </p:txBody>
      </p:sp>
      <p:sp>
        <p:nvSpPr>
          <p:cNvPr id="14" name="Segnaposto piè di pagina 1">
            <a:extLst>
              <a:ext uri="{FF2B5EF4-FFF2-40B4-BE49-F238E27FC236}">
                <a16:creationId xmlns:a16="http://schemas.microsoft.com/office/drawing/2014/main" id="{E8A2CBDE-69C8-254A-8902-A05A4110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pic>
        <p:nvPicPr>
          <p:cNvPr id="1026" name="Picture 2" descr="Addio all'autostrada per Grosseto e Livorno">
            <a:extLst>
              <a:ext uri="{FF2B5EF4-FFF2-40B4-BE49-F238E27FC236}">
                <a16:creationId xmlns:a16="http://schemas.microsoft.com/office/drawing/2014/main" id="{35C7AA87-87DB-F895-C13E-933747EA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33" y="144336"/>
            <a:ext cx="5101554" cy="286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testo, via, scena, strada&#10;&#10;Descrizione generata automaticamente">
            <a:extLst>
              <a:ext uri="{FF2B5EF4-FFF2-40B4-BE49-F238E27FC236}">
                <a16:creationId xmlns:a16="http://schemas.microsoft.com/office/drawing/2014/main" id="{75A7A3E2-00CE-FDC9-1EA2-209F17C00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85" y="3157983"/>
            <a:ext cx="5101554" cy="286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Rossi visita i cantieri del raddoppio ferroviario della linea Pistoia-Lucca  - Mobilita.org">
            <a:extLst>
              <a:ext uri="{FF2B5EF4-FFF2-40B4-BE49-F238E27FC236}">
                <a16:creationId xmlns:a16="http://schemas.microsoft.com/office/drawing/2014/main" id="{4111E9AD-9384-E224-D905-568EACD70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73" y="143952"/>
            <a:ext cx="5101200" cy="286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D2DA9BD-DF00-6D58-A7A1-313AE9D02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/>
          <a:stretch/>
        </p:blipFill>
        <p:spPr bwMode="auto">
          <a:xfrm>
            <a:off x="6722119" y="3148035"/>
            <a:ext cx="5101554" cy="2874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utostrada A12 finalmente ci siamo | Facebook">
            <a:extLst>
              <a:ext uri="{FF2B5EF4-FFF2-40B4-BE49-F238E27FC236}">
                <a16:creationId xmlns:a16="http://schemas.microsoft.com/office/drawing/2014/main" id="{4A0D9B1F-495F-818A-6520-80A61136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5556" l="4889" r="95111">
                        <a14:foregroundMark x1="17333" y1="14667" x2="17333" y2="14667"/>
                        <a14:foregroundMark x1="16889" y1="41333" x2="16889" y2="41333"/>
                        <a14:foregroundMark x1="18667" y1="68889" x2="18667" y2="68889"/>
                        <a14:foregroundMark x1="39556" y1="73333" x2="39556" y2="73333"/>
                        <a14:foregroundMark x1="49778" y1="85333" x2="49778" y2="85333"/>
                        <a14:foregroundMark x1="67111" y1="77333" x2="67111" y2="77333"/>
                        <a14:foregroundMark x1="74222" y1="70667" x2="74222" y2="70667"/>
                        <a14:foregroundMark x1="79556" y1="58222" x2="79556" y2="58222"/>
                        <a14:foregroundMark x1="74222" y1="38667" x2="74222" y2="38667"/>
                        <a14:foregroundMark x1="73333" y1="33778" x2="73333" y2="33778"/>
                        <a14:foregroundMark x1="71556" y1="30667" x2="69778" y2="29778"/>
                        <a14:foregroundMark x1="68000" y1="29333" x2="68000" y2="29333"/>
                        <a14:foregroundMark x1="65333" y1="27111" x2="65333" y2="27111"/>
                        <a14:foregroundMark x1="63111" y1="25333" x2="59556" y2="24444"/>
                        <a14:foregroundMark x1="58667" y1="24444" x2="58667" y2="24444"/>
                        <a14:foregroundMark x1="41333" y1="17778" x2="41333" y2="17778"/>
                        <a14:foregroundMark x1="55556" y1="29333" x2="55556" y2="29333"/>
                        <a14:foregroundMark x1="54667" y1="29333" x2="54667" y2="29333"/>
                        <a14:foregroundMark x1="51556" y1="29333" x2="29333" y2="24889"/>
                        <a14:foregroundMark x1="29333" y1="24889" x2="51556" y2="23111"/>
                        <a14:foregroundMark x1="51556" y1="23111" x2="74667" y2="27111"/>
                        <a14:foregroundMark x1="74667" y1="27111" x2="58667" y2="44444"/>
                        <a14:foregroundMark x1="58667" y1="44444" x2="78667" y2="41778"/>
                        <a14:foregroundMark x1="58667" y1="82222" x2="41333" y2="66222"/>
                        <a14:foregroundMark x1="41333" y1="66222" x2="80444" y2="79556"/>
                        <a14:foregroundMark x1="80444" y1="79556" x2="81778" y2="67111"/>
                        <a14:foregroundMark x1="13778" y1="49333" x2="8889" y2="54667"/>
                        <a14:foregroundMark x1="92000" y1="60889" x2="90222" y2="38222"/>
                        <a14:foregroundMark x1="38667" y1="8000" x2="61778" y2="8444"/>
                        <a14:foregroundMark x1="39556" y1="91111" x2="66222" y2="89333"/>
                        <a14:foregroundMark x1="66222" y1="89333" x2="66667" y2="89778"/>
                        <a14:foregroundMark x1="50222" y1="95556" x2="50222" y2="95556"/>
                        <a14:foregroundMark x1="52000" y1="4889" x2="52000" y2="4889"/>
                        <a14:foregroundMark x1="5333" y1="50667" x2="5333" y2="50667"/>
                        <a14:foregroundMark x1="95111" y1="50222" x2="95111" y2="50222"/>
                        <a14:foregroundMark x1="78667" y1="37333" x2="74222" y2="52444"/>
                        <a14:foregroundMark x1="79111" y1="44889" x2="80000" y2="58222"/>
                        <a14:foregroundMark x1="69333" y1="58667" x2="71111" y2="54667"/>
                        <a14:foregroundMark x1="52000" y1="40889" x2="54222" y2="57333"/>
                        <a14:foregroundMark x1="48889" y1="40889" x2="52000" y2="36889"/>
                        <a14:foregroundMark x1="20889" y1="53778" x2="25778" y2="37333"/>
                        <a14:foregroundMark x1="36889" y1="56889" x2="31556" y2="4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99" y="2206609"/>
            <a:ext cx="656501" cy="6565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4AFE05-266A-EC68-A73F-97A6C575AA9C}"/>
              </a:ext>
            </a:extLst>
          </p:cNvPr>
          <p:cNvSpPr txBox="1"/>
          <p:nvPr/>
        </p:nvSpPr>
        <p:spPr>
          <a:xfrm>
            <a:off x="1125035" y="1920452"/>
            <a:ext cx="3139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Autostrada Tirrenica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752E7B8-E1EC-B2C1-9560-F2F7AB5FEF75}"/>
              </a:ext>
            </a:extLst>
          </p:cNvPr>
          <p:cNvSpPr txBox="1"/>
          <p:nvPr/>
        </p:nvSpPr>
        <p:spPr>
          <a:xfrm>
            <a:off x="1165549" y="3173352"/>
            <a:ext cx="3139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E78 Grosseto-Fano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868363-9DE5-41B8-C41F-61AC22B7D6DA}"/>
              </a:ext>
            </a:extLst>
          </p:cNvPr>
          <p:cNvSpPr txBox="1"/>
          <p:nvPr/>
        </p:nvSpPr>
        <p:spPr>
          <a:xfrm>
            <a:off x="6719368" y="1727607"/>
            <a:ext cx="51043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Raddoppio Pistoia-Lucca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Pontremolese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Potenziamento Empoli-Siena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15C4A0D-3998-E06F-936D-9AEEF02EE1D0}"/>
              </a:ext>
            </a:extLst>
          </p:cNvPr>
          <p:cNvSpPr txBox="1"/>
          <p:nvPr/>
        </p:nvSpPr>
        <p:spPr>
          <a:xfrm>
            <a:off x="8191666" y="4894402"/>
            <a:ext cx="3632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Porto di Livorno «Darsena Europa»</a:t>
            </a:r>
          </a:p>
        </p:txBody>
      </p:sp>
    </p:spTree>
    <p:extLst>
      <p:ext uri="{BB962C8B-B14F-4D97-AF65-F5344CB8AC3E}">
        <p14:creationId xmlns:p14="http://schemas.microsoft.com/office/powerpoint/2010/main" val="401789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71752A-2C18-4A91-AD5C-14692ACF87D2}"/>
              </a:ext>
            </a:extLst>
          </p:cNvPr>
          <p:cNvSpPr txBox="1"/>
          <p:nvPr/>
        </p:nvSpPr>
        <p:spPr>
          <a:xfrm>
            <a:off x="1179146" y="696296"/>
            <a:ext cx="10830717" cy="4213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| 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INFRASTRUTTURE: Obiettivi e valori</a:t>
            </a: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………….…………….…..	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3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| </a:t>
            </a:r>
            <a:r>
              <a:rPr lang="it-IT" sz="28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C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ONTESTO</a:t>
            </a: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…………………………………………….….………...	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9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|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 METODOLOGIA della VALUTAZIONE di IMPATTO</a:t>
            </a: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…...........	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18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it-IT" sz="20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| 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RISULTATI</a:t>
            </a: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 della 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VALUTAZIONE di IMPATTO </a:t>
            </a:r>
            <a:r>
              <a:rPr lang="it-IT" sz="20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……………….….….	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31</a:t>
            </a: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|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 </a:t>
            </a:r>
            <a:r>
              <a:rPr lang="it-IT" sz="28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C</a:t>
            </a:r>
            <a:r>
              <a:rPr lang="it-IT" sz="24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ONCLUSIONI</a:t>
            </a:r>
            <a:r>
              <a:rPr lang="it-IT" sz="2400" b="1" dirty="0">
                <a:solidFill>
                  <a:srgbClr val="00B0F0"/>
                </a:solidFill>
                <a:latin typeface="Avenir Next LT Pro" panose="020B0504020202020204" pitchFamily="34" charset="0"/>
              </a:rPr>
              <a:t>……………………………………………………...	</a:t>
            </a:r>
            <a:r>
              <a:rPr lang="it-IT" sz="2400" b="1" dirty="0">
                <a:solidFill>
                  <a:srgbClr val="002060"/>
                </a:solidFill>
                <a:latin typeface="Avenir Next LT Pro" panose="020B0504020202020204" pitchFamily="34" charset="0"/>
              </a:rPr>
              <a:t>39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9" name="Segnaposto piè di pagina 1">
            <a:extLst>
              <a:ext uri="{FF2B5EF4-FFF2-40B4-BE49-F238E27FC236}">
                <a16:creationId xmlns:a16="http://schemas.microsoft.com/office/drawing/2014/main" id="{5E20942A-ABEA-497A-B226-20C28D26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0BD6D30-0742-4389-8978-BEF58100FDEE}"/>
              </a:ext>
            </a:extLst>
          </p:cNvPr>
          <p:cNvSpPr txBox="1"/>
          <p:nvPr/>
        </p:nvSpPr>
        <p:spPr>
          <a:xfrm rot="16200000">
            <a:off x="-2185579" y="2266092"/>
            <a:ext cx="499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Sommario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7222296-71DB-473C-8AF5-B3253F4F07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108F6514-20E5-E74E-8DC6-F48A17C7356B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9" name="CasellaDiTesto 14">
            <a:extLst>
              <a:ext uri="{FF2B5EF4-FFF2-40B4-BE49-F238E27FC236}">
                <a16:creationId xmlns:a16="http://schemas.microsoft.com/office/drawing/2014/main" id="{F876DAB1-4A41-0846-A1D5-C647D0ED3480}"/>
              </a:ext>
            </a:extLst>
          </p:cNvPr>
          <p:cNvSpPr txBox="1"/>
          <p:nvPr/>
        </p:nvSpPr>
        <p:spPr>
          <a:xfrm>
            <a:off x="1101133" y="159367"/>
            <a:ext cx="1083377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UTILIZZATA</a:t>
            </a:r>
          </a:p>
          <a:p>
            <a:pPr algn="just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VISO – Valutazione Impatto Strategico delle Opzioni: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Analisi </a:t>
            </a:r>
            <a:r>
              <a:rPr lang="it-IT" sz="2000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costi-benefici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(ACB) / Cost-Benefit Analysis (CBA)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Costo del non fare 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(CNF)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400" b="1" i="1" dirty="0">
                <a:solidFill>
                  <a:srgbClr val="114B81"/>
                </a:solidFill>
                <a:latin typeface="Avenir Next LT Pro Demi" panose="020B0704020202020204" pitchFamily="34" charset="0"/>
              </a:rPr>
              <a:t>Social Return of Investment </a:t>
            </a:r>
            <a:r>
              <a:rPr lang="it-IT" sz="2400" b="1" dirty="0">
                <a:solidFill>
                  <a:srgbClr val="114B81"/>
                </a:solidFill>
                <a:latin typeface="Avenir Next LT Pro Demi" panose="020B0704020202020204" pitchFamily="34" charset="0"/>
              </a:rPr>
              <a:t>(S-ROI) </a:t>
            </a: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	 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• Proxy finanziarie: assegnare valore monetario a valori sociali (salute, sicurezza, tempo)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VAN esteso con Opzioni Reali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Analisi del Ciclo di Vita / Life </a:t>
            </a:r>
            <a:r>
              <a:rPr lang="it-IT" sz="20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Cycle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Assessment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(</a:t>
            </a:r>
            <a:r>
              <a:rPr lang="it-IT" sz="2000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LCA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) + Life </a:t>
            </a:r>
            <a:r>
              <a:rPr lang="it-IT" sz="20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Cycle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20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Costing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(LCC)</a:t>
            </a:r>
            <a:endParaRPr lang="it-IT" sz="2000" i="0" dirty="0">
              <a:solidFill>
                <a:srgbClr val="202124"/>
              </a:solidFill>
              <a:effectLst/>
              <a:latin typeface="Avenir Next LT Pro" panose="020B05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Analisi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di </a:t>
            </a:r>
            <a:r>
              <a:rPr lang="it-IT" sz="2000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della regolazione 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(AIR) / </a:t>
            </a:r>
            <a:r>
              <a:rPr lang="it-IT" sz="2000" b="1" dirty="0" err="1">
                <a:solidFill>
                  <a:srgbClr val="114B81"/>
                </a:solidFill>
                <a:latin typeface="Avenir Next LT Pro Demi" panose="020B0704020202020204" pitchFamily="34" charset="0"/>
              </a:rPr>
              <a:t>Regulatory</a:t>
            </a:r>
            <a:r>
              <a:rPr lang="it-IT" sz="2000" b="1" dirty="0">
                <a:solidFill>
                  <a:srgbClr val="114B81"/>
                </a:solidFill>
                <a:latin typeface="Avenir Next LT Pro Demi" panose="020B0704020202020204" pitchFamily="34" charset="0"/>
              </a:rPr>
              <a:t> Impact </a:t>
            </a:r>
            <a:r>
              <a:rPr lang="it-IT" sz="2000" b="1" dirty="0" err="1">
                <a:solidFill>
                  <a:srgbClr val="114B81"/>
                </a:solidFill>
                <a:latin typeface="Avenir Next LT Pro Demi" panose="020B0704020202020204" pitchFamily="34" charset="0"/>
              </a:rPr>
              <a:t>Assessment</a:t>
            </a:r>
            <a:r>
              <a:rPr lang="it-IT" sz="2000" b="1" dirty="0">
                <a:solidFill>
                  <a:srgbClr val="114B81"/>
                </a:solidFill>
                <a:latin typeface="Avenir Next LT Pro Demi" panose="020B0704020202020204" pitchFamily="34" charset="0"/>
              </a:rPr>
              <a:t> (RIA)</a:t>
            </a:r>
          </a:p>
          <a:p>
            <a:pPr algn="just">
              <a:spcAft>
                <a:spcPts val="1200"/>
              </a:spcAft>
            </a:pPr>
            <a:r>
              <a:rPr lang="it-IT" sz="32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				            +</a:t>
            </a:r>
            <a:endParaRPr lang="it-IT" sz="3200" b="1" i="0" dirty="0">
              <a:solidFill>
                <a:srgbClr val="202124"/>
              </a:solidFill>
              <a:effectLst/>
              <a:latin typeface="Avenir Next LT Pro" panose="020B05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Stima perdita di attrattività economica del territorio</a:t>
            </a:r>
          </a:p>
          <a:p>
            <a:pPr algn="ctr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Stima del tasso di abbandono delle imprese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05D18FC0-AB8E-8949-AC3C-9CFD8128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</p:spTree>
    <p:extLst>
      <p:ext uri="{BB962C8B-B14F-4D97-AF65-F5344CB8AC3E}">
        <p14:creationId xmlns:p14="http://schemas.microsoft.com/office/powerpoint/2010/main" val="280414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490F1A91-9803-88D3-1842-B8380D418B4C}"/>
              </a:ext>
            </a:extLst>
          </p:cNvPr>
          <p:cNvSpPr/>
          <p:nvPr/>
        </p:nvSpPr>
        <p:spPr>
          <a:xfrm>
            <a:off x="1101133" y="4374944"/>
            <a:ext cx="7671357" cy="1381307"/>
          </a:xfrm>
          <a:prstGeom prst="rect">
            <a:avLst/>
          </a:prstGeom>
          <a:solidFill>
            <a:schemeClr val="accent6">
              <a:alpha val="5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805C4CC-875D-81EE-AA4A-F88022482F33}"/>
              </a:ext>
            </a:extLst>
          </p:cNvPr>
          <p:cNvSpPr/>
          <p:nvPr/>
        </p:nvSpPr>
        <p:spPr>
          <a:xfrm>
            <a:off x="1088857" y="2839248"/>
            <a:ext cx="7671358" cy="1381307"/>
          </a:xfrm>
          <a:prstGeom prst="rect">
            <a:avLst/>
          </a:prstGeom>
          <a:solidFill>
            <a:schemeClr val="accent1">
              <a:alpha val="5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EB54FA9-9AFF-5140-C48E-DF05CD1C3988}"/>
              </a:ext>
            </a:extLst>
          </p:cNvPr>
          <p:cNvSpPr/>
          <p:nvPr/>
        </p:nvSpPr>
        <p:spPr>
          <a:xfrm>
            <a:off x="1101132" y="1404349"/>
            <a:ext cx="7671357" cy="1334010"/>
          </a:xfrm>
          <a:prstGeom prst="rect">
            <a:avLst/>
          </a:prstGeom>
          <a:solidFill>
            <a:srgbClr val="ED7D31">
              <a:alpha val="5607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21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21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903046" y="159367"/>
            <a:ext cx="1110681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Regulatory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Impact </a:t>
            </a:r>
            <a:r>
              <a:rPr lang="it-IT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Assessment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(RIA)</a:t>
            </a: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Identificare e valutare gli impatti di progetti, </a:t>
            </a:r>
            <a:r>
              <a:rPr lang="it-IT" sz="2000" dirty="0">
                <a:solidFill>
                  <a:schemeClr val="accent6"/>
                </a:solidFill>
                <a:latin typeface="Avenir Next LT Pro Demi" panose="020B0704020202020204" pitchFamily="34" charset="0"/>
              </a:rPr>
              <a:t>REALIZZATI</a:t>
            </a:r>
            <a:r>
              <a:rPr lang="it-IT" sz="2000" dirty="0">
                <a:solidFill>
                  <a:schemeClr val="accent6"/>
                </a:solidFill>
                <a:latin typeface="Avenir Next LT Pro" panose="020B0504020202020204" pitchFamily="34" charset="0"/>
              </a:rPr>
              <a:t> 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e </a:t>
            </a:r>
            <a:r>
              <a:rPr lang="it-IT" sz="2000" dirty="0">
                <a:solidFill>
                  <a:srgbClr val="BB1928"/>
                </a:solidFill>
                <a:latin typeface="Avenir Next LT Pro Demi" panose="020B0704020202020204" pitchFamily="34" charset="0"/>
              </a:rPr>
              <a:t>NON REALIZZATI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, in riferimento a:</a:t>
            </a:r>
            <a:endParaRPr lang="it-IT" sz="2000" i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370FAEC2-8047-174A-A1B4-42EDE91D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9B7F31-1BB5-7696-D50F-5AFDFB075915}"/>
              </a:ext>
            </a:extLst>
          </p:cNvPr>
          <p:cNvSpPr txBox="1"/>
          <p:nvPr/>
        </p:nvSpPr>
        <p:spPr>
          <a:xfrm>
            <a:off x="9886244" y="2828833"/>
            <a:ext cx="2123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Valutazione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</a:p>
          <a:p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delle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opzioni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</a:p>
          <a:p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di intervento e di non-intervento</a:t>
            </a:r>
            <a:endParaRPr lang="it-IT" sz="1800" i="0" dirty="0">
              <a:solidFill>
                <a:srgbClr val="202124"/>
              </a:solidFill>
              <a:effectLst/>
              <a:latin typeface="Avenir Next LT Pro" panose="020B0504020202020204" pitchFamily="34" charset="0"/>
            </a:endParaRPr>
          </a:p>
        </p:txBody>
      </p:sp>
      <p:sp>
        <p:nvSpPr>
          <p:cNvPr id="4" name="Croce 3">
            <a:extLst>
              <a:ext uri="{FF2B5EF4-FFF2-40B4-BE49-F238E27FC236}">
                <a16:creationId xmlns:a16="http://schemas.microsoft.com/office/drawing/2014/main" id="{B1BD520E-F3A8-3B07-B877-E57298A4E67B}"/>
              </a:ext>
            </a:extLst>
          </p:cNvPr>
          <p:cNvSpPr/>
          <p:nvPr/>
        </p:nvSpPr>
        <p:spPr>
          <a:xfrm>
            <a:off x="8936175" y="3250631"/>
            <a:ext cx="565609" cy="558539"/>
          </a:xfrm>
          <a:prstGeom prst="plus">
            <a:avLst>
              <a:gd name="adj" fmla="val 38502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3">
            <a:extLst>
              <a:ext uri="{FF2B5EF4-FFF2-40B4-BE49-F238E27FC236}">
                <a16:creationId xmlns:a16="http://schemas.microsoft.com/office/drawing/2014/main" id="{060BFF9D-8A04-7B71-3F3A-938DBCEBF12A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FA55ABC-8FC1-5C72-7E68-6F552D9632BC}"/>
              </a:ext>
            </a:extLst>
          </p:cNvPr>
          <p:cNvSpPr txBox="1"/>
          <p:nvPr/>
        </p:nvSpPr>
        <p:spPr>
          <a:xfrm>
            <a:off x="3014858" y="1531286"/>
            <a:ext cx="52757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latin typeface="Avenir Next LT Pro Demi" panose="020B0704020202020204" pitchFamily="34" charset="0"/>
              </a:rPr>
              <a:t>Costi e benefici, diretti e indiretti</a:t>
            </a:r>
          </a:p>
          <a:p>
            <a:pPr lvl="0"/>
            <a:r>
              <a:rPr lang="it-IT" sz="2000" dirty="0">
                <a:latin typeface="Avenir Next LT Pro Demi" panose="020B0704020202020204" pitchFamily="34" charset="0"/>
              </a:rPr>
              <a:t>Indotto suddiviso per categorie</a:t>
            </a:r>
          </a:p>
          <a:p>
            <a:pPr lvl="0"/>
            <a:r>
              <a:rPr lang="it-IT" sz="2000" dirty="0">
                <a:latin typeface="Avenir Next LT Pro Demi" panose="020B0704020202020204" pitchFamily="34" charset="0"/>
              </a:rPr>
              <a:t>Spese mobilità e prezzi trasporto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601AC1-B818-BAED-BA3C-F0CBBD9BFD4E}"/>
              </a:ext>
            </a:extLst>
          </p:cNvPr>
          <p:cNvSpPr txBox="1"/>
          <p:nvPr/>
        </p:nvSpPr>
        <p:spPr>
          <a:xfrm>
            <a:off x="2958443" y="3022069"/>
            <a:ext cx="546645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2000" dirty="0">
                <a:latin typeface="Avenir Next LT Pro Demi" panose="020B0704020202020204" pitchFamily="34" charset="0"/>
              </a:rPr>
              <a:t>Fabbisogni e domanda effettivi dei cittadini </a:t>
            </a:r>
          </a:p>
          <a:p>
            <a:pPr lvl="0">
              <a:buNone/>
            </a:pPr>
            <a:r>
              <a:rPr lang="it-IT" sz="1400" dirty="0">
                <a:latin typeface="Avenir Next LT Pro" panose="020B0504020202020204" pitchFamily="34" charset="0"/>
              </a:rPr>
              <a:t>(+ stakeholder engagement / partecipazione pubblica effettive)</a:t>
            </a:r>
          </a:p>
          <a:p>
            <a:pPr lvl="0">
              <a:buNone/>
            </a:pPr>
            <a:r>
              <a:rPr lang="it-IT" sz="1400" dirty="0">
                <a:latin typeface="Avenir Next LT Pro" panose="020B0504020202020204" pitchFamily="34" charset="0"/>
              </a:rPr>
              <a:t>Salute, sicurezza/incidentalità , tempo risparmiato, connessione sociale, stress / comfort, percezione di benessere, etc.)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9A4AC52-CB3C-0732-BA68-1EA702A17960}"/>
              </a:ext>
            </a:extLst>
          </p:cNvPr>
          <p:cNvSpPr txBox="1"/>
          <p:nvPr/>
        </p:nvSpPr>
        <p:spPr>
          <a:xfrm>
            <a:off x="2939525" y="4547843"/>
            <a:ext cx="632215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latin typeface="Avenir Next LT Pro Demi" panose="020B0704020202020204" pitchFamily="34" charset="0"/>
              </a:rPr>
              <a:t>Esternalità, negative o positive, generate</a:t>
            </a:r>
          </a:p>
          <a:p>
            <a:pPr lvl="0"/>
            <a:r>
              <a:rPr lang="it-IT" sz="1400" dirty="0">
                <a:latin typeface="Avenir Next LT Pro" panose="020B0504020202020204" pitchFamily="34" charset="0"/>
              </a:rPr>
              <a:t>Emissioni gas serra e inquinanti  /Consumi energetici / Salute degli ecosistemi / occupazione  di territorio</a:t>
            </a:r>
          </a:p>
          <a:p>
            <a:pPr lvl="0"/>
            <a:r>
              <a:rPr lang="it-IT" sz="1400" dirty="0">
                <a:latin typeface="Avenir Next LT Pro" panose="020B0504020202020204" pitchFamily="34" charset="0"/>
              </a:rPr>
              <a:t>Uso di certificazioni per appalti pubblici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31A9D19-BE79-8651-C198-3AA16313364E}"/>
              </a:ext>
            </a:extLst>
          </p:cNvPr>
          <p:cNvSpPr/>
          <p:nvPr/>
        </p:nvSpPr>
        <p:spPr>
          <a:xfrm>
            <a:off x="1225950" y="1495105"/>
            <a:ext cx="1595400" cy="1190466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000" r="-24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C84B377E-4D11-2E00-75E9-680ED73521F3}"/>
              </a:ext>
            </a:extLst>
          </p:cNvPr>
          <p:cNvSpPr/>
          <p:nvPr/>
        </p:nvSpPr>
        <p:spPr>
          <a:xfrm>
            <a:off x="1225950" y="2961617"/>
            <a:ext cx="1595400" cy="1190466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30ED686B-7A5F-C7B0-0758-810E86AAF0C5}"/>
              </a:ext>
            </a:extLst>
          </p:cNvPr>
          <p:cNvSpPr/>
          <p:nvPr/>
        </p:nvSpPr>
        <p:spPr>
          <a:xfrm>
            <a:off x="1222629" y="4483235"/>
            <a:ext cx="1595400" cy="1190466"/>
          </a:xfrm>
          <a:prstGeom prst="roundRect">
            <a:avLst>
              <a:gd name="adj" fmla="val 10000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8D85AC-4E7D-B25F-DC1D-8DB78299958B}"/>
              </a:ext>
            </a:extLst>
          </p:cNvPr>
          <p:cNvSpPr txBox="1"/>
          <p:nvPr/>
        </p:nvSpPr>
        <p:spPr>
          <a:xfrm>
            <a:off x="1315352" y="2188639"/>
            <a:ext cx="1498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Economia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B9B21F-10BE-09E8-FD99-DC619099E0A5}"/>
              </a:ext>
            </a:extLst>
          </p:cNvPr>
          <p:cNvSpPr txBox="1"/>
          <p:nvPr/>
        </p:nvSpPr>
        <p:spPr>
          <a:xfrm>
            <a:off x="1472870" y="3742047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Società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CCADACB-AF91-035D-170C-08429C5052B6}"/>
              </a:ext>
            </a:extLst>
          </p:cNvPr>
          <p:cNvSpPr txBox="1"/>
          <p:nvPr/>
        </p:nvSpPr>
        <p:spPr>
          <a:xfrm>
            <a:off x="1342098" y="5272910"/>
            <a:ext cx="135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Ambiente</a:t>
            </a:r>
          </a:p>
        </p:txBody>
      </p:sp>
    </p:spTree>
    <p:extLst>
      <p:ext uri="{BB962C8B-B14F-4D97-AF65-F5344CB8AC3E}">
        <p14:creationId xmlns:p14="http://schemas.microsoft.com/office/powerpoint/2010/main" val="4156883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995955" y="159367"/>
            <a:ext cx="11013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SOCIAL RETURN of INVESTMENT (S-ROI)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0231EC0C-C924-D440-AAAF-86EAFEDA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526DB1A-5BA9-E060-E2BA-EB077E020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713387"/>
              </p:ext>
            </p:extLst>
          </p:nvPr>
        </p:nvGraphicFramePr>
        <p:xfrm>
          <a:off x="2239391" y="719667"/>
          <a:ext cx="8128000" cy="5261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AE0DDF-6C75-1AEC-B46D-447CB71466C1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F5C93A-791D-D367-2582-5DCE035EBFFF}"/>
              </a:ext>
            </a:extLst>
          </p:cNvPr>
          <p:cNvSpPr txBox="1"/>
          <p:nvPr/>
        </p:nvSpPr>
        <p:spPr>
          <a:xfrm>
            <a:off x="6187440" y="3562555"/>
            <a:ext cx="402336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Partecipazione stakeholders</a:t>
            </a:r>
          </a:p>
          <a:p>
            <a:pPr lvl="0" algn="r"/>
            <a:endParaRPr lang="it-IT" sz="600" b="1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pPr lvl="0" algn="r"/>
            <a:r>
              <a:rPr lang="it-IT" sz="1700" dirty="0">
                <a:solidFill>
                  <a:schemeClr val="bg1"/>
                </a:solidFill>
                <a:latin typeface="Avenir Next LT Pro" panose="020B0504020202020204" pitchFamily="34" charset="0"/>
              </a:rPr>
              <a:t>Comprensione e valutazione aspettative e preoccupazioni sociali legate al progetto da parte dei diversi portatori di interessi  (questionari, interviste e focus groups)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73DCB2-6C8E-8D0D-10B2-64FAD4E8EA23}"/>
              </a:ext>
            </a:extLst>
          </p:cNvPr>
          <p:cNvSpPr txBox="1"/>
          <p:nvPr/>
        </p:nvSpPr>
        <p:spPr>
          <a:xfrm>
            <a:off x="2335530" y="3624110"/>
            <a:ext cx="259207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</a:pPr>
            <a:r>
              <a:rPr lang="it-IT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Valutazione previsionale </a:t>
            </a:r>
          </a:p>
          <a:p>
            <a:pPr lvl="0">
              <a:buFont typeface="Wingdings" panose="05000000000000000000" pitchFamily="2" charset="2"/>
            </a:pPr>
            <a:r>
              <a:rPr lang="it-IT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 Demi" panose="020B0704020202020204" pitchFamily="34" charset="0"/>
              </a:rPr>
              <a:t>ex-ante </a:t>
            </a:r>
          </a:p>
          <a:p>
            <a:pPr lvl="0">
              <a:buFont typeface="Wingdings" panose="05000000000000000000" pitchFamily="2" charset="2"/>
            </a:pPr>
            <a:endParaRPr lang="it-IT" sz="1200" b="1" i="1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pPr lvl="0">
              <a:buFont typeface="Wingdings" panose="05000000000000000000" pitchFamily="2" charset="2"/>
            </a:pPr>
            <a:r>
              <a:rPr lang="it-IT" sz="1700" dirty="0">
                <a:solidFill>
                  <a:schemeClr val="bg1"/>
                </a:solidFill>
                <a:latin typeface="Avenir Next LT Pro" panose="020B0504020202020204" pitchFamily="34" charset="0"/>
              </a:rPr>
              <a:t>+ fasi in itinere e ex-post</a:t>
            </a:r>
          </a:p>
        </p:txBody>
      </p:sp>
    </p:spTree>
    <p:extLst>
      <p:ext uri="{BB962C8B-B14F-4D97-AF65-F5344CB8AC3E}">
        <p14:creationId xmlns:p14="http://schemas.microsoft.com/office/powerpoint/2010/main" val="24002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995955" y="159367"/>
            <a:ext cx="110139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SOCIAL RETURN of INVESTMENT (S-ROI)</a:t>
            </a:r>
          </a:p>
          <a:p>
            <a:pPr algn="just">
              <a:spcAft>
                <a:spcPts val="1200"/>
              </a:spcAft>
            </a:pP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20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20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2000" b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20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0231EC0C-C924-D440-AAAF-86EAFEDA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C0A2BAC4-F34F-BB14-F2B4-DB83BA33A694}"/>
              </a:ext>
            </a:extLst>
          </p:cNvPr>
          <p:cNvSpPr/>
          <p:nvPr/>
        </p:nvSpPr>
        <p:spPr>
          <a:xfrm>
            <a:off x="1040750" y="1534789"/>
            <a:ext cx="162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INPUTS / COSTI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AEEEC415-D990-4302-1746-1444B31FDDEA}"/>
              </a:ext>
            </a:extLst>
          </p:cNvPr>
          <p:cNvSpPr/>
          <p:nvPr/>
        </p:nvSpPr>
        <p:spPr>
          <a:xfrm>
            <a:off x="3129699" y="1543973"/>
            <a:ext cx="324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OUTPUTS / RISULTATI TANGIBILI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8C160AB4-D31F-0318-706C-A1639ACBD77C}"/>
              </a:ext>
            </a:extLst>
          </p:cNvPr>
          <p:cNvSpPr/>
          <p:nvPr/>
        </p:nvSpPr>
        <p:spPr>
          <a:xfrm>
            <a:off x="6838646" y="1544863"/>
            <a:ext cx="252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OUTCOMES / IMPATTI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65C58147-6D96-FF72-2CC2-DFC3C665EEB8}"/>
              </a:ext>
            </a:extLst>
          </p:cNvPr>
          <p:cNvSpPr/>
          <p:nvPr/>
        </p:nvSpPr>
        <p:spPr>
          <a:xfrm>
            <a:off x="9827593" y="1534789"/>
            <a:ext cx="216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VALORI IMPATTI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505C1389-82ED-364C-4EFA-F160EC4E087B}"/>
              </a:ext>
            </a:extLst>
          </p:cNvPr>
          <p:cNvSpPr/>
          <p:nvPr/>
        </p:nvSpPr>
        <p:spPr>
          <a:xfrm>
            <a:off x="1029477" y="2462363"/>
            <a:ext cx="1619455" cy="33445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calcolo totale </a:t>
            </a: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costi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sostenuti e costi nel </a:t>
            </a: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ciclo di vita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,  risorse necessarie (lavoro, tempo, investimenti, materiali)</a:t>
            </a:r>
            <a:endParaRPr lang="it-IT" sz="1600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B1606C84-0C0C-B1D6-AF35-ECAD38B2717F}"/>
              </a:ext>
            </a:extLst>
          </p:cNvPr>
          <p:cNvSpPr/>
          <p:nvPr/>
        </p:nvSpPr>
        <p:spPr>
          <a:xfrm>
            <a:off x="3129699" y="2491535"/>
            <a:ext cx="3239999" cy="33153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Attività &amp; risultati tangibili</a:t>
            </a:r>
          </a:p>
          <a:p>
            <a:pPr algn="ctr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Risultati immediati</a:t>
            </a:r>
          </a:p>
          <a:p>
            <a:pPr algn="ctr">
              <a:spcAft>
                <a:spcPts val="1200"/>
              </a:spcAft>
            </a:pP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Indicatori misurabili</a:t>
            </a:r>
            <a:endParaRPr lang="it-IT" sz="1600" b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beni, servizi, </a:t>
            </a:r>
            <a:r>
              <a:rPr lang="it-IT" sz="16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ecc</a:t>
            </a:r>
            <a:endParaRPr lang="it-IT" sz="16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F1911BFD-1B33-FCC4-5476-9D6BFE07ACE1}"/>
              </a:ext>
            </a:extLst>
          </p:cNvPr>
          <p:cNvSpPr/>
          <p:nvPr/>
        </p:nvSpPr>
        <p:spPr>
          <a:xfrm>
            <a:off x="6850463" y="2492529"/>
            <a:ext cx="2520000" cy="33143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Impatti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dei progetti realizzati / impatti progetti non realizzati: </a:t>
            </a:r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benefici o danni</a:t>
            </a:r>
            <a:endParaRPr lang="it-IT" sz="1600" b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ctr"/>
            <a:endParaRPr lang="it-IT" sz="1600" b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Diretti ai beneficiari</a:t>
            </a:r>
          </a:p>
          <a:p>
            <a:pPr algn="ctr"/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Indiretti a società e altri stakeholders</a:t>
            </a:r>
            <a:endParaRPr lang="it-IT" sz="1600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67C9A110-868F-7B40-0022-5093B4F8E499}"/>
              </a:ext>
            </a:extLst>
          </p:cNvPr>
          <p:cNvSpPr/>
          <p:nvPr/>
        </p:nvSpPr>
        <p:spPr>
          <a:xfrm>
            <a:off x="9819892" y="2486534"/>
            <a:ext cx="2160000" cy="33143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totale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: economico, sociale e ambientale basato sui </a:t>
            </a:r>
            <a:r>
              <a:rPr lang="it-IT" sz="16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KPIs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misurati</a:t>
            </a:r>
          </a:p>
          <a:p>
            <a:pPr algn="ctr"/>
            <a:endParaRPr lang="it-IT" sz="16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Indicatori </a:t>
            </a:r>
            <a:r>
              <a:rPr lang="it-IT" sz="1600" dirty="0" err="1">
                <a:solidFill>
                  <a:srgbClr val="202124"/>
                </a:solidFill>
                <a:latin typeface="Avenir Next LT Pro" panose="020B0504020202020204" pitchFamily="34" charset="0"/>
              </a:rPr>
              <a:t>Outcomes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+ Proxy finanziaria</a:t>
            </a:r>
            <a:endParaRPr lang="it-IT" sz="1600" dirty="0">
              <a:solidFill>
                <a:schemeClr val="tx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C2EF177A-A0AE-4614-8B49-27533476003B}"/>
              </a:ext>
            </a:extLst>
          </p:cNvPr>
          <p:cNvSpPr txBox="1"/>
          <p:nvPr/>
        </p:nvSpPr>
        <p:spPr>
          <a:xfrm>
            <a:off x="995954" y="724408"/>
            <a:ext cx="10983937" cy="73366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800" b="1" dirty="0">
                <a:solidFill>
                  <a:srgbClr val="20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PRINCIPALI FASI DI VALUTAZIONE</a:t>
            </a:r>
            <a:endParaRPr lang="it-IT" sz="1800" dirty="0">
              <a:solidFill>
                <a:srgbClr val="2021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1B8EBBBF-E02F-2591-8F46-3B30975174E5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13">
            <a:extLst>
              <a:ext uri="{FF2B5EF4-FFF2-40B4-BE49-F238E27FC236}">
                <a16:creationId xmlns:a16="http://schemas.microsoft.com/office/drawing/2014/main" id="{65217012-0376-71E6-CE1C-39B7CB60C20D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</p:spTree>
    <p:extLst>
      <p:ext uri="{BB962C8B-B14F-4D97-AF65-F5344CB8AC3E}">
        <p14:creationId xmlns:p14="http://schemas.microsoft.com/office/powerpoint/2010/main" val="368248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6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24</a:t>
            </a:fld>
            <a:endParaRPr lang="it-IT" sz="16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6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24</a:t>
            </a:fld>
            <a:endParaRPr lang="it-IT" sz="16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075056"/>
            <a:ext cx="6858002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B280E21-F4C0-4B4C-B808-DF80442670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8597A94-A78B-7C46-BF03-FB7ACC75B24D}"/>
              </a:ext>
            </a:extLst>
          </p:cNvPr>
          <p:cNvSpPr/>
          <p:nvPr/>
        </p:nvSpPr>
        <p:spPr>
          <a:xfrm>
            <a:off x="1040750" y="130195"/>
            <a:ext cx="162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INPUTS / COSTI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F7032FF-00EE-9C47-A27B-CA3537C6B15F}"/>
              </a:ext>
            </a:extLst>
          </p:cNvPr>
          <p:cNvSpPr/>
          <p:nvPr/>
        </p:nvSpPr>
        <p:spPr>
          <a:xfrm>
            <a:off x="3129699" y="139379"/>
            <a:ext cx="324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OUTPUTS / RISULTATI TANGIBILI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1DE5535-276C-E545-8E96-31D33D5E8B06}"/>
              </a:ext>
            </a:extLst>
          </p:cNvPr>
          <p:cNvSpPr/>
          <p:nvPr/>
        </p:nvSpPr>
        <p:spPr>
          <a:xfrm>
            <a:off x="6838646" y="140269"/>
            <a:ext cx="252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OUTCOMES / IMPATTI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36CCB35-8021-4C44-B987-515BA8AA5A16}"/>
              </a:ext>
            </a:extLst>
          </p:cNvPr>
          <p:cNvSpPr/>
          <p:nvPr/>
        </p:nvSpPr>
        <p:spPr>
          <a:xfrm>
            <a:off x="9827593" y="130195"/>
            <a:ext cx="2160000" cy="828000"/>
          </a:xfrm>
          <a:prstGeom prst="rect">
            <a:avLst/>
          </a:prstGeom>
          <a:solidFill>
            <a:srgbClr val="0625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Avenir Next LT Pro Demi" panose="020B0704020202020204" pitchFamily="34" charset="0"/>
              </a:rPr>
              <a:t>VALORI IMPATTI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5040A43-3B7F-7B47-982E-4FA26B91954C}"/>
              </a:ext>
            </a:extLst>
          </p:cNvPr>
          <p:cNvSpPr/>
          <p:nvPr/>
        </p:nvSpPr>
        <p:spPr>
          <a:xfrm>
            <a:off x="1029477" y="1057769"/>
            <a:ext cx="1619455" cy="109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Costruzione infrastrutture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E60AD5F-8A4D-9543-8C76-B17DC61C46DD}"/>
              </a:ext>
            </a:extLst>
          </p:cNvPr>
          <p:cNvSpPr/>
          <p:nvPr/>
        </p:nvSpPr>
        <p:spPr>
          <a:xfrm>
            <a:off x="1017903" y="2472294"/>
            <a:ext cx="1620000" cy="7010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Manutenzione infrastrutture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5500E69-FB68-7B48-9F41-7AB1DE489CF7}"/>
              </a:ext>
            </a:extLst>
          </p:cNvPr>
          <p:cNvSpPr/>
          <p:nvPr/>
        </p:nvSpPr>
        <p:spPr>
          <a:xfrm>
            <a:off x="1047176" y="4814484"/>
            <a:ext cx="1620000" cy="11162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Emissioni &amp; uso risorse naturali 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DC752AF-8698-9F43-979B-D4809B8BC9E8}"/>
              </a:ext>
            </a:extLst>
          </p:cNvPr>
          <p:cNvSpPr/>
          <p:nvPr/>
        </p:nvSpPr>
        <p:spPr>
          <a:xfrm>
            <a:off x="3129699" y="1086942"/>
            <a:ext cx="3239999" cy="4866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A12 &amp;  E78 nuove tratte / corsie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AC470D82-D909-6F42-8EFB-227E09420FD4}"/>
              </a:ext>
            </a:extLst>
          </p:cNvPr>
          <p:cNvSpPr/>
          <p:nvPr/>
        </p:nvSpPr>
        <p:spPr>
          <a:xfrm>
            <a:off x="3129698" y="3786873"/>
            <a:ext cx="3239998" cy="5757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Nuovi snodi e interporti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0A252DF1-4068-2944-B8D4-74EE17713BB3}"/>
              </a:ext>
            </a:extLst>
          </p:cNvPr>
          <p:cNvSpPr/>
          <p:nvPr/>
        </p:nvSpPr>
        <p:spPr>
          <a:xfrm>
            <a:off x="3129698" y="1697797"/>
            <a:ext cx="3239999" cy="6046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Raddoppi / potenziamenti ferroviari, 3 linee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9BC197F2-86F1-F94B-866D-4222FCA9D00E}"/>
              </a:ext>
            </a:extLst>
          </p:cNvPr>
          <p:cNvSpPr/>
          <p:nvPr/>
        </p:nvSpPr>
        <p:spPr>
          <a:xfrm>
            <a:off x="3129699" y="2446792"/>
            <a:ext cx="3239998" cy="4491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Km linee ferroviarie elettrificati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18DEABA5-D513-094E-9A88-85866BCAA047}"/>
              </a:ext>
            </a:extLst>
          </p:cNvPr>
          <p:cNvSpPr/>
          <p:nvPr/>
        </p:nvSpPr>
        <p:spPr>
          <a:xfrm>
            <a:off x="3129699" y="3051000"/>
            <a:ext cx="3239998" cy="532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Darsena e nuove infrastrutture porto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DDD33672-231B-3149-A212-0233A45FDDD9}"/>
              </a:ext>
            </a:extLst>
          </p:cNvPr>
          <p:cNvSpPr/>
          <p:nvPr/>
        </p:nvSpPr>
        <p:spPr>
          <a:xfrm>
            <a:off x="3129698" y="4520627"/>
            <a:ext cx="3239998" cy="6117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Maggior capienza merci e passeggeri /utenti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E51A605E-2818-CA4C-967D-7BEA4E85E8AE}"/>
              </a:ext>
            </a:extLst>
          </p:cNvPr>
          <p:cNvSpPr/>
          <p:nvPr/>
        </p:nvSpPr>
        <p:spPr>
          <a:xfrm>
            <a:off x="3141122" y="5355897"/>
            <a:ext cx="3239998" cy="606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Trasporti intermodali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176FE908-39E4-DC48-BEC5-16FDE9E0FAB9}"/>
              </a:ext>
            </a:extLst>
          </p:cNvPr>
          <p:cNvSpPr/>
          <p:nvPr/>
        </p:nvSpPr>
        <p:spPr>
          <a:xfrm>
            <a:off x="6850463" y="1087936"/>
            <a:ext cx="2520000" cy="528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Fatturato imprese 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26C686AA-D436-3A43-9DD9-C4106F5D42A8}"/>
              </a:ext>
            </a:extLst>
          </p:cNvPr>
          <p:cNvSpPr/>
          <p:nvPr/>
        </p:nvSpPr>
        <p:spPr>
          <a:xfrm>
            <a:off x="6850463" y="1829847"/>
            <a:ext cx="2520000" cy="528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Occupazione creata / persa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068863C8-AADF-7A47-93A2-BF0D2CA70C1C}"/>
              </a:ext>
            </a:extLst>
          </p:cNvPr>
          <p:cNvSpPr/>
          <p:nvPr/>
        </p:nvSpPr>
        <p:spPr>
          <a:xfrm>
            <a:off x="6861491" y="2555480"/>
            <a:ext cx="2520000" cy="497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Sicurezza /incidentalità feriti e morti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50512C74-EDF9-674B-A0E0-082EAEB364D0}"/>
              </a:ext>
            </a:extLst>
          </p:cNvPr>
          <p:cNvSpPr/>
          <p:nvPr/>
        </p:nvSpPr>
        <p:spPr>
          <a:xfrm>
            <a:off x="6861493" y="3284055"/>
            <a:ext cx="2520000" cy="4866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Livello intermodalità trasporti 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FB24E5D3-BB87-EA4E-B61E-17FC2CDFDE6F}"/>
              </a:ext>
            </a:extLst>
          </p:cNvPr>
          <p:cNvSpPr/>
          <p:nvPr/>
        </p:nvSpPr>
        <p:spPr>
          <a:xfrm>
            <a:off x="6861491" y="3975358"/>
            <a:ext cx="2520000" cy="5493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Livello di connessione sociale comunità locale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61C059F-CF79-A04B-95F0-2655D7642190}"/>
              </a:ext>
            </a:extLst>
          </p:cNvPr>
          <p:cNvSpPr/>
          <p:nvPr/>
        </p:nvSpPr>
        <p:spPr>
          <a:xfrm>
            <a:off x="6861491" y="4765274"/>
            <a:ext cx="2520000" cy="549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Tempo libero e stress evitati / aggiunti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5C64BE8-38D9-3A46-91C2-4A2D6884E606}"/>
              </a:ext>
            </a:extLst>
          </p:cNvPr>
          <p:cNvSpPr/>
          <p:nvPr/>
        </p:nvSpPr>
        <p:spPr>
          <a:xfrm>
            <a:off x="6861491" y="5452100"/>
            <a:ext cx="2520000" cy="5100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Livello di efficientamento trasporti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A5018BFB-865D-AB43-9B16-2A3F16BDB1D0}"/>
              </a:ext>
            </a:extLst>
          </p:cNvPr>
          <p:cNvSpPr/>
          <p:nvPr/>
        </p:nvSpPr>
        <p:spPr>
          <a:xfrm>
            <a:off x="9819892" y="1081940"/>
            <a:ext cx="2160000" cy="571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Qualità trasporti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utenti privati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BDBA7D43-6A9B-1643-9287-7047A02BC0D2}"/>
              </a:ext>
            </a:extLst>
          </p:cNvPr>
          <p:cNvSpPr/>
          <p:nvPr/>
        </p:nvSpPr>
        <p:spPr>
          <a:xfrm>
            <a:off x="9819892" y="2510984"/>
            <a:ext cx="2160000" cy="7722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Indotto imprese , volume import-export , occupazione</a:t>
            </a: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989089EB-2DBB-004A-A56C-562C06F1910C}"/>
              </a:ext>
            </a:extLst>
          </p:cNvPr>
          <p:cNvSpPr/>
          <p:nvPr/>
        </p:nvSpPr>
        <p:spPr>
          <a:xfrm>
            <a:off x="9819892" y="4049631"/>
            <a:ext cx="2160000" cy="5146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Diminuzione incidenti e risparmi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08A15BE6-1F65-284F-8F23-78BC3867AD80}"/>
              </a:ext>
            </a:extLst>
          </p:cNvPr>
          <p:cNvSpPr/>
          <p:nvPr/>
        </p:nvSpPr>
        <p:spPr>
          <a:xfrm>
            <a:off x="9819892" y="4695715"/>
            <a:ext cx="2160000" cy="575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Impatti ambientali costruzione e uso </a:t>
            </a:r>
          </a:p>
        </p:txBody>
      </p:sp>
      <p:sp>
        <p:nvSpPr>
          <p:cNvPr id="83" name="Rettangolo 45">
            <a:extLst>
              <a:ext uri="{FF2B5EF4-FFF2-40B4-BE49-F238E27FC236}">
                <a16:creationId xmlns:a16="http://schemas.microsoft.com/office/drawing/2014/main" id="{E30686FE-4800-634E-AFE5-584C88BC7234}"/>
              </a:ext>
            </a:extLst>
          </p:cNvPr>
          <p:cNvSpPr/>
          <p:nvPr/>
        </p:nvSpPr>
        <p:spPr>
          <a:xfrm>
            <a:off x="9819892" y="1834001"/>
            <a:ext cx="2160000" cy="4659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Efficienza mobilità merci</a:t>
            </a:r>
          </a:p>
        </p:txBody>
      </p:sp>
      <p:sp>
        <p:nvSpPr>
          <p:cNvPr id="85" name="Rettangolo 46">
            <a:extLst>
              <a:ext uri="{FF2B5EF4-FFF2-40B4-BE49-F238E27FC236}">
                <a16:creationId xmlns:a16="http://schemas.microsoft.com/office/drawing/2014/main" id="{C58679E7-04BB-0545-B8E9-3724AD9F658A}"/>
              </a:ext>
            </a:extLst>
          </p:cNvPr>
          <p:cNvSpPr/>
          <p:nvPr/>
        </p:nvSpPr>
        <p:spPr>
          <a:xfrm>
            <a:off x="9819892" y="3371507"/>
            <a:ext cx="2160000" cy="5478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Tempo risparmiato / perso </a:t>
            </a:r>
          </a:p>
        </p:txBody>
      </p:sp>
      <p:sp>
        <p:nvSpPr>
          <p:cNvPr id="50" name="Segnaposto piè di pagina 1">
            <a:extLst>
              <a:ext uri="{FF2B5EF4-FFF2-40B4-BE49-F238E27FC236}">
                <a16:creationId xmlns:a16="http://schemas.microsoft.com/office/drawing/2014/main" id="{83CA942E-28A7-EE4B-A1FA-95D17D02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51" name="Rettangolo 22">
            <a:extLst>
              <a:ext uri="{FF2B5EF4-FFF2-40B4-BE49-F238E27FC236}">
                <a16:creationId xmlns:a16="http://schemas.microsoft.com/office/drawing/2014/main" id="{BADBBFAC-2E1C-4042-8E44-57D2216B68FB}"/>
              </a:ext>
            </a:extLst>
          </p:cNvPr>
          <p:cNvSpPr/>
          <p:nvPr/>
        </p:nvSpPr>
        <p:spPr>
          <a:xfrm>
            <a:off x="1047176" y="3457644"/>
            <a:ext cx="1620000" cy="11162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Costi sociali</a:t>
            </a:r>
          </a:p>
        </p:txBody>
      </p:sp>
      <p:sp>
        <p:nvSpPr>
          <p:cNvPr id="56" name="Rettangolo 48">
            <a:extLst>
              <a:ext uri="{FF2B5EF4-FFF2-40B4-BE49-F238E27FC236}">
                <a16:creationId xmlns:a16="http://schemas.microsoft.com/office/drawing/2014/main" id="{FA941329-DF48-844A-91C0-7532B89EA2E3}"/>
              </a:ext>
            </a:extLst>
          </p:cNvPr>
          <p:cNvSpPr/>
          <p:nvPr/>
        </p:nvSpPr>
        <p:spPr>
          <a:xfrm>
            <a:off x="9827593" y="5402731"/>
            <a:ext cx="2160000" cy="575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Avenir Next LT Pro Demi" panose="020B0704020202020204" pitchFamily="34" charset="0"/>
              </a:rPr>
              <a:t>Incidenza su sviluppo sostenibile</a:t>
            </a:r>
          </a:p>
        </p:txBody>
      </p:sp>
      <p:sp>
        <p:nvSpPr>
          <p:cNvPr id="52" name="CasellaDiTesto 13">
            <a:extLst>
              <a:ext uri="{FF2B5EF4-FFF2-40B4-BE49-F238E27FC236}">
                <a16:creationId xmlns:a16="http://schemas.microsoft.com/office/drawing/2014/main" id="{2A669AB4-2339-4381-BFCB-FB885354FF19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</p:spTree>
    <p:extLst>
      <p:ext uri="{BB962C8B-B14F-4D97-AF65-F5344CB8AC3E}">
        <p14:creationId xmlns:p14="http://schemas.microsoft.com/office/powerpoint/2010/main" val="365684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821814" y="159367"/>
            <a:ext cx="11001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PRINCIPALI VARIABILI UTILIZZATE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199CDA-F33B-293D-6042-FA03CE8168A0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E719EE-05DB-74B2-6BD2-58F1D0553811}"/>
              </a:ext>
            </a:extLst>
          </p:cNvPr>
          <p:cNvSpPr txBox="1"/>
          <p:nvPr/>
        </p:nvSpPr>
        <p:spPr>
          <a:xfrm>
            <a:off x="1000924" y="696296"/>
            <a:ext cx="5437584" cy="5293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800" b="1" dirty="0">
                <a:solidFill>
                  <a:srgbClr val="114B81"/>
                </a:solidFill>
                <a:latin typeface="Avenir Next LT Pro" panose="020B0504020202020204" pitchFamily="34" charset="0"/>
              </a:rPr>
              <a:t>Variabili economico sociali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=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20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Costi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totali opere:   - per la PA</a:t>
            </a:r>
          </a:p>
          <a:p>
            <a:pPr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                         - per le imprese	</a:t>
            </a:r>
          </a:p>
          <a:p>
            <a:pPr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                         - per utenti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Numero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utenti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nuove infrastrutture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su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sicurezza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= n. persone interessate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su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tempo risparmiato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= n. persone interessate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diretto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su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imprese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= n. imprese coin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volte nei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lavori di realizzazione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indiretto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su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imprese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= totale n. imprese interessate dall’intervento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Impatto su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import/ export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= n. imprese interessate dal miglioramento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Attrattività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del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territorio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per il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business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mercato con o senza infrastrutture analizzate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364AC6-9EAA-411F-88E8-BD2DDDAF7CD8}"/>
              </a:ext>
            </a:extLst>
          </p:cNvPr>
          <p:cNvSpPr txBox="1"/>
          <p:nvPr/>
        </p:nvSpPr>
        <p:spPr>
          <a:xfrm>
            <a:off x="6684612" y="700443"/>
            <a:ext cx="5284414" cy="5278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800" b="1" dirty="0">
                <a:solidFill>
                  <a:srgbClr val="114B81"/>
                </a:solidFill>
                <a:latin typeface="Avenir Next LT Pro" panose="020B0504020202020204" pitchFamily="34" charset="0"/>
              </a:rPr>
              <a:t>Variabili ambientali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 = 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24</a:t>
            </a:r>
            <a:endParaRPr lang="it-IT" b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Variazioni di:</a:t>
            </a:r>
          </a:p>
          <a:p>
            <a:pPr algn="just">
              <a:spcBef>
                <a:spcPts val="600"/>
              </a:spcBef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	-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emissioni di gas serra (Ton)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consumo di carburante (l.)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consumo di gas (m3)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consumo di acqua (m3)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consumo di elettricità (Kwh)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produzione rifiuti (m3)</a:t>
            </a:r>
          </a:p>
          <a:p>
            <a:pPr algn="just">
              <a:spcBef>
                <a:spcPts val="18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Per ognuna delle seguenti fasi :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costruzione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manutenzione</a:t>
            </a:r>
          </a:p>
          <a:p>
            <a:pPr algn="just">
              <a:spcBef>
                <a:spcPts val="600"/>
              </a:spcBef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	- ciclo di vita </a:t>
            </a:r>
          </a:p>
          <a:p>
            <a:pPr algn="just">
              <a:spcBef>
                <a:spcPts val="600"/>
              </a:spcBef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	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(</a:t>
            </a:r>
            <a:r>
              <a:rPr lang="it-IT" sz="1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unità tempo usata = 25 anni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</a:pPr>
            <a:endParaRPr lang="it-IT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4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821814" y="159367"/>
            <a:ext cx="11001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PRINCIPALI INDICATORI UTILIZZATI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199CDA-F33B-293D-6042-FA03CE8168A0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E719EE-05DB-74B2-6BD2-58F1D0553811}"/>
              </a:ext>
            </a:extLst>
          </p:cNvPr>
          <p:cNvSpPr txBox="1"/>
          <p:nvPr/>
        </p:nvSpPr>
        <p:spPr>
          <a:xfrm>
            <a:off x="1101133" y="794713"/>
            <a:ext cx="10908730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b="1" dirty="0">
                <a:solidFill>
                  <a:srgbClr val="114B81"/>
                </a:solidFill>
                <a:latin typeface="Avenir Next LT Pro" panose="020B0504020202020204" pitchFamily="34" charset="0"/>
              </a:rPr>
              <a:t>INDICATORI  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utilizzati =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79</a:t>
            </a:r>
          </a:p>
          <a:p>
            <a:pPr algn="just">
              <a:spcAft>
                <a:spcPts val="1200"/>
              </a:spcAft>
            </a:pPr>
            <a:r>
              <a:rPr lang="it-IT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Indicatori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b="1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prioritari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per la presente valutazione (ai quali è stato attribuito un peso maggiore):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Variazione del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reddito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imprese / PMI del territorio		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Stima variazioni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import/export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Indotto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Occupazione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diretta e indiretta </a:t>
            </a:r>
            <a:r>
              <a:rPr lang="it-IT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dovuta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alle infrastrutture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Sicurezza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utenti: incidenti stradali evitati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Valore del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tempo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risparmiato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: «Quanto sarei disposta/o a pagare per risparmiare «x» tempo nel tragitto «x»?»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Livello di idoneità alla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connessione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/relazione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sociale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		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Qualità delle infrastrutture in termini di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efficienza + sostenibilità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Emissioni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generate (LCA / Carbon footprint)			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Uso </a:t>
            </a:r>
            <a:r>
              <a:rPr lang="it-IT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materie prime e risorse naturali</a:t>
            </a:r>
          </a:p>
        </p:txBody>
      </p:sp>
    </p:spTree>
    <p:extLst>
      <p:ext uri="{BB962C8B-B14F-4D97-AF65-F5344CB8AC3E}">
        <p14:creationId xmlns:p14="http://schemas.microsoft.com/office/powerpoint/2010/main" val="320836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821814" y="159367"/>
            <a:ext cx="11001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VALORI MONETARI E APPROCCIO CONTROFATTUALE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199CDA-F33B-293D-6042-FA03CE8168A0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4E719EE-05DB-74B2-6BD2-58F1D0553811}"/>
              </a:ext>
            </a:extLst>
          </p:cNvPr>
          <p:cNvSpPr txBox="1"/>
          <p:nvPr/>
        </p:nvSpPr>
        <p:spPr>
          <a:xfrm>
            <a:off x="1000924" y="696296"/>
            <a:ext cx="5437584" cy="509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dirty="0">
                <a:latin typeface="Avenir Next LT Pro" panose="020B0504020202020204" pitchFamily="34" charset="0"/>
              </a:rPr>
              <a:t>A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ssegnazione di un valore monetario comparabile, o equivalente</a:t>
            </a:r>
          </a:p>
          <a:p>
            <a:pPr algn="just">
              <a:spcBef>
                <a:spcPts val="600"/>
              </a:spcBef>
            </a:pPr>
            <a:r>
              <a:rPr lang="it-IT" b="1" dirty="0">
                <a:solidFill>
                  <a:srgbClr val="114B81"/>
                </a:solidFill>
                <a:latin typeface="Avenir Next LT Pro" panose="020B0504020202020204" pitchFamily="34" charset="0"/>
              </a:rPr>
              <a:t>Valutazione dei valori sociali intangibili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Abbandono / trasferimenti </a:t>
            </a:r>
            <a:r>
              <a:rPr lang="it-IT" i="1" dirty="0">
                <a:latin typeface="Avenir Next LT Pro" panose="020B0504020202020204" pitchFamily="34" charset="0"/>
              </a:rPr>
              <a:t>imprese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Appeal</a:t>
            </a:r>
            <a:r>
              <a:rPr lang="it-IT" i="1" dirty="0">
                <a:latin typeface="Avenir Next LT Pro" panose="020B0504020202020204" pitchFamily="34" charset="0"/>
              </a:rPr>
              <a:t> per il </a:t>
            </a:r>
            <a:r>
              <a:rPr lang="it-IT" b="1" i="1" dirty="0">
                <a:latin typeface="Avenir Next LT Pro" panose="020B0504020202020204" pitchFamily="34" charset="0"/>
              </a:rPr>
              <a:t>business </a:t>
            </a:r>
            <a:r>
              <a:rPr lang="it-IT" i="1" dirty="0">
                <a:latin typeface="Avenir Next LT Pro" panose="020B0504020202020204" pitchFamily="34" charset="0"/>
              </a:rPr>
              <a:t>del territorio</a:t>
            </a:r>
            <a:endParaRPr lang="it-IT" b="1" i="1" dirty="0">
              <a:latin typeface="Avenir Next LT Pro" panose="020B0504020202020204" pitchFamily="34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Sicurezza guadagnata / </a:t>
            </a:r>
            <a:r>
              <a:rPr lang="it-IT" dirty="0">
                <a:latin typeface="Avenir Next LT Pro" panose="020B0504020202020204" pitchFamily="34" charset="0"/>
              </a:rPr>
              <a:t>incidenti evitati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Tempo</a:t>
            </a:r>
            <a:r>
              <a:rPr lang="it-IT" i="1" dirty="0">
                <a:latin typeface="Avenir Next LT Pro" panose="020B0504020202020204" pitchFamily="34" charset="0"/>
              </a:rPr>
              <a:t> risparmiato </a:t>
            </a:r>
            <a:r>
              <a:rPr lang="it-IT" dirty="0">
                <a:latin typeface="Avenir Next LT Pro" panose="020B0504020202020204" pitchFamily="34" charset="0"/>
              </a:rPr>
              <a:t>mobilità persone/merci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Stress</a:t>
            </a:r>
            <a:r>
              <a:rPr lang="it-IT" dirty="0">
                <a:latin typeface="Avenir Next LT Pro" panose="020B0504020202020204" pitchFamily="34" charset="0"/>
              </a:rPr>
              <a:t> evitato negli spostamenti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b="1" i="1" dirty="0">
                <a:latin typeface="Avenir Next LT Pro" panose="020B0504020202020204" pitchFamily="34" charset="0"/>
              </a:rPr>
              <a:t>Connessione sociale</a:t>
            </a:r>
            <a:r>
              <a:rPr lang="it-IT" dirty="0">
                <a:latin typeface="Avenir Next LT Pro" panose="020B0504020202020204" pitchFamily="34" charset="0"/>
              </a:rPr>
              <a:t>		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            </a:t>
            </a:r>
          </a:p>
          <a:p>
            <a:pPr algn="just">
              <a:spcBef>
                <a:spcPts val="600"/>
              </a:spcBef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-&gt; Uso di </a:t>
            </a:r>
            <a:r>
              <a:rPr lang="it-IT" b="1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proxy finanziarie</a:t>
            </a:r>
            <a:r>
              <a:rPr lang="it-IT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, 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come</a:t>
            </a:r>
            <a:r>
              <a:rPr lang="it-IT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costi evitati (ILM); disponibilità a pagare (WTP); valori edonistici (HPM); etc.)</a:t>
            </a:r>
            <a:endParaRPr lang="it-IT" b="1" i="1" dirty="0">
              <a:solidFill>
                <a:srgbClr val="C00000"/>
              </a:solidFill>
              <a:latin typeface="Avenir Next LT Pro" panose="020B05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it-IT" b="1" dirty="0">
                <a:solidFill>
                  <a:srgbClr val="114B81"/>
                </a:solidFill>
                <a:latin typeface="Avenir Next LT Pro" panose="020B0504020202020204" pitchFamily="34" charset="0"/>
              </a:rPr>
              <a:t>Valutazione dei valori ambientali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latin typeface="Avenir Next LT Pro" panose="020B0504020202020204" pitchFamily="34" charset="0"/>
              </a:rPr>
              <a:t>Tutela </a:t>
            </a:r>
            <a:r>
              <a:rPr lang="it-IT" b="1" i="1" dirty="0">
                <a:latin typeface="Avenir Next LT Pro" panose="020B0504020202020204" pitchFamily="34" charset="0"/>
              </a:rPr>
              <a:t>paesaggi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latin typeface="Avenir Next LT Pro" panose="020B0504020202020204" pitchFamily="34" charset="0"/>
              </a:rPr>
              <a:t>Conservazione </a:t>
            </a:r>
            <a:r>
              <a:rPr lang="it-IT" b="1" i="1" dirty="0">
                <a:latin typeface="Avenir Next LT Pro" panose="020B0504020202020204" pitchFamily="34" charset="0"/>
              </a:rPr>
              <a:t>servizi ecosistemi</a:t>
            </a:r>
            <a:endParaRPr lang="it-IT" b="1" dirty="0">
              <a:latin typeface="Avenir Next LT Pro" panose="020B05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364AC6-9EAA-411F-88E8-BD2DDDAF7CD8}"/>
              </a:ext>
            </a:extLst>
          </p:cNvPr>
          <p:cNvSpPr txBox="1"/>
          <p:nvPr/>
        </p:nvSpPr>
        <p:spPr>
          <a:xfrm>
            <a:off x="6667251" y="682587"/>
            <a:ext cx="5284414" cy="51090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6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APPROCCIO CONTROFATTUALE 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		«</a:t>
            </a:r>
            <a:r>
              <a:rPr lang="it-IT" sz="1600" b="1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Cosa succederebbe se / se non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»</a:t>
            </a:r>
            <a:endParaRPr lang="it-IT" sz="1400" dirty="0">
              <a:solidFill>
                <a:srgbClr val="202124"/>
              </a:solidFill>
              <a:latin typeface="Avenir Next LT Pro" panose="020B0504020202020204" pitchFamily="34" charset="77"/>
            </a:endParaRPr>
          </a:p>
          <a:p>
            <a:pPr fontAlgn="ctr"/>
            <a:r>
              <a:rPr lang="it-IT" sz="1600" b="1" dirty="0">
                <a:latin typeface="Avenir Next LT Pro" panose="020B0504020202020204" pitchFamily="34" charset="77"/>
              </a:rPr>
              <a:t>	</a:t>
            </a:r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AU" sz="1600" b="1" dirty="0">
                <a:latin typeface="Avenir Next LT Pro" panose="020B0504020202020204" pitchFamily="34" charset="77"/>
              </a:rPr>
              <a:t>Deadweight</a:t>
            </a:r>
            <a:r>
              <a:rPr lang="it-IT" sz="1600" b="1" dirty="0">
                <a:latin typeface="Avenir Next LT Pro" panose="020B0504020202020204" pitchFamily="34" charset="77"/>
              </a:rPr>
              <a:t> </a:t>
            </a:r>
            <a:endParaRPr lang="it-IT" sz="1600" dirty="0">
              <a:latin typeface="Avenir Next LT Pro" panose="020B0504020202020204" pitchFamily="34" charset="77"/>
            </a:endParaRPr>
          </a:p>
          <a:p>
            <a:pPr marL="288000"/>
            <a:r>
              <a:rPr lang="it-IT" sz="1600" dirty="0">
                <a:latin typeface="Avenir Next LT Pro" panose="020B0504020202020204" pitchFamily="34" charset="77"/>
              </a:rPr>
              <a:t>% di effetti che si produrrebbero anche senza le opere infrastrutturali</a:t>
            </a:r>
          </a:p>
          <a:p>
            <a:pPr marL="285750" indent="-285750" fontAlgn="ctr">
              <a:buFont typeface="Wingdings" panose="05000000000000000000" pitchFamily="2" charset="2"/>
              <a:buChar char="§"/>
            </a:pPr>
            <a:endParaRPr lang="it-IT" sz="1600" b="1" dirty="0">
              <a:latin typeface="Avenir Next LT Pro" panose="020B0504020202020204" pitchFamily="34" charset="77"/>
            </a:endParaRPr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IE" sz="1600" b="1" dirty="0">
                <a:latin typeface="Avenir Next LT Pro" panose="020B0504020202020204" pitchFamily="34" charset="77"/>
              </a:rPr>
              <a:t>Displacement</a:t>
            </a:r>
            <a:endParaRPr lang="en-IE" sz="1600" dirty="0">
              <a:latin typeface="Avenir Next LT Pro" panose="020B0504020202020204" pitchFamily="34" charset="77"/>
            </a:endParaRPr>
          </a:p>
          <a:p>
            <a:pPr marL="288000"/>
            <a:r>
              <a:rPr lang="it-IT" sz="1600" dirty="0">
                <a:latin typeface="Avenir Next LT Pro" panose="020B0504020202020204" pitchFamily="34" charset="77"/>
              </a:rPr>
              <a:t>% di effetti negativi indesiderati dovuti alla realizzazione infrastrutture</a:t>
            </a:r>
          </a:p>
          <a:p>
            <a:pPr marL="288000" indent="-285750" fontAlgn="ctr">
              <a:buFont typeface="Wingdings" panose="05000000000000000000" pitchFamily="2" charset="2"/>
              <a:buChar char="§"/>
            </a:pPr>
            <a:endParaRPr lang="it-IT" sz="1600" dirty="0">
              <a:latin typeface="Avenir Next LT Pro" panose="020B0504020202020204" pitchFamily="34" charset="77"/>
            </a:endParaRPr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AU" sz="1600" b="1" dirty="0">
                <a:latin typeface="Avenir Next LT Pro" panose="020B0504020202020204" pitchFamily="34" charset="77"/>
              </a:rPr>
              <a:t>Attribution</a:t>
            </a:r>
            <a:endParaRPr lang="en-AU" sz="1600" dirty="0">
              <a:latin typeface="Avenir Next LT Pro" panose="020B0504020202020204" pitchFamily="34" charset="77"/>
            </a:endParaRPr>
          </a:p>
          <a:p>
            <a:pPr marL="288000"/>
            <a:r>
              <a:rPr lang="it-IT" sz="1600" dirty="0">
                <a:latin typeface="Avenir Next LT Pro" panose="020B0504020202020204" pitchFamily="34" charset="77"/>
              </a:rPr>
              <a:t>Altri soggetti che contribuiscono all’ottenimento degli effetti, in %</a:t>
            </a:r>
          </a:p>
          <a:p>
            <a:pPr marL="285750" indent="-285750" fontAlgn="ctr">
              <a:buFont typeface="Wingdings" panose="05000000000000000000" pitchFamily="2" charset="2"/>
              <a:buChar char="§"/>
            </a:pPr>
            <a:endParaRPr lang="it-IT" sz="1600" b="1" dirty="0">
              <a:latin typeface="Avenir Next LT Pro" panose="020B0504020202020204" pitchFamily="34" charset="77"/>
            </a:endParaRPr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AU" sz="1600" b="1" dirty="0">
                <a:latin typeface="Avenir Next LT Pro" panose="020B0504020202020204" pitchFamily="34" charset="77"/>
              </a:rPr>
              <a:t>Drop-off</a:t>
            </a:r>
          </a:p>
          <a:p>
            <a:pPr marL="288000" fontAlgn="ctr"/>
            <a:r>
              <a:rPr lang="it-IT" sz="1600" dirty="0">
                <a:latin typeface="Avenir Next LT Pro" panose="020B0504020202020204" pitchFamily="34" charset="77"/>
              </a:rPr>
              <a:t>Perdita di impatto generato con il trascorrere del tempo in %</a:t>
            </a:r>
          </a:p>
          <a:p>
            <a:pPr marL="288000" fontAlgn="ctr"/>
            <a:endParaRPr lang="it-IT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77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9CD99DF-C4F7-EE01-BE29-952EC6A0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52" y="1721573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8628628" y="1047014"/>
            <a:ext cx="3440624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Numero utenti privati 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Numero imprese interessate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Numero nuovi lavoratori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Guadagni diretti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Indotto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Accesso ai mercati </a:t>
            </a:r>
            <a:r>
              <a:rPr lang="it-IT" dirty="0">
                <a:latin typeface="Avenir Next LT Pro" panose="020B0504020202020204" pitchFamily="34" charset="0"/>
              </a:rPr>
              <a:t>(origine + destinazione)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Perdite e ritardi evitati 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Competitività e attrattività</a:t>
            </a:r>
          </a:p>
          <a:p>
            <a:pPr algn="just"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Trasferimenti imprese evitati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							</a:t>
            </a: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5ECF9-8A85-9844-B63D-37A381DD7466}"/>
              </a:ext>
            </a:extLst>
          </p:cNvPr>
          <p:cNvSpPr txBox="1"/>
          <p:nvPr/>
        </p:nvSpPr>
        <p:spPr>
          <a:xfrm>
            <a:off x="3956875" y="266103"/>
            <a:ext cx="496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IMPATTO ECONOMICO 	</a:t>
            </a:r>
          </a:p>
          <a:p>
            <a:pPr algn="ctr"/>
            <a:endParaRPr lang="en-SE" sz="2800" dirty="0"/>
          </a:p>
        </p:txBody>
      </p:sp>
      <p:sp>
        <p:nvSpPr>
          <p:cNvPr id="14" name="Segnaposto piè di pagina 1">
            <a:extLst>
              <a:ext uri="{FF2B5EF4-FFF2-40B4-BE49-F238E27FC236}">
                <a16:creationId xmlns:a16="http://schemas.microsoft.com/office/drawing/2014/main" id="{60743479-B4D1-6A4E-B92B-ABE51C4D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27C42B0-CBA2-B539-5686-21E4A6CBCD43}"/>
              </a:ext>
            </a:extLst>
          </p:cNvPr>
          <p:cNvSpPr txBox="1"/>
          <p:nvPr/>
        </p:nvSpPr>
        <p:spPr>
          <a:xfrm>
            <a:off x="1101132" y="2180048"/>
            <a:ext cx="30238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000" dirty="0">
                <a:latin typeface="Avenir Next LT Pro" panose="020B0504020202020204" pitchFamily="34" charset="0"/>
              </a:rPr>
              <a:t>Costi di </a:t>
            </a:r>
            <a:r>
              <a:rPr lang="it-IT" sz="2000" b="1" dirty="0">
                <a:latin typeface="Avenir Next LT Pro" panose="020B0504020202020204" pitchFamily="34" charset="0"/>
              </a:rPr>
              <a:t>costruzione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</a:p>
          <a:p>
            <a:pPr algn="just">
              <a:spcAft>
                <a:spcPts val="1200"/>
              </a:spcAft>
            </a:pPr>
            <a:r>
              <a:rPr lang="it-IT" sz="2000" dirty="0">
                <a:latin typeface="Avenir Next LT Pro" panose="020B0504020202020204" pitchFamily="34" charset="0"/>
              </a:rPr>
              <a:t>Costi di </a:t>
            </a:r>
            <a:r>
              <a:rPr lang="it-IT" sz="2000" b="1" dirty="0">
                <a:latin typeface="Avenir Next LT Pro" panose="020B0504020202020204" pitchFamily="34" charset="0"/>
              </a:rPr>
              <a:t>manutenzione</a:t>
            </a:r>
            <a:endParaRPr lang="it-IT" sz="2000" dirty="0">
              <a:latin typeface="Avenir Next LT Pro" panose="020B05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1EA7765-DDFE-5C56-032C-0F63D445531D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</p:spTree>
    <p:extLst>
      <p:ext uri="{BB962C8B-B14F-4D97-AF65-F5344CB8AC3E}">
        <p14:creationId xmlns:p14="http://schemas.microsoft.com/office/powerpoint/2010/main" val="2528842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3DE4187-0669-48A4-7DB5-119FE770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52" y="1721573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29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29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8636225" y="2192795"/>
            <a:ext cx="344062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Sicurezza</a:t>
            </a:r>
            <a:r>
              <a:rPr lang="it-IT" dirty="0">
                <a:latin typeface="Avenir Next LT Pro" panose="020B0504020202020204" pitchFamily="34" charset="0"/>
              </a:rPr>
              <a:t>: diminuzione incidentalità / variazione uso ferrovie</a:t>
            </a:r>
          </a:p>
          <a:p>
            <a:pPr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Tempo</a:t>
            </a:r>
            <a:r>
              <a:rPr lang="it-IT" dirty="0">
                <a:latin typeface="Avenir Next LT Pro" panose="020B0504020202020204" pitchFamily="34" charset="0"/>
              </a:rPr>
              <a:t> risparmiato</a:t>
            </a:r>
          </a:p>
          <a:p>
            <a:pPr>
              <a:spcAft>
                <a:spcPts val="1200"/>
              </a:spcAft>
            </a:pPr>
            <a:r>
              <a:rPr lang="it-IT" dirty="0">
                <a:latin typeface="Avenir Next LT Pro" panose="020B0504020202020204" pitchFamily="34" charset="0"/>
              </a:rPr>
              <a:t>(WTP: disponibilità a pagare)</a:t>
            </a:r>
          </a:p>
          <a:p>
            <a:pPr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Stress evitato </a:t>
            </a:r>
            <a:r>
              <a:rPr lang="it-IT" dirty="0">
                <a:latin typeface="Avenir Next LT Pro" panose="020B0504020202020204" pitchFamily="34" charset="0"/>
              </a:rPr>
              <a:t>( - traffico + opzioni mezzi pubblici)</a:t>
            </a:r>
          </a:p>
          <a:p>
            <a:pPr>
              <a:spcAft>
                <a:spcPts val="1200"/>
              </a:spcAft>
            </a:pPr>
            <a:r>
              <a:rPr lang="it-IT" b="1" dirty="0">
                <a:latin typeface="Avenir Next LT Pro" panose="020B0504020202020204" pitchFamily="34" charset="0"/>
              </a:rPr>
              <a:t>Connettività sociale</a:t>
            </a:r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5ECF9-8A85-9844-B63D-37A381DD7466}"/>
              </a:ext>
            </a:extLst>
          </p:cNvPr>
          <p:cNvSpPr txBox="1"/>
          <p:nvPr/>
        </p:nvSpPr>
        <p:spPr>
          <a:xfrm>
            <a:off x="3956875" y="266103"/>
            <a:ext cx="496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IMPATTO SOCIALE 	</a:t>
            </a:r>
          </a:p>
          <a:p>
            <a:pPr algn="ctr"/>
            <a:endParaRPr lang="en-SE" sz="2800" dirty="0"/>
          </a:p>
        </p:txBody>
      </p:sp>
      <p:sp>
        <p:nvSpPr>
          <p:cNvPr id="14" name="Segnaposto piè di pagina 1">
            <a:extLst>
              <a:ext uri="{FF2B5EF4-FFF2-40B4-BE49-F238E27FC236}">
                <a16:creationId xmlns:a16="http://schemas.microsoft.com/office/drawing/2014/main" id="{60743479-B4D1-6A4E-B92B-ABE51C4D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BE9D0A-5870-E639-BF74-BFB4C0C013A7}"/>
              </a:ext>
            </a:extLst>
          </p:cNvPr>
          <p:cNvSpPr txBox="1"/>
          <p:nvPr/>
        </p:nvSpPr>
        <p:spPr>
          <a:xfrm>
            <a:off x="1322679" y="2152842"/>
            <a:ext cx="2985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dirty="0">
                <a:latin typeface="Avenir Next LT Pro" panose="020B0504020202020204" pitchFamily="34" charset="0"/>
              </a:rPr>
              <a:t>Costo totale dell’investimento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CE0A6FF-2562-1DAD-BE9B-1BBDF82555A8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</p:spTree>
    <p:extLst>
      <p:ext uri="{BB962C8B-B14F-4D97-AF65-F5344CB8AC3E}">
        <p14:creationId xmlns:p14="http://schemas.microsoft.com/office/powerpoint/2010/main" val="36836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6BE70-880E-421E-BDA6-A7D02A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B46695E9-D34A-421B-ABCE-8E64522C0FA1}"/>
              </a:ext>
            </a:extLst>
          </p:cNvPr>
          <p:cNvSpPr txBox="1">
            <a:spLocks/>
          </p:cNvSpPr>
          <p:nvPr/>
        </p:nvSpPr>
        <p:spPr>
          <a:xfrm>
            <a:off x="5623769" y="4307082"/>
            <a:ext cx="5875504" cy="656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0" indent="-5715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Connessione tra Valori, Obiettivi e Linee di Azione strategica</a:t>
            </a:r>
          </a:p>
          <a:p>
            <a:pPr marL="1080000" indent="-5715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Aspetti economici, sociali ed ambientali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C666163-BBD0-4CFA-BD1C-278DABF31541}"/>
              </a:ext>
            </a:extLst>
          </p:cNvPr>
          <p:cNvCxnSpPr>
            <a:cxnSpLocks/>
          </p:cNvCxnSpPr>
          <p:nvPr/>
        </p:nvCxnSpPr>
        <p:spPr>
          <a:xfrm flipV="1">
            <a:off x="5556323" y="1961510"/>
            <a:ext cx="0" cy="1512000"/>
          </a:xfrm>
          <a:prstGeom prst="line">
            <a:avLst/>
          </a:prstGeom>
          <a:ln w="57150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0BC953-401F-4031-95BC-12CFE68A1173}"/>
              </a:ext>
            </a:extLst>
          </p:cNvPr>
          <p:cNvSpPr txBox="1"/>
          <p:nvPr/>
        </p:nvSpPr>
        <p:spPr>
          <a:xfrm>
            <a:off x="5725228" y="1852301"/>
            <a:ext cx="64551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INFRASTRUTTURE:</a:t>
            </a:r>
          </a:p>
          <a:p>
            <a:r>
              <a:rPr lang="it-IT" sz="36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OBIETTIVI, VALORI e AZIONI NECESSARIE</a:t>
            </a:r>
          </a:p>
        </p:txBody>
      </p:sp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7B733887-F11D-43D5-8F8B-F128983F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232"/>
          <a:stretch/>
        </p:blipFill>
        <p:spPr>
          <a:xfrm>
            <a:off x="180507" y="150438"/>
            <a:ext cx="4764352" cy="6569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80653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52F51589-0287-2276-EEA4-AB9470912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52" y="1721573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30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8792321" y="2968046"/>
            <a:ext cx="34406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000" b="1" dirty="0">
                <a:latin typeface="Avenir Next LT Pro" panose="020B0504020202020204" pitchFamily="34" charset="0"/>
              </a:rPr>
              <a:t>Efficientamento</a:t>
            </a:r>
            <a:r>
              <a:rPr lang="it-IT" sz="2000" dirty="0">
                <a:latin typeface="Avenir Next LT Pro" panose="020B0504020202020204" pitchFamily="34" charset="0"/>
              </a:rPr>
              <a:t> </a:t>
            </a:r>
            <a:r>
              <a:rPr lang="it-IT" sz="2000" b="1" dirty="0">
                <a:latin typeface="Avenir Next LT Pro" panose="020B0504020202020204" pitchFamily="34" charset="0"/>
              </a:rPr>
              <a:t>energetico</a:t>
            </a:r>
            <a:r>
              <a:rPr lang="it-IT" sz="2000" dirty="0">
                <a:latin typeface="Avenir Next LT Pro" panose="020B0504020202020204" pitchFamily="34" charset="0"/>
              </a:rPr>
              <a:t>: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800" dirty="0">
                <a:latin typeface="Avenir Next LT Pro" panose="020B0504020202020204" pitchFamily="34" charset="0"/>
              </a:rPr>
              <a:t>potenziamento ferroviario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800" dirty="0">
                <a:latin typeface="Avenir Next LT Pro" panose="020B0504020202020204" pitchFamily="34" charset="0"/>
              </a:rPr>
              <a:t>intermodalità trasporti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5ECF9-8A85-9844-B63D-37A381DD7466}"/>
              </a:ext>
            </a:extLst>
          </p:cNvPr>
          <p:cNvSpPr txBox="1"/>
          <p:nvPr/>
        </p:nvSpPr>
        <p:spPr>
          <a:xfrm>
            <a:off x="3956875" y="266103"/>
            <a:ext cx="496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IMPATTO AMBIENTALE</a:t>
            </a:r>
          </a:p>
          <a:p>
            <a:pPr algn="ctr"/>
            <a:endParaRPr lang="en-SE" sz="2800" dirty="0"/>
          </a:p>
        </p:txBody>
      </p:sp>
      <p:sp>
        <p:nvSpPr>
          <p:cNvPr id="14" name="Segnaposto piè di pagina 1">
            <a:extLst>
              <a:ext uri="{FF2B5EF4-FFF2-40B4-BE49-F238E27FC236}">
                <a16:creationId xmlns:a16="http://schemas.microsoft.com/office/drawing/2014/main" id="{60743479-B4D1-6A4E-B92B-ABE51C4D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BE9D0A-5870-E639-BF74-BFB4C0C013A7}"/>
              </a:ext>
            </a:extLst>
          </p:cNvPr>
          <p:cNvSpPr txBox="1"/>
          <p:nvPr/>
        </p:nvSpPr>
        <p:spPr>
          <a:xfrm>
            <a:off x="996175" y="2105559"/>
            <a:ext cx="38243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000" b="1" dirty="0">
                <a:latin typeface="Avenir Next LT Pro" panose="020B0504020202020204" pitchFamily="34" charset="0"/>
              </a:rPr>
              <a:t>Emissioni</a:t>
            </a:r>
            <a:r>
              <a:rPr lang="it-IT" sz="2000" dirty="0">
                <a:latin typeface="Avenir Next LT Pro" panose="020B0504020202020204" pitchFamily="34" charset="0"/>
              </a:rPr>
              <a:t>: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latin typeface="Avenir Next LT Pro" panose="020B0504020202020204" pitchFamily="34" charset="0"/>
              </a:rPr>
              <a:t>costruzione 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2000" dirty="0">
                <a:latin typeface="Avenir Next LT Pro" panose="020B0504020202020204" pitchFamily="34" charset="0"/>
              </a:rPr>
              <a:t>manutenzione (t = 25 anni)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48F12C-7E6C-7D59-2B14-2DF71037AB08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METODOLOGIA  di  VALUTAZIONE</a:t>
            </a:r>
          </a:p>
        </p:txBody>
      </p:sp>
    </p:spTree>
    <p:extLst>
      <p:ext uri="{BB962C8B-B14F-4D97-AF65-F5344CB8AC3E}">
        <p14:creationId xmlns:p14="http://schemas.microsoft.com/office/powerpoint/2010/main" val="2526197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6BE70-880E-421E-BDA6-A7D02A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31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0BC953-401F-4031-95BC-12CFE68A1173}"/>
              </a:ext>
            </a:extLst>
          </p:cNvPr>
          <p:cNvSpPr txBox="1"/>
          <p:nvPr/>
        </p:nvSpPr>
        <p:spPr>
          <a:xfrm>
            <a:off x="5762060" y="2500239"/>
            <a:ext cx="63166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 VALUTAZIONE </a:t>
            </a:r>
          </a:p>
          <a:p>
            <a:r>
              <a:rPr lang="it-IT" sz="40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di IMPATTO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9995BE6-6352-4E95-8B03-6F662F43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4"/>
          <a:stretch/>
        </p:blipFill>
        <p:spPr>
          <a:xfrm>
            <a:off x="94927" y="150437"/>
            <a:ext cx="4752000" cy="21391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1E99C85-8A70-4B81-AE4A-6C8A8230E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3" r="47628" b="38287"/>
          <a:stretch/>
        </p:blipFill>
        <p:spPr>
          <a:xfrm>
            <a:off x="113242" y="2396278"/>
            <a:ext cx="2556000" cy="18135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B57C563-C8DF-43C5-B969-3C3A52DCF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34821" b="38428"/>
          <a:stretch/>
        </p:blipFill>
        <p:spPr>
          <a:xfrm>
            <a:off x="2736687" y="2395433"/>
            <a:ext cx="2114863" cy="18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81FA22E-205C-4721-9EBC-48B337007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7" t="63843"/>
          <a:stretch/>
        </p:blipFill>
        <p:spPr>
          <a:xfrm>
            <a:off x="2732784" y="4303551"/>
            <a:ext cx="2116800" cy="24145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6A4045-55D1-4C39-BBB4-C8184EF44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3" r="46832"/>
          <a:stretch/>
        </p:blipFill>
        <p:spPr>
          <a:xfrm>
            <a:off x="99117" y="4303551"/>
            <a:ext cx="2556000" cy="24145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30C1A82-B761-49BF-A7B7-A8DED0E36EB0}"/>
              </a:ext>
            </a:extLst>
          </p:cNvPr>
          <p:cNvCxnSpPr>
            <a:cxnSpLocks/>
          </p:cNvCxnSpPr>
          <p:nvPr/>
        </p:nvCxnSpPr>
        <p:spPr>
          <a:xfrm flipV="1">
            <a:off x="5556323" y="2657959"/>
            <a:ext cx="0" cy="1008000"/>
          </a:xfrm>
          <a:prstGeom prst="line">
            <a:avLst/>
          </a:prstGeom>
          <a:ln w="57150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331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32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BE8232-8A9B-8142-59C9-A8A8D68DBD8F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5E12B5-F8C3-1256-05E7-6524BB5FF9CA}"/>
              </a:ext>
            </a:extLst>
          </p:cNvPr>
          <p:cNvSpPr txBox="1"/>
          <p:nvPr/>
        </p:nvSpPr>
        <p:spPr>
          <a:xfrm>
            <a:off x="1057512" y="297420"/>
            <a:ext cx="10952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Stime e valori di alcune variabili </a:t>
            </a:r>
            <a:r>
              <a:rPr lang="it-IT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SOCIO-ECONOMICHE</a:t>
            </a:r>
            <a:r>
              <a:rPr lang="it-IT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: 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COSTI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1F23CCE-1D21-DBF9-036F-FEE983D24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05939"/>
              </p:ext>
            </p:extLst>
          </p:nvPr>
        </p:nvGraphicFramePr>
        <p:xfrm>
          <a:off x="996175" y="1001372"/>
          <a:ext cx="10722539" cy="4262793"/>
        </p:xfrm>
        <a:graphic>
          <a:graphicData uri="http://schemas.openxmlformats.org/drawingml/2006/table">
            <a:tbl>
              <a:tblPr/>
              <a:tblGrid>
                <a:gridCol w="6544547">
                  <a:extLst>
                    <a:ext uri="{9D8B030D-6E8A-4147-A177-3AD203B41FA5}">
                      <a16:colId xmlns:a16="http://schemas.microsoft.com/office/drawing/2014/main" val="1884339004"/>
                    </a:ext>
                  </a:extLst>
                </a:gridCol>
                <a:gridCol w="4177992">
                  <a:extLst>
                    <a:ext uri="{9D8B030D-6E8A-4147-A177-3AD203B41FA5}">
                      <a16:colId xmlns:a16="http://schemas.microsoft.com/office/drawing/2014/main" val="2715323256"/>
                    </a:ext>
                  </a:extLst>
                </a:gridCol>
              </a:tblGrid>
              <a:tr h="1449813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Costi stanziati e previsti per costruzione opere non ancora realizzate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6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4.902.000.000 €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648252"/>
                  </a:ext>
                </a:extLst>
              </a:tr>
              <a:tr h="629772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Costi per utilizzo opere </a:t>
                      </a:r>
                      <a:r>
                        <a:rPr lang="it-IT" sz="20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(nei 25 anni considerati)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6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5.275.000.000 €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1683416"/>
                  </a:ext>
                </a:extLst>
              </a:tr>
              <a:tr h="503817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Costi previsti per utilizzo opere (imprese)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750.000.000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270987"/>
                  </a:ext>
                </a:extLst>
              </a:tr>
              <a:tr h="503817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Costi previsti per utilizzo utenti (privati)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4.525.000.000 €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9901590"/>
                  </a:ext>
                </a:extLst>
              </a:tr>
              <a:tr h="545802">
                <a:tc>
                  <a:txBody>
                    <a:bodyPr/>
                    <a:lstStyle/>
                    <a:p>
                      <a:pPr algn="r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Costi di manutenzione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6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1.092.180.000 €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216153"/>
                  </a:ext>
                </a:extLst>
              </a:tr>
              <a:tr h="629772">
                <a:tc>
                  <a:txBody>
                    <a:bodyPr/>
                    <a:lstStyle/>
                    <a:p>
                      <a:pPr algn="r" fontAlgn="ctr"/>
                      <a:r>
                        <a:rPr lang="it-IT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" panose="020B0504020202020204" pitchFamily="34" charset="0"/>
                        </a:rPr>
                        <a:t>TOTALE COSTI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venir Next LT Pro" panose="020B0504020202020204" pitchFamily="34" charset="0"/>
                        </a:rPr>
                        <a:t>11.269.180.000 €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136865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595CBC55-B57B-72B1-E616-36A3240AED0D}"/>
              </a:ext>
            </a:extLst>
          </p:cNvPr>
          <p:cNvSpPr/>
          <p:nvPr/>
        </p:nvSpPr>
        <p:spPr>
          <a:xfrm>
            <a:off x="914942" y="1110839"/>
            <a:ext cx="10908730" cy="42579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6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33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E43FDF-70E8-9DB7-4307-DE345B90FC55}"/>
              </a:ext>
            </a:extLst>
          </p:cNvPr>
          <p:cNvSpPr txBox="1"/>
          <p:nvPr/>
        </p:nvSpPr>
        <p:spPr>
          <a:xfrm>
            <a:off x="978830" y="299611"/>
            <a:ext cx="11153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Stime e valori di alcune variabili </a:t>
            </a:r>
            <a:r>
              <a:rPr lang="it-IT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SOCIO-ECONOMICHE: </a:t>
            </a:r>
            <a:r>
              <a:rPr lang="it-IT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BENEFICI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4FFB4CCC-393E-A226-0BC6-0E093E1A0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718660"/>
              </p:ext>
            </p:extLst>
          </p:nvPr>
        </p:nvGraphicFramePr>
        <p:xfrm>
          <a:off x="1192192" y="974134"/>
          <a:ext cx="10631481" cy="4299148"/>
        </p:xfrm>
        <a:graphic>
          <a:graphicData uri="http://schemas.openxmlformats.org/drawingml/2006/table">
            <a:tbl>
              <a:tblPr/>
              <a:tblGrid>
                <a:gridCol w="7225944">
                  <a:extLst>
                    <a:ext uri="{9D8B030D-6E8A-4147-A177-3AD203B41FA5}">
                      <a16:colId xmlns:a16="http://schemas.microsoft.com/office/drawing/2014/main" val="3674277891"/>
                    </a:ext>
                  </a:extLst>
                </a:gridCol>
                <a:gridCol w="3405537">
                  <a:extLst>
                    <a:ext uri="{9D8B030D-6E8A-4147-A177-3AD203B41FA5}">
                      <a16:colId xmlns:a16="http://schemas.microsoft.com/office/drawing/2014/main" val="2919923549"/>
                    </a:ext>
                  </a:extLst>
                </a:gridCol>
              </a:tblGrid>
              <a:tr h="738618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Benefici su imprese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22.200.797.000 €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9260"/>
                  </a:ext>
                </a:extLst>
              </a:tr>
              <a:tr h="266519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9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 -di cui Benefici su export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9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3.564.220 €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696307"/>
                  </a:ext>
                </a:extLst>
              </a:tr>
              <a:tr h="656900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Benefici potenziali su utenze nuove infrastrutture  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54.877.389.000 €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639228"/>
                  </a:ext>
                </a:extLst>
              </a:tr>
              <a:tr h="265066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9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 - di cui Impatto su tempo risparmiato 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900" b="0" i="1" u="none" strike="noStrike" dirty="0">
                          <a:solidFill>
                            <a:srgbClr val="000000"/>
                          </a:solidFill>
                          <a:effectLst/>
                          <a:latin typeface="Avenir Next LT Pro" panose="020B0504020202020204" pitchFamily="34" charset="0"/>
                        </a:rPr>
                        <a:t>58.600.000 €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179751"/>
                  </a:ext>
                </a:extLst>
              </a:tr>
              <a:tr h="546070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Indotto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406.716.360 €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536630"/>
                  </a:ext>
                </a:extLst>
              </a:tr>
              <a:tr h="430556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Impatto su nuovi lavoratori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304.468.000 €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313689"/>
                  </a:ext>
                </a:extLst>
              </a:tr>
              <a:tr h="754954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Impatto su sicurezza (</a:t>
                      </a:r>
                      <a:r>
                        <a:rPr lang="it-IT" sz="2200" b="0" i="0" u="none" strike="noStrike" dirty="0" err="1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riduz</a:t>
                      </a:r>
                      <a:r>
                        <a:rPr lang="it-IT" sz="22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. incidenti stradali e decessi) 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0" i="0" u="none" strike="noStrike" dirty="0">
                          <a:solidFill>
                            <a:srgbClr val="202124"/>
                          </a:solidFill>
                          <a:effectLst/>
                          <a:latin typeface="Avenir Next LT Pro Demi" panose="020B0704020202020204" pitchFamily="34" charset="0"/>
                        </a:rPr>
                        <a:t>13.489.206 €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248725"/>
                  </a:ext>
                </a:extLst>
              </a:tr>
              <a:tr h="578734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TOTALE BENEFICI – </a:t>
                      </a:r>
                      <a:r>
                        <a:rPr lang="it-IT" sz="2400" b="1" i="1" u="none" strike="noStrike" dirty="0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VALORE ATTUALIZZATO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Avenir Next LT Pro" panose="020B0504020202020204" pitchFamily="34" charset="0"/>
                        </a:rPr>
                        <a:t>61.281.430.000 €</a:t>
                      </a:r>
                    </a:p>
                  </a:txBody>
                  <a:tcPr marL="7098" marR="7098" marT="709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409096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69CD338-6335-7CE1-A232-EE498A1FD831}"/>
              </a:ext>
            </a:extLst>
          </p:cNvPr>
          <p:cNvSpPr txBox="1"/>
          <p:nvPr/>
        </p:nvSpPr>
        <p:spPr>
          <a:xfrm>
            <a:off x="7025833" y="5403903"/>
            <a:ext cx="498402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Tasso di attualizzazione</a:t>
            </a:r>
          </a:p>
          <a:p>
            <a:pPr algn="r">
              <a:spcAft>
                <a:spcPts val="6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 WACC  = 4,7%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B4B62E-D11F-1A4F-74E2-CA677982B827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50A6463-1BA1-1875-7755-EC245F904486}"/>
              </a:ext>
            </a:extLst>
          </p:cNvPr>
          <p:cNvSpPr/>
          <p:nvPr/>
        </p:nvSpPr>
        <p:spPr>
          <a:xfrm>
            <a:off x="914941" y="861979"/>
            <a:ext cx="11094921" cy="453015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38EFB0-C138-B2FE-BA79-5DBAA1CD88D4}"/>
              </a:ext>
            </a:extLst>
          </p:cNvPr>
          <p:cNvSpPr txBox="1"/>
          <p:nvPr/>
        </p:nvSpPr>
        <p:spPr>
          <a:xfrm>
            <a:off x="914941" y="5520456"/>
            <a:ext cx="733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Benefici annuali pari a circa 2,5 miliardi di euro </a:t>
            </a:r>
          </a:p>
        </p:txBody>
      </p:sp>
    </p:spTree>
    <p:extLst>
      <p:ext uri="{BB962C8B-B14F-4D97-AF65-F5344CB8AC3E}">
        <p14:creationId xmlns:p14="http://schemas.microsoft.com/office/powerpoint/2010/main" val="4111289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1008004" y="518473"/>
            <a:ext cx="11001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Stime e valori di alcune variabili </a:t>
            </a:r>
            <a:r>
              <a:rPr lang="it-IT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AMBIENTALI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calcolate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EBC0AC88-E074-A247-B79B-1B5103B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DA0A95-4347-FB85-364C-CC988EB223A2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  <p:pic>
        <p:nvPicPr>
          <p:cNvPr id="5" name="Elemento grafico 4" descr="Albero caducifoglio con riempimento a tinta unita">
            <a:extLst>
              <a:ext uri="{FF2B5EF4-FFF2-40B4-BE49-F238E27FC236}">
                <a16:creationId xmlns:a16="http://schemas.microsoft.com/office/drawing/2014/main" id="{38279B42-E521-7965-F8DF-34545F12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3461" y="4162713"/>
            <a:ext cx="1080094" cy="1080094"/>
          </a:xfrm>
          <a:prstGeom prst="rect">
            <a:avLst/>
          </a:prstGeom>
        </p:spPr>
      </p:pic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88A74C20-92CB-B033-D754-6D19DCE6B90D}"/>
              </a:ext>
            </a:extLst>
          </p:cNvPr>
          <p:cNvSpPr txBox="1"/>
          <p:nvPr/>
        </p:nvSpPr>
        <p:spPr>
          <a:xfrm>
            <a:off x="1101134" y="1317782"/>
            <a:ext cx="10560156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Emissioni</a:t>
            </a:r>
            <a:r>
              <a:rPr lang="it-IT" sz="32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di gas serra (Ton) per costruzione e manutenzione di 25 anni delle infrastrutture:	</a:t>
            </a:r>
          </a:p>
          <a:p>
            <a:pPr algn="just">
              <a:spcAft>
                <a:spcPts val="1200"/>
              </a:spcAft>
            </a:pPr>
            <a:endParaRPr lang="it-IT" sz="20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		Nuove tratte A12, E78 			714.384 ton CO2</a:t>
            </a: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		Pistoia-Lucca, Empoli-Siena, Pontremolese 	777.000 ton CO2</a:t>
            </a:r>
          </a:p>
          <a:p>
            <a:pPr algn="just">
              <a:spcAft>
                <a:spcPts val="1200"/>
              </a:spcAft>
            </a:pPr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		</a:t>
            </a:r>
            <a:r>
              <a:rPr lang="it-IT" sz="2000" dirty="0">
                <a:latin typeface="Avenir Next LT Pro" panose="020B0504020202020204" pitchFamily="34" charset="0"/>
              </a:rPr>
              <a:t>Darsena Europa porto Livorno		591.300 ton CO2</a:t>
            </a:r>
          </a:p>
          <a:p>
            <a:pPr algn="just">
              <a:spcAft>
                <a:spcPts val="1200"/>
              </a:spcAft>
            </a:pPr>
            <a:r>
              <a:rPr lang="it-IT" sz="2000" b="1" dirty="0">
                <a:latin typeface="Avenir Next LT Pro" panose="020B0504020202020204" pitchFamily="34" charset="0"/>
              </a:rPr>
              <a:t>		</a:t>
            </a:r>
            <a:r>
              <a:rPr lang="it-IT" sz="2000" b="1" dirty="0">
                <a:highlight>
                  <a:srgbClr val="C0C0C0"/>
                </a:highlight>
                <a:latin typeface="Avenir Next LT Pro" panose="020B0504020202020204" pitchFamily="34" charset="0"/>
              </a:rPr>
              <a:t>TOTALE emissioni CO2		           2.082.684 ton CO2</a:t>
            </a:r>
          </a:p>
          <a:p>
            <a:pPr algn="just">
              <a:spcAft>
                <a:spcPts val="1200"/>
              </a:spcAft>
            </a:pPr>
            <a:endParaRPr lang="it-IT" sz="16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2400" b="1" dirty="0">
                <a:solidFill>
                  <a:schemeClr val="accent6"/>
                </a:solidFill>
                <a:latin typeface="Avenir Next LT Pro" panose="020B0504020202020204" pitchFamily="34" charset="0"/>
              </a:rPr>
              <a:t>Compensazioni</a:t>
            </a:r>
            <a:r>
              <a:rPr lang="it-IT" sz="1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necessarie	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80,2 milioni 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di nuovi </a:t>
            </a:r>
            <a:r>
              <a:rPr lang="it-IT" sz="2400" b="1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alberi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rPr>
              <a:t> a crescita  rapida</a:t>
            </a:r>
            <a:endParaRPr lang="it-IT" sz="1400" dirty="0">
              <a:solidFill>
                <a:schemeClr val="accent6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64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1008005" y="405518"/>
            <a:ext cx="11001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1) Risultato valutazione di impatto infrastrutture </a:t>
            </a:r>
            <a:r>
              <a:rPr lang="it-IT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SE REALIZZATE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62D8A2BF-583D-B641-9C35-88041EE6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5B2A3-1AB4-5B49-8A3F-13465FB4F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95" y="3784824"/>
            <a:ext cx="7245351" cy="2214003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2C8AA192-446C-4E7B-BC15-4BAC93CD72DF}"/>
              </a:ext>
            </a:extLst>
          </p:cNvPr>
          <p:cNvSpPr/>
          <p:nvPr/>
        </p:nvSpPr>
        <p:spPr>
          <a:xfrm>
            <a:off x="9149051" y="1363465"/>
            <a:ext cx="2606044" cy="1836761"/>
          </a:xfrm>
          <a:prstGeom prst="ellipse">
            <a:avLst/>
          </a:prstGeom>
          <a:noFill/>
          <a:ln w="1270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40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1 : 5,6</a:t>
            </a:r>
            <a:endParaRPr lang="it-IT" sz="4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05B244-6B63-4D91-9E51-D587ED1F2B2F}"/>
              </a:ext>
            </a:extLst>
          </p:cNvPr>
          <p:cNvSpPr txBox="1"/>
          <p:nvPr/>
        </p:nvSpPr>
        <p:spPr>
          <a:xfrm>
            <a:off x="8885463" y="3691226"/>
            <a:ext cx="31440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Per ogni euro investito </a:t>
            </a:r>
          </a:p>
          <a:p>
            <a:pPr algn="ctr"/>
            <a:r>
              <a:rPr lang="it-IT" sz="2400" b="1" i="1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se ne otterrebbero </a:t>
            </a:r>
          </a:p>
          <a:p>
            <a:pPr algn="ctr"/>
            <a:r>
              <a:rPr lang="it-IT" sz="2400" b="1" i="1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5,6</a:t>
            </a:r>
            <a:endParaRPr lang="it-IT" sz="2000" i="1" dirty="0">
              <a:latin typeface="Avenir Next LT Pro Demi" panose="020B07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8E10FA2-D078-63B2-EBBB-474FCF87E6C1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13587C2-2AB4-B118-0E0D-4D5FE43F8DF2}"/>
              </a:ext>
            </a:extLst>
          </p:cNvPr>
          <p:cNvSpPr txBox="1"/>
          <p:nvPr/>
        </p:nvSpPr>
        <p:spPr>
          <a:xfrm>
            <a:off x="996175" y="1181771"/>
            <a:ext cx="788928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Net </a:t>
            </a:r>
            <a:r>
              <a:rPr lang="it-IT" sz="2000" b="1" i="0" dirty="0" err="1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Present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 Value (NPV)  / Valore Attuale Netto (VAN)</a:t>
            </a:r>
          </a:p>
          <a:p>
            <a:pPr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Valore economico, sociale e ambientale generato o distrutto dal progetto, calcolato in €</a:t>
            </a:r>
          </a:p>
          <a:p>
            <a:pPr>
              <a:spcAft>
                <a:spcPts val="1200"/>
              </a:spcAft>
            </a:pPr>
            <a:r>
              <a:rPr lang="it-IT" sz="2000" b="1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S-ROI </a:t>
            </a:r>
            <a:r>
              <a:rPr lang="it-IT" sz="2000" b="1" i="1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ratio</a:t>
            </a:r>
            <a:r>
              <a:rPr lang="it-IT" sz="200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Q</a:t>
            </a:r>
            <a:r>
              <a:rPr lang="it-IT" sz="180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uanti € di ritorno si ottengono per ogni € investito,	includendo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i </a:t>
            </a:r>
            <a:r>
              <a:rPr lang="it-IT" sz="180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costi 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ed i</a:t>
            </a:r>
            <a:r>
              <a:rPr lang="it-IT" sz="180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 benefici economici, sociali ed ambientali</a:t>
            </a:r>
          </a:p>
        </p:txBody>
      </p:sp>
    </p:spTree>
    <p:extLst>
      <p:ext uri="{BB962C8B-B14F-4D97-AF65-F5344CB8AC3E}">
        <p14:creationId xmlns:p14="http://schemas.microsoft.com/office/powerpoint/2010/main" val="1235254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F628E23-32C4-7344-8340-E616FC01DF85}"/>
              </a:ext>
            </a:extLst>
          </p:cNvPr>
          <p:cNvSpPr/>
          <p:nvPr/>
        </p:nvSpPr>
        <p:spPr>
          <a:xfrm>
            <a:off x="1101133" y="1747945"/>
            <a:ext cx="10624021" cy="9707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62D8A2BF-583D-B641-9C35-88041EE6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8C24F0-1672-6F7A-7047-7785B4E1ADAD}"/>
              </a:ext>
            </a:extLst>
          </p:cNvPr>
          <p:cNvSpPr txBox="1"/>
          <p:nvPr/>
        </p:nvSpPr>
        <p:spPr>
          <a:xfrm>
            <a:off x="748763" y="1842914"/>
            <a:ext cx="11348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50.493.649.000 </a:t>
            </a:r>
            <a:r>
              <a:rPr lang="it-IT" sz="48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€</a:t>
            </a:r>
            <a:endParaRPr lang="it-IT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97C18F-4C16-BA75-98AE-35F237A43C38}"/>
              </a:ext>
            </a:extLst>
          </p:cNvPr>
          <p:cNvSpPr txBox="1"/>
          <p:nvPr/>
        </p:nvSpPr>
        <p:spPr>
          <a:xfrm>
            <a:off x="1359237" y="2857128"/>
            <a:ext cx="1001182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+</a:t>
            </a:r>
          </a:p>
          <a:p>
            <a:pPr>
              <a:spcAft>
                <a:spcPts val="1200"/>
              </a:spcAft>
            </a:pPr>
            <a:r>
              <a:rPr lang="it-IT" sz="24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Perdita di attrattività economica del territorio</a:t>
            </a:r>
            <a:r>
              <a:rPr lang="it-IT" sz="2400" dirty="0">
                <a:solidFill>
                  <a:srgbClr val="202124"/>
                </a:solidFill>
                <a:latin typeface="Avenir Next LT Pro" panose="020B0504020202020204" pitchFamily="34" charset="0"/>
              </a:rPr>
              <a:t>: </a:t>
            </a:r>
            <a:r>
              <a:rPr lang="it-IT" sz="2400" i="1" dirty="0">
                <a:latin typeface="Avenir Next LT Pro" panose="020B0504020202020204" pitchFamily="34" charset="0"/>
              </a:rPr>
              <a:t>in corso di stima</a:t>
            </a:r>
          </a:p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3600" dirty="0">
                <a:solidFill>
                  <a:srgbClr val="202124"/>
                </a:solidFill>
                <a:latin typeface="Avenir Next LT Pro" panose="020B0504020202020204" pitchFamily="34" charset="0"/>
              </a:rPr>
              <a:t> +</a:t>
            </a:r>
          </a:p>
          <a:p>
            <a:pPr lvl="0">
              <a:spcAft>
                <a:spcPts val="1200"/>
              </a:spcAft>
            </a:pPr>
            <a:r>
              <a:rPr lang="it-IT" sz="24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Eventuale perdita a fronte dell’abbandono del territorio da parte di imprese:</a:t>
            </a:r>
            <a:r>
              <a:rPr lang="it-IT" sz="2400" dirty="0">
                <a:solidFill>
                  <a:srgbClr val="202124"/>
                </a:solidFill>
                <a:latin typeface="Avenir Next LT Pro" panose="020B0504020202020204" pitchFamily="34" charset="0"/>
              </a:rPr>
              <a:t> </a:t>
            </a:r>
            <a:r>
              <a:rPr lang="it-IT" sz="2400" i="1" dirty="0">
                <a:solidFill>
                  <a:prstClr val="black"/>
                </a:solidFill>
                <a:latin typeface="Avenir Next LT Pro" panose="020B0504020202020204" pitchFamily="34" charset="0"/>
              </a:rPr>
              <a:t>in corso di stima</a:t>
            </a:r>
            <a:endParaRPr lang="it-IT" sz="2400" i="1" dirty="0">
              <a:latin typeface="Avenir Next LT Pro" panose="020B05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D84390D-7AD8-CB06-C01B-769382954B22}"/>
              </a:ext>
            </a:extLst>
          </p:cNvPr>
          <p:cNvSpPr txBox="1"/>
          <p:nvPr/>
        </p:nvSpPr>
        <p:spPr>
          <a:xfrm>
            <a:off x="718380" y="245113"/>
            <a:ext cx="1159346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2) Risultato valutazione d’impatto infrastrutture se </a:t>
            </a:r>
            <a:r>
              <a:rPr lang="it-IT" sz="2800" b="1" dirty="0">
                <a:solidFill>
                  <a:srgbClr val="BB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NON REALIZZATE</a:t>
            </a:r>
          </a:p>
          <a:p>
            <a:pPr algn="just">
              <a:spcAft>
                <a:spcPts val="1200"/>
              </a:spcAft>
            </a:pPr>
            <a:endParaRPr lang="it-IT" sz="3200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48CEA4-DB8F-66D6-349C-EEF0B2906195}"/>
              </a:ext>
            </a:extLst>
          </p:cNvPr>
          <p:cNvSpPr txBox="1"/>
          <p:nvPr/>
        </p:nvSpPr>
        <p:spPr>
          <a:xfrm>
            <a:off x="1101133" y="1088862"/>
            <a:ext cx="6105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ysClr val="windowText" lastClr="000000"/>
                </a:solidFill>
                <a:latin typeface="Avenir Next LT Pro" panose="020B0504020202020204" pitchFamily="34" charset="0"/>
              </a:rPr>
              <a:t>Costo totale del NON fare: </a:t>
            </a:r>
            <a:endParaRPr lang="it-IT" sz="2000" dirty="0">
              <a:latin typeface="Avenir Next LT Pro" panose="020B05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AA2EF5-D8C5-8D0E-06DE-255895D49D6E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</p:spTree>
    <p:extLst>
      <p:ext uri="{BB962C8B-B14F-4D97-AF65-F5344CB8AC3E}">
        <p14:creationId xmlns:p14="http://schemas.microsoft.com/office/powerpoint/2010/main" val="1930088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91D9EE-7A85-471C-95B7-927C584D3488}"/>
              </a:ext>
            </a:extLst>
          </p:cNvPr>
          <p:cNvSpPr txBox="1"/>
          <p:nvPr/>
        </p:nvSpPr>
        <p:spPr>
          <a:xfrm>
            <a:off x="825189" y="344812"/>
            <a:ext cx="590924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2000" b="1" dirty="0">
                <a:solidFill>
                  <a:srgbClr val="860604"/>
                </a:solidFill>
                <a:latin typeface="Avenir Next LT Pro" panose="020B0504020202020204" pitchFamily="34" charset="0"/>
              </a:rPr>
              <a:t>SINTESI IMPATTI OPERE NON REALIZZATE	</a:t>
            </a:r>
          </a:p>
          <a:p>
            <a:pPr algn="just">
              <a:spcAft>
                <a:spcPts val="1200"/>
              </a:spcAft>
            </a:pP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1600" b="1" dirty="0">
                <a:solidFill>
                  <a:srgbClr val="860604"/>
                </a:solidFill>
                <a:latin typeface="Avenir Next LT Pro" panose="020B0504020202020204" pitchFamily="34" charset="0"/>
              </a:rPr>
              <a:t>IMPATTI maggiori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Perdita </a:t>
            </a:r>
            <a:r>
              <a:rPr lang="it-IT" sz="1600" b="1" dirty="0">
                <a:latin typeface="Avenir Next LT Pro" panose="020B0504020202020204" pitchFamily="34" charset="0"/>
              </a:rPr>
              <a:t>attrattività</a:t>
            </a:r>
            <a:r>
              <a:rPr lang="it-IT" sz="1600" dirty="0">
                <a:latin typeface="Avenir Next LT Pro" panose="020B0504020202020204" pitchFamily="34" charset="0"/>
              </a:rPr>
              <a:t> business 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Perdita </a:t>
            </a:r>
            <a:r>
              <a:rPr lang="it-IT" sz="1600" b="1" dirty="0">
                <a:latin typeface="Avenir Next LT Pro" panose="020B0504020202020204" pitchFamily="34" charset="0"/>
              </a:rPr>
              <a:t>PIL </a:t>
            </a:r>
            <a:r>
              <a:rPr lang="it-IT" sz="1600" dirty="0">
                <a:latin typeface="Avenir Next LT Pro" panose="020B0504020202020204" pitchFamily="34" charset="0"/>
              </a:rPr>
              <a:t>(non calcola i costi ambientali)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 </a:t>
            </a:r>
            <a:r>
              <a:rPr lang="it-IT" sz="1600" b="1" dirty="0">
                <a:latin typeface="Avenir Next LT Pro" panose="020B0504020202020204" pitchFamily="34" charset="0"/>
              </a:rPr>
              <a:t>Tempi spostamenti</a:t>
            </a:r>
            <a:r>
              <a:rPr lang="it-IT" sz="1600" dirty="0">
                <a:latin typeface="Avenir Next LT Pro" panose="020B0504020202020204" pitchFamily="34" charset="0"/>
              </a:rPr>
              <a:t>: mancata riduzione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</a:t>
            </a:r>
            <a:r>
              <a:rPr lang="it-IT" sz="1600" b="1" dirty="0">
                <a:latin typeface="Avenir Next LT Pro" panose="020B0504020202020204" pitchFamily="34" charset="0"/>
              </a:rPr>
              <a:t>Sicurezza</a:t>
            </a:r>
            <a:r>
              <a:rPr lang="it-IT" sz="1400" dirty="0">
                <a:latin typeface="Avenir Next LT Pro" panose="020B0504020202020204" pitchFamily="34" charset="0"/>
              </a:rPr>
              <a:t>: </a:t>
            </a:r>
            <a:r>
              <a:rPr lang="it-IT" sz="1600" dirty="0">
                <a:latin typeface="Avenir Next LT Pro" panose="020B0504020202020204" pitchFamily="34" charset="0"/>
              </a:rPr>
              <a:t>mancata riduzione rischio incidentalità su strada   &lt; spostamento % passeggeri su rotaia </a:t>
            </a: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1600" b="1" dirty="0">
                <a:latin typeface="Avenir Next LT Pro" panose="020B0504020202020204" pitchFamily="34" charset="0"/>
              </a:rPr>
              <a:t>IMPATTI minori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Import / export, in riferimento a strade, porti e porti-ferrovie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Perdita opportunità di socializzazione </a:t>
            </a:r>
            <a:r>
              <a:rPr lang="it-IT" sz="1600" dirty="0">
                <a:latin typeface="Avenir Next LT Pro" panose="020B0504020202020204" pitchFamily="34" charset="0"/>
                <a:sym typeface="Wingdings" pitchFamily="2" charset="2"/>
              </a:rPr>
              <a:t> 	               </a:t>
            </a:r>
            <a:r>
              <a:rPr lang="it-IT" sz="1600" dirty="0">
                <a:latin typeface="Avenir Next LT Pro" panose="020B0504020202020204" pitchFamily="34" charset="0"/>
              </a:rPr>
              <a:t>tempi trasporto / scomodità / maggiori congestioni</a:t>
            </a: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						</a:t>
            </a: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Segnaposto piè di pagina 1">
            <a:extLst>
              <a:ext uri="{FF2B5EF4-FFF2-40B4-BE49-F238E27FC236}">
                <a16:creationId xmlns:a16="http://schemas.microsoft.com/office/drawing/2014/main" id="{A8FA18FA-D9C1-C84D-9D93-E59927C0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2CBCFEE5-7DDA-314A-9DB7-1F7FCD4A6809}"/>
              </a:ext>
            </a:extLst>
          </p:cNvPr>
          <p:cNvSpPr txBox="1"/>
          <p:nvPr/>
        </p:nvSpPr>
        <p:spPr>
          <a:xfrm>
            <a:off x="7241059" y="1534823"/>
            <a:ext cx="458261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600" b="1" dirty="0">
                <a:solidFill>
                  <a:srgbClr val="860604"/>
                </a:solidFill>
                <a:latin typeface="Avenir Next LT Pro" panose="020B0504020202020204" pitchFamily="34" charset="0"/>
              </a:rPr>
              <a:t>CAUSE INFRASTRUTTURALI</a:t>
            </a:r>
            <a:endParaRPr lang="it-IT" sz="1600" dirty="0">
              <a:solidFill>
                <a:srgbClr val="860604"/>
              </a:solidFill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 Inadeguatezza infrastrutture e accessi porti-interporti-rete ferrovie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Infrastrutture insufficienti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 Infrastrutture obsolete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Disequilibrio infrastrutturale rete ferroviaria passeggeri</a:t>
            </a:r>
          </a:p>
          <a:p>
            <a:pPr algn="just">
              <a:spcAft>
                <a:spcPts val="1200"/>
              </a:spcAft>
            </a:pPr>
            <a:r>
              <a:rPr lang="it-IT" sz="1600" dirty="0">
                <a:latin typeface="Avenir Next LT Pro" panose="020B0504020202020204" pitchFamily="34" charset="0"/>
              </a:rPr>
              <a:t>• Insufficienza rete trasporti pubblici</a:t>
            </a: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endParaRPr lang="it-IT" sz="1600" b="1" dirty="0">
              <a:latin typeface="Avenir Next LT Pro" panose="020B05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1400" dirty="0">
                <a:latin typeface="Avenir Next LT Pro" panose="020B0504020202020204" pitchFamily="34" charset="0"/>
              </a:rPr>
              <a:t>	</a:t>
            </a:r>
            <a:r>
              <a:rPr lang="it-IT" sz="1600" dirty="0">
                <a:latin typeface="Avenir Next LT Pro" panose="020B0504020202020204" pitchFamily="34" charset="0"/>
              </a:rPr>
              <a:t>						</a:t>
            </a:r>
          </a:p>
          <a:p>
            <a:pPr algn="just">
              <a:spcAft>
                <a:spcPts val="1200"/>
              </a:spcAft>
            </a:pPr>
            <a:endParaRPr lang="it-IT"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14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38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D560750D-D343-724D-B31B-5EED9EB9B54A}"/>
              </a:ext>
            </a:extLst>
          </p:cNvPr>
          <p:cNvSpPr txBox="1"/>
          <p:nvPr/>
        </p:nvSpPr>
        <p:spPr>
          <a:xfrm>
            <a:off x="1008005" y="297371"/>
            <a:ext cx="1116352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ANALISI di SENSITIVITA’</a:t>
            </a:r>
          </a:p>
        </p:txBody>
      </p:sp>
      <p:sp>
        <p:nvSpPr>
          <p:cNvPr id="11" name="Segnaposto piè di pagina 1">
            <a:extLst>
              <a:ext uri="{FF2B5EF4-FFF2-40B4-BE49-F238E27FC236}">
                <a16:creationId xmlns:a16="http://schemas.microsoft.com/office/drawing/2014/main" id="{62D8A2BF-583D-B641-9C35-88041EE6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60B2DD-6C4A-2308-127D-5A63C783FAD1}"/>
              </a:ext>
            </a:extLst>
          </p:cNvPr>
          <p:cNvSpPr txBox="1"/>
          <p:nvPr/>
        </p:nvSpPr>
        <p:spPr>
          <a:xfrm rot="16200000">
            <a:off x="-3116142" y="3136611"/>
            <a:ext cx="6858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Risultati valutazione di impatto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E2664B9-D639-0B61-8C2B-8630B88FF72D}"/>
              </a:ext>
            </a:extLst>
          </p:cNvPr>
          <p:cNvSpPr txBox="1"/>
          <p:nvPr/>
        </p:nvSpPr>
        <p:spPr>
          <a:xfrm>
            <a:off x="1101133" y="1936621"/>
            <a:ext cx="45842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1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SOTTOUTILIZZO delle infrastrutture</a:t>
            </a:r>
          </a:p>
          <a:p>
            <a:pPr>
              <a:spcAft>
                <a:spcPts val="1200"/>
              </a:spcAft>
            </a:pPr>
            <a:r>
              <a:rPr lang="it-IT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 (non variano di tanto perché sono bassi i valori della sicurezza)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DB9363-E40C-ECF8-CCDA-E14435B1BB45}"/>
              </a:ext>
            </a:extLst>
          </p:cNvPr>
          <p:cNvSpPr txBox="1"/>
          <p:nvPr/>
        </p:nvSpPr>
        <p:spPr>
          <a:xfrm>
            <a:off x="5685402" y="1929468"/>
            <a:ext cx="2817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-50% degli utenti rispetto a quelli stimati </a:t>
            </a:r>
          </a:p>
          <a:p>
            <a:pPr algn="just"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-50% indotto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519E87-4BEC-C0D0-99A9-BA2989221330}"/>
              </a:ext>
            </a:extLst>
          </p:cNvPr>
          <p:cNvSpPr txBox="1"/>
          <p:nvPr/>
        </p:nvSpPr>
        <p:spPr>
          <a:xfrm>
            <a:off x="5566721" y="3844162"/>
            <a:ext cx="33489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+50% degli utenti rispetto a quelli stimati </a:t>
            </a:r>
          </a:p>
          <a:p>
            <a:pPr algn="just"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+50% indotto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6E68CE-6A26-0612-A7F7-E26E11FF2447}"/>
              </a:ext>
            </a:extLst>
          </p:cNvPr>
          <p:cNvSpPr txBox="1"/>
          <p:nvPr/>
        </p:nvSpPr>
        <p:spPr>
          <a:xfrm>
            <a:off x="996175" y="4172162"/>
            <a:ext cx="4364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1" i="1" dirty="0">
                <a:solidFill>
                  <a:srgbClr val="202124"/>
                </a:solidFill>
                <a:latin typeface="Avenir Next LT Pro" panose="020B0504020202020204" pitchFamily="34" charset="0"/>
              </a:rPr>
              <a:t>USO delle infrastrutture al di SOPRA delle stime  </a:t>
            </a:r>
            <a:endParaRPr lang="it-IT" sz="1800" i="1" dirty="0">
              <a:solidFill>
                <a:srgbClr val="20212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6D0587-C8C5-E7BC-59C2-9E8DBA83120B}"/>
              </a:ext>
            </a:extLst>
          </p:cNvPr>
          <p:cNvSpPr txBox="1"/>
          <p:nvPr/>
        </p:nvSpPr>
        <p:spPr>
          <a:xfrm>
            <a:off x="9447805" y="2045525"/>
            <a:ext cx="2929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-  24 miliardi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347770B-14D3-D280-28E8-03A270D09668}"/>
              </a:ext>
            </a:extLst>
          </p:cNvPr>
          <p:cNvSpPr txBox="1"/>
          <p:nvPr/>
        </p:nvSpPr>
        <p:spPr>
          <a:xfrm>
            <a:off x="9441054" y="3953066"/>
            <a:ext cx="2382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28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+ 75 miliardi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62B7323-49EC-77EE-509E-801FA2CB0400}"/>
              </a:ext>
            </a:extLst>
          </p:cNvPr>
          <p:cNvSpPr txBox="1"/>
          <p:nvPr/>
        </p:nvSpPr>
        <p:spPr>
          <a:xfrm>
            <a:off x="1008005" y="3428998"/>
            <a:ext cx="207476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SCENARIO B </a:t>
            </a:r>
            <a:endParaRPr lang="it-IT" sz="2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A027359-2EE9-8D94-3C2B-8B784F7B9BD3}"/>
              </a:ext>
            </a:extLst>
          </p:cNvPr>
          <p:cNvSpPr txBox="1"/>
          <p:nvPr/>
        </p:nvSpPr>
        <p:spPr>
          <a:xfrm>
            <a:off x="996175" y="1335969"/>
            <a:ext cx="207476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202124"/>
                </a:solidFill>
                <a:latin typeface="Avenir Next LT Pro" panose="020B0504020202020204" pitchFamily="34" charset="0"/>
              </a:rPr>
              <a:t>SCENARIO A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5620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6BE70-880E-421E-BDA6-A7D02A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39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0BC953-401F-4031-95BC-12CFE68A1173}"/>
              </a:ext>
            </a:extLst>
          </p:cNvPr>
          <p:cNvSpPr txBox="1"/>
          <p:nvPr/>
        </p:nvSpPr>
        <p:spPr>
          <a:xfrm>
            <a:off x="5632478" y="2808016"/>
            <a:ext cx="6316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Conclusioni</a:t>
            </a: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B98CF125-850A-4496-BD61-5370AC5A8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759"/>
          <a:stretch/>
        </p:blipFill>
        <p:spPr>
          <a:xfrm>
            <a:off x="134306" y="144136"/>
            <a:ext cx="4752000" cy="6514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573CC35-4DA1-4B2F-AD52-5E91AFFA2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1"/>
          <a:stretch/>
        </p:blipFill>
        <p:spPr>
          <a:xfrm>
            <a:off x="3604158" y="1107016"/>
            <a:ext cx="547324" cy="498520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9D722B0-ABFC-47DD-B67C-3BD5AE9BA9A3}"/>
              </a:ext>
            </a:extLst>
          </p:cNvPr>
          <p:cNvCxnSpPr>
            <a:cxnSpLocks/>
          </p:cNvCxnSpPr>
          <p:nvPr/>
        </p:nvCxnSpPr>
        <p:spPr>
          <a:xfrm flipV="1">
            <a:off x="5556323" y="2657959"/>
            <a:ext cx="0" cy="1008000"/>
          </a:xfrm>
          <a:prstGeom prst="line">
            <a:avLst/>
          </a:prstGeom>
          <a:ln w="57150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1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4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Segnaposto piè di pagina 1">
            <a:extLst>
              <a:ext uri="{FF2B5EF4-FFF2-40B4-BE49-F238E27FC236}">
                <a16:creationId xmlns:a16="http://schemas.microsoft.com/office/drawing/2014/main" id="{0C791D80-F66E-2547-A53B-4A9D42BC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9E2594BB-5DA8-9A43-A8D6-CBD610B82776}"/>
              </a:ext>
            </a:extLst>
          </p:cNvPr>
          <p:cNvSpPr txBox="1"/>
          <p:nvPr/>
        </p:nvSpPr>
        <p:spPr>
          <a:xfrm rot="16200000">
            <a:off x="-1840247" y="1924205"/>
            <a:ext cx="4306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Premessa</a:t>
            </a:r>
          </a:p>
        </p:txBody>
      </p:sp>
      <p:sp>
        <p:nvSpPr>
          <p:cNvPr id="21" name="CasellaDiTesto 14">
            <a:extLst>
              <a:ext uri="{FF2B5EF4-FFF2-40B4-BE49-F238E27FC236}">
                <a16:creationId xmlns:a16="http://schemas.microsoft.com/office/drawing/2014/main" id="{3BC1E83C-A557-09F9-D45A-A52635EC7AB3}"/>
              </a:ext>
            </a:extLst>
          </p:cNvPr>
          <p:cNvSpPr txBox="1"/>
          <p:nvPr/>
        </p:nvSpPr>
        <p:spPr>
          <a:xfrm>
            <a:off x="1101133" y="198672"/>
            <a:ext cx="1090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B0F0"/>
              </a:buClr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Ratio metodologia valutazione impatto strategico</a:t>
            </a:r>
          </a:p>
        </p:txBody>
      </p:sp>
      <p:pic>
        <p:nvPicPr>
          <p:cNvPr id="22" name="Immagine 5">
            <a:extLst>
              <a:ext uri="{FF2B5EF4-FFF2-40B4-BE49-F238E27FC236}">
                <a16:creationId xmlns:a16="http://schemas.microsoft.com/office/drawing/2014/main" id="{81656123-60CA-DB7F-BB4E-BD2CC5C1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9" r="16546"/>
          <a:stretch/>
        </p:blipFill>
        <p:spPr>
          <a:xfrm>
            <a:off x="8799473" y="1759045"/>
            <a:ext cx="3024200" cy="380039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3B31E53-9CDC-5087-8DFC-43F0CDF7100C}"/>
              </a:ext>
            </a:extLst>
          </p:cNvPr>
          <p:cNvSpPr txBox="1"/>
          <p:nvPr/>
        </p:nvSpPr>
        <p:spPr>
          <a:xfrm>
            <a:off x="1226809" y="2905278"/>
            <a:ext cx="3252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Il processo decisionale Prevedere azioni correttive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5CD8F45-8319-13AC-7A78-6B3225C8BDE9}"/>
              </a:ext>
            </a:extLst>
          </p:cNvPr>
          <p:cNvSpPr txBox="1"/>
          <p:nvPr/>
        </p:nvSpPr>
        <p:spPr>
          <a:xfrm>
            <a:off x="1178860" y="1408753"/>
            <a:ext cx="2821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venir Next LT Pro" panose="020B0504020202020204" pitchFamily="34" charset="0"/>
              </a:rPr>
              <a:t>Relazioni causa-effetto 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Costi totali </a:t>
            </a:r>
          </a:p>
          <a:p>
            <a:r>
              <a:rPr lang="it-IT" dirty="0">
                <a:latin typeface="Avenir Next LT Pro" panose="020B0504020202020204" pitchFamily="34" charset="0"/>
              </a:rPr>
              <a:t>Benefici a 360º 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24AB020-2BC8-8A24-5658-E754E6A4C2E4}"/>
              </a:ext>
            </a:extLst>
          </p:cNvPr>
          <p:cNvSpPr txBox="1"/>
          <p:nvPr/>
        </p:nvSpPr>
        <p:spPr>
          <a:xfrm>
            <a:off x="5654171" y="1406432"/>
            <a:ext cx="5639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Attività 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realizzate e non realizzate</a:t>
            </a:r>
          </a:p>
          <a:p>
            <a:r>
              <a:rPr lang="it-IT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Cambiamenti</a:t>
            </a:r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 generati e mancati.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087266C-F607-B83B-FEFF-A3AA820C9F1C}"/>
              </a:ext>
            </a:extLst>
          </p:cNvPr>
          <p:cNvSpPr txBox="1"/>
          <p:nvPr/>
        </p:nvSpPr>
        <p:spPr>
          <a:xfrm>
            <a:off x="1101135" y="934333"/>
            <a:ext cx="2217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COMPRENDERE</a:t>
            </a:r>
            <a:endParaRPr lang="it-IT" dirty="0">
              <a:latin typeface="Avenir Next LT Pro Demi" panose="020B07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B40E8C0-AA47-8613-9C4F-C0DA5772402A}"/>
              </a:ext>
            </a:extLst>
          </p:cNvPr>
          <p:cNvSpPr txBox="1"/>
          <p:nvPr/>
        </p:nvSpPr>
        <p:spPr>
          <a:xfrm>
            <a:off x="1101132" y="2418152"/>
            <a:ext cx="2217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AIUTARE</a:t>
            </a:r>
            <a:endParaRPr lang="it-IT" dirty="0">
              <a:latin typeface="Avenir Next LT Pro Demi" panose="020B07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3338F6A-EF62-B01C-2F2D-98560BDEBAA7}"/>
              </a:ext>
            </a:extLst>
          </p:cNvPr>
          <p:cNvSpPr txBox="1"/>
          <p:nvPr/>
        </p:nvSpPr>
        <p:spPr>
          <a:xfrm>
            <a:off x="5654171" y="2662447"/>
            <a:ext cx="3017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Risparmiare tempo</a:t>
            </a:r>
            <a:endParaRPr lang="it-IT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Risparmiare denaro</a:t>
            </a:r>
          </a:p>
          <a:p>
            <a:pPr algn="just"/>
            <a:r>
              <a:rPr lang="it-IT" dirty="0">
                <a:solidFill>
                  <a:srgbClr val="202124"/>
                </a:solidFill>
                <a:latin typeface="Avenir Next LT Pro" panose="020B0504020202020204" pitchFamily="34" charset="0"/>
              </a:rPr>
              <a:t>E</a:t>
            </a: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vitare distruzione valore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8E58B66-F317-82EC-F90B-A9A230908F9C}"/>
              </a:ext>
            </a:extLst>
          </p:cNvPr>
          <p:cNvSpPr txBox="1"/>
          <p:nvPr/>
        </p:nvSpPr>
        <p:spPr>
          <a:xfrm>
            <a:off x="1226809" y="5401137"/>
            <a:ext cx="7296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Dialogo e consenso tra soggetti portatori di diversi interessi: cittadini, imprese, funzionari pubblici, ong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2714844-8615-2730-F3E3-7E41DA4C8EA3}"/>
              </a:ext>
            </a:extLst>
          </p:cNvPr>
          <p:cNvSpPr txBox="1"/>
          <p:nvPr/>
        </p:nvSpPr>
        <p:spPr>
          <a:xfrm>
            <a:off x="1178860" y="4180637"/>
            <a:ext cx="6150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Esternalità negative </a:t>
            </a:r>
            <a:endParaRPr lang="it-IT" dirty="0">
              <a:solidFill>
                <a:srgbClr val="202124"/>
              </a:solidFill>
              <a:latin typeface="Avenir Next LT Pro" panose="020B0504020202020204" pitchFamily="34" charset="0"/>
            </a:endParaRPr>
          </a:p>
          <a:p>
            <a:pPr algn="just"/>
            <a:r>
              <a:rPr lang="it-IT" sz="1800" dirty="0">
                <a:solidFill>
                  <a:srgbClr val="202124"/>
                </a:solidFill>
                <a:latin typeface="Avenir Next LT Pro" panose="020B0504020202020204" pitchFamily="34" charset="0"/>
              </a:rPr>
              <a:t>Effetti indesiderati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20DDA2C-36FA-E503-9B91-92A1675A5BB6}"/>
              </a:ext>
            </a:extLst>
          </p:cNvPr>
          <p:cNvSpPr txBox="1"/>
          <p:nvPr/>
        </p:nvSpPr>
        <p:spPr>
          <a:xfrm>
            <a:off x="1101133" y="3683845"/>
            <a:ext cx="2217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RIDURRE</a:t>
            </a:r>
            <a:endParaRPr lang="it-IT" dirty="0">
              <a:latin typeface="Avenir Next LT Pro Demi" panose="020B07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C28C0C3-A674-7879-3077-48CEEA6AA091}"/>
              </a:ext>
            </a:extLst>
          </p:cNvPr>
          <p:cNvSpPr txBox="1"/>
          <p:nvPr/>
        </p:nvSpPr>
        <p:spPr>
          <a:xfrm>
            <a:off x="1101133" y="4929492"/>
            <a:ext cx="221775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Avenir Next LT Pro Demi" panose="020B0704020202020204" pitchFamily="34" charset="0"/>
              </a:rPr>
              <a:t>PROMUOVERE</a:t>
            </a:r>
            <a:endParaRPr lang="it-IT" dirty="0">
              <a:latin typeface="Avenir Next LT Pro Demi" panose="020B0704020202020204" pitchFamily="34" charset="0"/>
            </a:endParaRP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E548A2F5-F33F-46FD-90DC-2E0E582105D4}"/>
              </a:ext>
            </a:extLst>
          </p:cNvPr>
          <p:cNvSpPr/>
          <p:nvPr/>
        </p:nvSpPr>
        <p:spPr>
          <a:xfrm>
            <a:off x="4282571" y="1469674"/>
            <a:ext cx="1027522" cy="64633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C6CCFD39-66ED-254E-A566-B5BD3B673698}"/>
              </a:ext>
            </a:extLst>
          </p:cNvPr>
          <p:cNvSpPr/>
          <p:nvPr/>
        </p:nvSpPr>
        <p:spPr>
          <a:xfrm>
            <a:off x="4350910" y="2849090"/>
            <a:ext cx="1027522" cy="64633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014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6000AFA-84FF-48CB-97D0-A83C70F3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5434-513E-40ED-B3E7-E03CE10BE062}" type="slidenum">
              <a:rPr lang="it-IT" smtClean="0"/>
              <a:t>40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D774F98-F706-48CF-9511-E7B6C218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547" y="280700"/>
            <a:ext cx="920126" cy="8824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849B4A-1ACB-479E-ADF4-5E60C44F910B}"/>
              </a:ext>
            </a:extLst>
          </p:cNvPr>
          <p:cNvSpPr txBox="1"/>
          <p:nvPr/>
        </p:nvSpPr>
        <p:spPr>
          <a:xfrm>
            <a:off x="10641652" y="486382"/>
            <a:ext cx="1456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4B81"/>
                </a:solidFill>
                <a:latin typeface="Avenir Black" panose="02000503020000020003" pitchFamily="2" charset="0"/>
              </a:rPr>
              <a:t>Lombardia</a:t>
            </a:r>
            <a:endParaRPr lang="it-IT" dirty="0">
              <a:solidFill>
                <a:srgbClr val="114B8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BB4D6D6-8E88-4481-A77F-F7A87DE5A6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4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3C456B-3F05-47A7-AC8A-257DF024E2C4}"/>
              </a:ext>
            </a:extLst>
          </p:cNvPr>
          <p:cNvSpPr txBox="1"/>
          <p:nvPr/>
        </p:nvSpPr>
        <p:spPr>
          <a:xfrm>
            <a:off x="4557959" y="2233241"/>
            <a:ext cx="3348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Report realizzato dalla CCIAA della Maremma e Tirreno con il supporto tecnico scientifico di</a:t>
            </a:r>
            <a:endParaRPr lang="en-GB" sz="16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641B862-3C40-47CB-A546-7A2738CF77C5}"/>
              </a:ext>
            </a:extLst>
          </p:cNvPr>
          <p:cNvCxnSpPr>
            <a:cxnSpLocks/>
          </p:cNvCxnSpPr>
          <p:nvPr/>
        </p:nvCxnSpPr>
        <p:spPr>
          <a:xfrm flipH="1">
            <a:off x="4557959" y="3111086"/>
            <a:ext cx="3348681" cy="0"/>
          </a:xfrm>
          <a:prstGeom prst="line">
            <a:avLst/>
          </a:prstGeom>
          <a:ln w="19050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4F3639D-A7F2-4D27-8641-0631279C9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59" y="3232716"/>
            <a:ext cx="3348683" cy="63652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0FFDBC7-2615-41A1-AAEF-88374DAA50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88" y="5186377"/>
            <a:ext cx="2066925" cy="142430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9194957-4E96-46D9-9010-A7AEE7B73E8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20" y="4718241"/>
            <a:ext cx="1648460" cy="51498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42A33D-B5E4-47F0-97F5-7DB91C485D81}"/>
              </a:ext>
            </a:extLst>
          </p:cNvPr>
          <p:cNvSpPr txBox="1"/>
          <p:nvPr/>
        </p:nvSpPr>
        <p:spPr>
          <a:xfrm>
            <a:off x="4745110" y="3979455"/>
            <a:ext cx="33486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Con:</a:t>
            </a:r>
            <a:endParaRPr lang="en-GB" sz="16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37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5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Segnaposto piè di pagina 1">
            <a:extLst>
              <a:ext uri="{FF2B5EF4-FFF2-40B4-BE49-F238E27FC236}">
                <a16:creationId xmlns:a16="http://schemas.microsoft.com/office/drawing/2014/main" id="{0C791D80-F66E-2547-A53B-4A9D42BC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16" name="CasellaDiTesto 13">
            <a:extLst>
              <a:ext uri="{FF2B5EF4-FFF2-40B4-BE49-F238E27FC236}">
                <a16:creationId xmlns:a16="http://schemas.microsoft.com/office/drawing/2014/main" id="{9E2594BB-5DA8-9A43-A8D6-CBD610B82776}"/>
              </a:ext>
            </a:extLst>
          </p:cNvPr>
          <p:cNvSpPr txBox="1"/>
          <p:nvPr/>
        </p:nvSpPr>
        <p:spPr>
          <a:xfrm rot="16200000">
            <a:off x="-1840247" y="1924205"/>
            <a:ext cx="4306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OBIETTIVI generali</a:t>
            </a: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DA1A29F6-2263-0D0C-A78C-2D6ECCAF0848}"/>
              </a:ext>
            </a:extLst>
          </p:cNvPr>
          <p:cNvSpPr/>
          <p:nvPr/>
        </p:nvSpPr>
        <p:spPr>
          <a:xfrm>
            <a:off x="1706252" y="159367"/>
            <a:ext cx="9898144" cy="5839459"/>
          </a:xfrm>
          <a:prstGeom prst="stripedRightArrow">
            <a:avLst>
              <a:gd name="adj1" fmla="val 62269"/>
              <a:gd name="adj2" fmla="val 64690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D05887-75C1-FF6F-FBED-3817F0A845C4}"/>
              </a:ext>
            </a:extLst>
          </p:cNvPr>
          <p:cNvSpPr txBox="1"/>
          <p:nvPr/>
        </p:nvSpPr>
        <p:spPr>
          <a:xfrm>
            <a:off x="928257" y="1700859"/>
            <a:ext cx="2451759" cy="277689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Sicurezza persone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Benessere economico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Connessione sociale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sz="2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Tutela ambiente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074A80-9256-27F0-E9FA-4DAF89D7A80A}"/>
              </a:ext>
            </a:extLst>
          </p:cNvPr>
          <p:cNvSpPr txBox="1"/>
          <p:nvPr/>
        </p:nvSpPr>
        <p:spPr>
          <a:xfrm>
            <a:off x="3524095" y="1630646"/>
            <a:ext cx="4886595" cy="2860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Infrastrutture moderne e sostenibili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Infrastrutture adeguate per commercio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Efficienza del trasporto privato e dei mezzi pubblici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Efficienza sistema intermodale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Idoneità infrastrutture per spostamenti sostenibili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Riduzione esternalità negative infrastrutture</a:t>
            </a:r>
            <a:endParaRPr lang="it-IT" sz="18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E86578-BD49-8556-162C-E936FD959ACA}"/>
              </a:ext>
            </a:extLst>
          </p:cNvPr>
          <p:cNvSpPr txBox="1"/>
          <p:nvPr/>
        </p:nvSpPr>
        <p:spPr>
          <a:xfrm>
            <a:off x="8554770" y="1617396"/>
            <a:ext cx="3523934" cy="286035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SE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Modernizzazione infrastrutture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Snodi, Intermodalità</a:t>
            </a:r>
            <a:endParaRPr lang="en-SE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Potenziamento trasporti pubblici e mobilità sostenibile interconnessa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SE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Certificazioni infrastrutture (Lce4roads, LCC, ISO)</a:t>
            </a:r>
            <a:endParaRPr lang="it-IT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91D9EE-7A85-471C-95B7-927C584D3488}"/>
              </a:ext>
            </a:extLst>
          </p:cNvPr>
          <p:cNvSpPr txBox="1"/>
          <p:nvPr/>
        </p:nvSpPr>
        <p:spPr>
          <a:xfrm>
            <a:off x="1368398" y="1021524"/>
            <a:ext cx="1647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VALORI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4735290" y="1021524"/>
            <a:ext cx="2271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Aft>
                <a:spcPts val="120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OBIETTIVI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C81CD-C723-E74B-9FED-902665E9DD2C}"/>
              </a:ext>
            </a:extLst>
          </p:cNvPr>
          <p:cNvSpPr txBox="1"/>
          <p:nvPr/>
        </p:nvSpPr>
        <p:spPr>
          <a:xfrm>
            <a:off x="8504601" y="1024953"/>
            <a:ext cx="359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MODUS</a:t>
            </a:r>
            <a:r>
              <a:rPr lang="en-SE" sz="2800" b="1" dirty="0">
                <a:latin typeface="Avenir Next LT Pro" panose="020B0504020202020204" pitchFamily="34" charset="77"/>
              </a:rPr>
              <a:t> </a:t>
            </a:r>
            <a:r>
              <a:rPr lang="en-S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OPERANDI</a:t>
            </a:r>
          </a:p>
        </p:txBody>
      </p:sp>
    </p:spTree>
    <p:extLst>
      <p:ext uri="{BB962C8B-B14F-4D97-AF65-F5344CB8AC3E}">
        <p14:creationId xmlns:p14="http://schemas.microsoft.com/office/powerpoint/2010/main" val="755603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6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Segnaposto piè di pagina 1">
            <a:extLst>
              <a:ext uri="{FF2B5EF4-FFF2-40B4-BE49-F238E27FC236}">
                <a16:creationId xmlns:a16="http://schemas.microsoft.com/office/drawing/2014/main" id="{0C791D80-F66E-2547-A53B-4A9D42BC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DA1A29F6-2263-0D0C-A78C-2D6ECCAF0848}"/>
              </a:ext>
            </a:extLst>
          </p:cNvPr>
          <p:cNvSpPr/>
          <p:nvPr/>
        </p:nvSpPr>
        <p:spPr>
          <a:xfrm>
            <a:off x="1706252" y="159367"/>
            <a:ext cx="9898144" cy="5839459"/>
          </a:xfrm>
          <a:prstGeom prst="stripedRightArrow">
            <a:avLst>
              <a:gd name="adj1" fmla="val 62269"/>
              <a:gd name="adj2" fmla="val 6469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D05887-75C1-FF6F-FBED-3817F0A845C4}"/>
              </a:ext>
            </a:extLst>
          </p:cNvPr>
          <p:cNvSpPr txBox="1"/>
          <p:nvPr/>
        </p:nvSpPr>
        <p:spPr>
          <a:xfrm>
            <a:off x="911311" y="1581677"/>
            <a:ext cx="4605163" cy="30987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Competitività delle imprese toscane da e verso i mercati nazionali  ed internazionali 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Mobilità merci efficiente per accesso ai mercati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Modernizzazione e sostenibilità dei settori manifatturiero, materie prime, agricoltura, meccanica e turismo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074A80-9256-27F0-E9FA-4DAF89D7A80A}"/>
              </a:ext>
            </a:extLst>
          </p:cNvPr>
          <p:cNvSpPr txBox="1"/>
          <p:nvPr/>
        </p:nvSpPr>
        <p:spPr>
          <a:xfrm>
            <a:off x="5676445" y="1563787"/>
            <a:ext cx="6333418" cy="30306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Completamento infrastrutture incompiute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Equilibrio dotazioni infrastrutturali tra poli centrali e periferici, tra costa e interno Toscana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Potenziamento accessi e connessioni merci nelle reti ferroviarie 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Potenziamento porti, interporti e snodi</a:t>
            </a:r>
          </a:p>
          <a:p>
            <a:pPr marL="342900" lvl="0" indent="-34290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it-IT" sz="2000" kern="1200" dirty="0">
                <a:solidFill>
                  <a:schemeClr val="bg1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Snellimento burocratico (permessi) e costi del lavoro</a:t>
            </a:r>
          </a:p>
        </p:txBody>
      </p:sp>
      <p:sp>
        <p:nvSpPr>
          <p:cNvPr id="23" name="CasellaDiTesto 13">
            <a:extLst>
              <a:ext uri="{FF2B5EF4-FFF2-40B4-BE49-F238E27FC236}">
                <a16:creationId xmlns:a16="http://schemas.microsoft.com/office/drawing/2014/main" id="{198283B5-2F27-44BE-F87A-EE68BC6DD5BE}"/>
              </a:ext>
            </a:extLst>
          </p:cNvPr>
          <p:cNvSpPr txBox="1"/>
          <p:nvPr/>
        </p:nvSpPr>
        <p:spPr>
          <a:xfrm rot="16200000">
            <a:off x="-2108912" y="2098599"/>
            <a:ext cx="4843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OBIETTIVI economici	</a:t>
            </a:r>
          </a:p>
        </p:txBody>
      </p:sp>
      <p:sp>
        <p:nvSpPr>
          <p:cNvPr id="24" name="CasellaDiTesto 14">
            <a:extLst>
              <a:ext uri="{FF2B5EF4-FFF2-40B4-BE49-F238E27FC236}">
                <a16:creationId xmlns:a16="http://schemas.microsoft.com/office/drawing/2014/main" id="{33713A7E-4659-4821-C33E-32457E8A65A3}"/>
              </a:ext>
            </a:extLst>
          </p:cNvPr>
          <p:cNvSpPr txBox="1"/>
          <p:nvPr/>
        </p:nvSpPr>
        <p:spPr>
          <a:xfrm>
            <a:off x="1620311" y="239377"/>
            <a:ext cx="25934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Aft>
                <a:spcPts val="120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OBIETTIVI ECONOMICI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1A00FA84-51D0-25A4-59FA-0FAB86AF3EAE}"/>
              </a:ext>
            </a:extLst>
          </p:cNvPr>
          <p:cNvSpPr txBox="1"/>
          <p:nvPr/>
        </p:nvSpPr>
        <p:spPr>
          <a:xfrm>
            <a:off x="5676445" y="256376"/>
            <a:ext cx="6333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AZIONI INFRASTRUTTURALI NECESSARIE</a:t>
            </a:r>
          </a:p>
          <a:p>
            <a:pPr algn="ctr"/>
            <a:endParaRPr lang="en-S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8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7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Segnaposto piè di pagina 1">
            <a:extLst>
              <a:ext uri="{FF2B5EF4-FFF2-40B4-BE49-F238E27FC236}">
                <a16:creationId xmlns:a16="http://schemas.microsoft.com/office/drawing/2014/main" id="{0C791D80-F66E-2547-A53B-4A9D42BC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DA1A29F6-2263-0D0C-A78C-2D6ECCAF0848}"/>
              </a:ext>
            </a:extLst>
          </p:cNvPr>
          <p:cNvSpPr/>
          <p:nvPr/>
        </p:nvSpPr>
        <p:spPr>
          <a:xfrm>
            <a:off x="1706252" y="159367"/>
            <a:ext cx="9898144" cy="5839459"/>
          </a:xfrm>
          <a:prstGeom prst="stripedRightArrow">
            <a:avLst>
              <a:gd name="adj1" fmla="val 62269"/>
              <a:gd name="adj2" fmla="val 6469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D05887-75C1-FF6F-FBED-3817F0A845C4}"/>
              </a:ext>
            </a:extLst>
          </p:cNvPr>
          <p:cNvSpPr txBox="1"/>
          <p:nvPr/>
        </p:nvSpPr>
        <p:spPr>
          <a:xfrm>
            <a:off x="759754" y="1789234"/>
            <a:ext cx="3989857" cy="258794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Sicurezza infrastrutture stradali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Riduzione tempi di spostamento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Opzione di trasporto pubblico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Comfort spostamenti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Promozione spazi di relazione sociale e ricreazione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074A80-9256-27F0-E9FA-4DAF89D7A80A}"/>
              </a:ext>
            </a:extLst>
          </p:cNvPr>
          <p:cNvSpPr txBox="1"/>
          <p:nvPr/>
        </p:nvSpPr>
        <p:spPr>
          <a:xfrm>
            <a:off x="4886310" y="1742560"/>
            <a:ext cx="2834243" cy="267307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Sicurezza personale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Stress evitato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Coesione sociale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Ricreazione e relax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Connessione con natura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Identità culturale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E86578-BD49-8556-162C-E936FD959ACA}"/>
              </a:ext>
            </a:extLst>
          </p:cNvPr>
          <p:cNvSpPr txBox="1"/>
          <p:nvPr/>
        </p:nvSpPr>
        <p:spPr>
          <a:xfrm>
            <a:off x="7810139" y="1018957"/>
            <a:ext cx="4272335" cy="412027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Potenziamento ferrovie e implementazione principi road </a:t>
            </a:r>
            <a:r>
              <a:rPr lang="it-IT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safety</a:t>
            </a: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 (Dir. UE 2008/96)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Adeguamento strade per tutela utenze deboli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Sistema intermodale moderno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Miglioramento viabilità principali arterie regionali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Coinvolgimento periodico parti interessate per adeguamento a cambi priorità persone e imprese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91D9EE-7A85-471C-95B7-927C584D3488}"/>
              </a:ext>
            </a:extLst>
          </p:cNvPr>
          <p:cNvSpPr txBox="1"/>
          <p:nvPr/>
        </p:nvSpPr>
        <p:spPr>
          <a:xfrm>
            <a:off x="5167843" y="239378"/>
            <a:ext cx="2271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VALORI CORRELATI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1620312" y="239377"/>
            <a:ext cx="2271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Aft>
                <a:spcPts val="120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OBIETTIVI SOCIALI 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495DF79-EC52-8E2C-DAD8-9DEF5D4714D9}"/>
              </a:ext>
            </a:extLst>
          </p:cNvPr>
          <p:cNvSpPr txBox="1"/>
          <p:nvPr/>
        </p:nvSpPr>
        <p:spPr>
          <a:xfrm>
            <a:off x="7720553" y="256376"/>
            <a:ext cx="438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AZIONI INFRASTRUTTURALI NECESSARIE</a:t>
            </a:r>
          </a:p>
          <a:p>
            <a:pPr algn="ctr"/>
            <a:endParaRPr lang="en-S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D6B2BA26-060E-6E56-E240-4CB62C421526}"/>
              </a:ext>
            </a:extLst>
          </p:cNvPr>
          <p:cNvSpPr txBox="1"/>
          <p:nvPr/>
        </p:nvSpPr>
        <p:spPr>
          <a:xfrm rot="16200000">
            <a:off x="-2108912" y="2098599"/>
            <a:ext cx="4843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OBIETTIVI sociali	</a:t>
            </a:r>
          </a:p>
        </p:txBody>
      </p:sp>
    </p:spTree>
    <p:extLst>
      <p:ext uri="{BB962C8B-B14F-4D97-AF65-F5344CB8AC3E}">
        <p14:creationId xmlns:p14="http://schemas.microsoft.com/office/powerpoint/2010/main" val="282278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4FA4170-C92B-4C3A-B64B-D923871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8CD9CF97-4374-4918-A881-9313FB9C5EE1}"/>
              </a:ext>
            </a:extLst>
          </p:cNvPr>
          <p:cNvSpPr txBox="1">
            <a:spLocks/>
          </p:cNvSpPr>
          <p:nvPr/>
        </p:nvSpPr>
        <p:spPr>
          <a:xfrm>
            <a:off x="9080473" y="634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pPr/>
              <a:t>8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D012609-A716-454A-8EE5-FCD2CC32A804}"/>
              </a:ext>
            </a:extLst>
          </p:cNvPr>
          <p:cNvCxnSpPr>
            <a:cxnSpLocks/>
          </p:cNvCxnSpPr>
          <p:nvPr/>
        </p:nvCxnSpPr>
        <p:spPr>
          <a:xfrm>
            <a:off x="1101133" y="6161703"/>
            <a:ext cx="1090873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7044649-1A12-426F-9B00-42068B808542}"/>
              </a:ext>
            </a:extLst>
          </p:cNvPr>
          <p:cNvSpPr txBox="1"/>
          <p:nvPr/>
        </p:nvSpPr>
        <p:spPr>
          <a:xfrm rot="16200000">
            <a:off x="-3104133" y="3104999"/>
            <a:ext cx="6858002" cy="64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r"/>
            <a:endParaRPr lang="it-I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B070402020202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1C3339A-7544-4053-A7F6-BD10E4210E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19" y="6324580"/>
            <a:ext cx="2044242" cy="389468"/>
          </a:xfrm>
          <a:prstGeom prst="rect">
            <a:avLst/>
          </a:prstGeom>
        </p:spPr>
      </p:pic>
      <p:sp>
        <p:nvSpPr>
          <p:cNvPr id="18" name="Segnaposto piè di pagina 1">
            <a:extLst>
              <a:ext uri="{FF2B5EF4-FFF2-40B4-BE49-F238E27FC236}">
                <a16:creationId xmlns:a16="http://schemas.microsoft.com/office/drawing/2014/main" id="{0C791D80-F66E-2547-A53B-4A9D42BC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175" y="6333508"/>
            <a:ext cx="8313283" cy="365125"/>
          </a:xfrm>
        </p:spPr>
        <p:txBody>
          <a:bodyPr/>
          <a:lstStyle/>
          <a:p>
            <a:r>
              <a:rPr lang="it-IT" sz="1600" b="1" dirty="0">
                <a:solidFill>
                  <a:srgbClr val="0625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Valutazione di impatto della mancata realizzazione di infrastrutture in Toscana</a:t>
            </a: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DA1A29F6-2263-0D0C-A78C-2D6ECCAF0848}"/>
              </a:ext>
            </a:extLst>
          </p:cNvPr>
          <p:cNvSpPr/>
          <p:nvPr/>
        </p:nvSpPr>
        <p:spPr>
          <a:xfrm>
            <a:off x="1706252" y="159367"/>
            <a:ext cx="9898144" cy="5839459"/>
          </a:xfrm>
          <a:prstGeom prst="stripedRightArrow">
            <a:avLst>
              <a:gd name="adj1" fmla="val 62269"/>
              <a:gd name="adj2" fmla="val 6469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D05887-75C1-FF6F-FBED-3817F0A845C4}"/>
              </a:ext>
            </a:extLst>
          </p:cNvPr>
          <p:cNvSpPr txBox="1"/>
          <p:nvPr/>
        </p:nvSpPr>
        <p:spPr>
          <a:xfrm>
            <a:off x="738455" y="1456705"/>
            <a:ext cx="3183096" cy="31157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Efficientamento energetico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Riduzione inquinamento dell’aria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Minimizzazione occupazione  territorio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Riduzione frammentazione habitat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D074A80-9256-27F0-E9FA-4DAF89D7A80A}"/>
              </a:ext>
            </a:extLst>
          </p:cNvPr>
          <p:cNvSpPr txBox="1"/>
          <p:nvPr/>
        </p:nvSpPr>
        <p:spPr>
          <a:xfrm>
            <a:off x="4010915" y="1181664"/>
            <a:ext cx="3709859" cy="38142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Salute servizi ecosistemi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Mitigazione cambio climatico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Conservazione biodiversità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Tutela paesaggio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Identità culturale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Benessere sostenibile (</a:t>
            </a:r>
            <a:r>
              <a:rPr lang="it-IT" sz="1600" i="1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De-carbonizzazione economia, Resilienza a cambio climatico, Internalizzazione esternalità negative uso infrastrutture)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E86578-BD49-8556-162C-E936FD959ACA}"/>
              </a:ext>
            </a:extLst>
          </p:cNvPr>
          <p:cNvSpPr txBox="1"/>
          <p:nvPr/>
        </p:nvSpPr>
        <p:spPr>
          <a:xfrm>
            <a:off x="7810139" y="1018957"/>
            <a:ext cx="4272335" cy="447243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Requisiti obbligatori appalti infrastrutture (EN15804, ISO 14040-44, LCE4roads)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Potenziamento ferrovie regionali,  AV,  TEN-T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Green ports + stazioni carburanti puliti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Promozione sostenibilità dei trasporti intermodali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Corridoi ecologici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Realizzazione ciclopista tirrenica Infrastrutture per movimenti locali sostenibili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91D9EE-7A85-471C-95B7-927C584D3488}"/>
              </a:ext>
            </a:extLst>
          </p:cNvPr>
          <p:cNvSpPr txBox="1"/>
          <p:nvPr/>
        </p:nvSpPr>
        <p:spPr>
          <a:xfrm>
            <a:off x="4721629" y="216803"/>
            <a:ext cx="2271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VALORI CORRELATI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6BE99C20-7B17-784C-BFE0-9813F8120DCB}"/>
              </a:ext>
            </a:extLst>
          </p:cNvPr>
          <p:cNvSpPr txBox="1"/>
          <p:nvPr/>
        </p:nvSpPr>
        <p:spPr>
          <a:xfrm>
            <a:off x="1091351" y="239377"/>
            <a:ext cx="24773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spcAft>
                <a:spcPts val="1200"/>
              </a:spcAft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OBIETTIVI AMBIENTALI 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0495DF79-EC52-8E2C-DAD8-9DEF5D4714D9}"/>
              </a:ext>
            </a:extLst>
          </p:cNvPr>
          <p:cNvSpPr txBox="1"/>
          <p:nvPr/>
        </p:nvSpPr>
        <p:spPr>
          <a:xfrm>
            <a:off x="7720553" y="256376"/>
            <a:ext cx="438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AZIONI INFRASTRUTTURALI NECESSARIE</a:t>
            </a:r>
          </a:p>
          <a:p>
            <a:pPr algn="ctr"/>
            <a:endParaRPr lang="en-S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22" name="CasellaDiTesto 13">
            <a:extLst>
              <a:ext uri="{FF2B5EF4-FFF2-40B4-BE49-F238E27FC236}">
                <a16:creationId xmlns:a16="http://schemas.microsoft.com/office/drawing/2014/main" id="{D6B2BA26-060E-6E56-E240-4CB62C421526}"/>
              </a:ext>
            </a:extLst>
          </p:cNvPr>
          <p:cNvSpPr txBox="1"/>
          <p:nvPr/>
        </p:nvSpPr>
        <p:spPr>
          <a:xfrm rot="16200000">
            <a:off x="-2108912" y="2098599"/>
            <a:ext cx="4843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OBIETTIVI ambientali	</a:t>
            </a:r>
          </a:p>
        </p:txBody>
      </p:sp>
    </p:spTree>
    <p:extLst>
      <p:ext uri="{BB962C8B-B14F-4D97-AF65-F5344CB8AC3E}">
        <p14:creationId xmlns:p14="http://schemas.microsoft.com/office/powerpoint/2010/main" val="369434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36BE70-880E-421E-BDA6-A7D02A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473" y="6342436"/>
            <a:ext cx="2743200" cy="365125"/>
          </a:xfrm>
        </p:spPr>
        <p:txBody>
          <a:bodyPr/>
          <a:lstStyle/>
          <a:p>
            <a:fld id="{7E305434-513E-40ED-B3E7-E03CE10BE062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venir Next LT Pro Demi" panose="020B0704020202020204" pitchFamily="34" charset="0"/>
              </a:rPr>
              <a:t>9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B46695E9-D34A-421B-ABCE-8E64522C0FA1}"/>
              </a:ext>
            </a:extLst>
          </p:cNvPr>
          <p:cNvSpPr txBox="1">
            <a:spLocks/>
          </p:cNvSpPr>
          <p:nvPr/>
        </p:nvSpPr>
        <p:spPr>
          <a:xfrm>
            <a:off x="5623769" y="4010514"/>
            <a:ext cx="5875504" cy="656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0" indent="-5715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Background economico sociale ambientale della Toscana nel 2022</a:t>
            </a:r>
          </a:p>
          <a:p>
            <a:pPr marL="1080000" indent="-5715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Sistema infrastrutturale attuale</a:t>
            </a:r>
          </a:p>
          <a:p>
            <a:pPr marL="1080000" indent="-57150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62540"/>
                </a:solidFill>
                <a:latin typeface="Avenir Next LT Pro" panose="020B0504020202020204" pitchFamily="34" charset="0"/>
              </a:rPr>
              <a:t>Alcuni dati di partenza sulla mobilità regionale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C666163-BBD0-4CFA-BD1C-278DABF31541}"/>
              </a:ext>
            </a:extLst>
          </p:cNvPr>
          <p:cNvCxnSpPr>
            <a:cxnSpLocks/>
          </p:cNvCxnSpPr>
          <p:nvPr/>
        </p:nvCxnSpPr>
        <p:spPr>
          <a:xfrm flipV="1">
            <a:off x="5556323" y="2657959"/>
            <a:ext cx="0" cy="1008000"/>
          </a:xfrm>
          <a:prstGeom prst="line">
            <a:avLst/>
          </a:prstGeom>
          <a:ln w="57150">
            <a:solidFill>
              <a:srgbClr val="00B0F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0BC953-401F-4031-95BC-12CFE68A1173}"/>
              </a:ext>
            </a:extLst>
          </p:cNvPr>
          <p:cNvSpPr txBox="1"/>
          <p:nvPr/>
        </p:nvSpPr>
        <p:spPr>
          <a:xfrm>
            <a:off x="5623769" y="2508455"/>
            <a:ext cx="6316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11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B0704020202020204" pitchFamily="34" charset="0"/>
              </a:rPr>
              <a:t>CONTESTO </a:t>
            </a:r>
          </a:p>
        </p:txBody>
      </p:sp>
      <p:pic>
        <p:nvPicPr>
          <p:cNvPr id="25" name="Elemento grafico 24">
            <a:extLst>
              <a:ext uri="{FF2B5EF4-FFF2-40B4-BE49-F238E27FC236}">
                <a16:creationId xmlns:a16="http://schemas.microsoft.com/office/drawing/2014/main" id="{7B733887-F11D-43D5-8F8B-F128983F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232"/>
          <a:stretch/>
        </p:blipFill>
        <p:spPr>
          <a:xfrm>
            <a:off x="180507" y="150438"/>
            <a:ext cx="4764352" cy="6569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68688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C14E209863604BB80FECE115EF064C" ma:contentTypeVersion="2" ma:contentTypeDescription="Creare un nuovo documento." ma:contentTypeScope="" ma:versionID="e978705bb4cb4044d5e666a1179f37e8">
  <xsd:schema xmlns:xsd="http://www.w3.org/2001/XMLSchema" xmlns:xs="http://www.w3.org/2001/XMLSchema" xmlns:p="http://schemas.microsoft.com/office/2006/metadata/properties" xmlns:ns3="285bceef-4c86-423d-94bb-f23f06ca2aaf" targetNamespace="http://schemas.microsoft.com/office/2006/metadata/properties" ma:root="true" ma:fieldsID="ffb6b01fd30b0f929f1609e0d7b65afd" ns3:_="">
    <xsd:import namespace="285bceef-4c86-423d-94bb-f23f06ca2a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bceef-4c86-423d-94bb-f23f06ca2a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535D12-E992-46A9-BB03-2F19059466A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5bceef-4c86-423d-94bb-f23f06ca2aa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FFB830-4B3B-48FD-AF15-E45FBF3AF8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5bceef-4c86-423d-94bb-f23f06ca2a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FD190-BC34-4378-B111-019E158DC3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9356</TotalTime>
  <Words>3998</Words>
  <Application>Microsoft Office PowerPoint</Application>
  <PresentationFormat>Widescreen</PresentationFormat>
  <Paragraphs>785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0" baseType="lpstr">
      <vt:lpstr>Arial</vt:lpstr>
      <vt:lpstr>Avenir Black</vt:lpstr>
      <vt:lpstr>Avenir Next LT Pro</vt:lpstr>
      <vt:lpstr>Avenir Next LT Pro (Body)</vt:lpstr>
      <vt:lpstr>Avenir Next LT Pro Demi</vt:lpstr>
      <vt:lpstr>Avenir Next LT Pro Light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Libro Bianco sulle priorità infrastrutturali della Lombardia</dc:title>
  <dc:creator>Antonello;Sigma NL;G. Lombardo;G.Traverso</dc:creator>
  <cp:lastModifiedBy>Silvia</cp:lastModifiedBy>
  <cp:revision>331</cp:revision>
  <dcterms:created xsi:type="dcterms:W3CDTF">2022-01-10T11:51:55Z</dcterms:created>
  <dcterms:modified xsi:type="dcterms:W3CDTF">2022-05-05T12:53:26Z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0x0101008DC14E209863604BB80FECE115EF064C</vt:lpwstr>
  </property>
</Properties>
</file>