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85" r:id="rId5"/>
    <p:sldId id="287" r:id="rId6"/>
    <p:sldId id="291" r:id="rId7"/>
    <p:sldId id="272" r:id="rId8"/>
    <p:sldId id="296" r:id="rId9"/>
    <p:sldId id="289" r:id="rId10"/>
    <p:sldId id="290" r:id="rId11"/>
    <p:sldId id="297" r:id="rId12"/>
    <p:sldId id="303" r:id="rId13"/>
    <p:sldId id="292" r:id="rId14"/>
    <p:sldId id="299" r:id="rId15"/>
    <p:sldId id="301" r:id="rId16"/>
    <p:sldId id="302" r:id="rId17"/>
    <p:sldId id="288" r:id="rId18"/>
    <p:sldId id="269"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B81"/>
    <a:srgbClr val="BB1928"/>
    <a:srgbClr val="062540"/>
    <a:srgbClr val="FFFFFF"/>
    <a:srgbClr val="E64F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7" autoAdjust="0"/>
    <p:restoredTop sz="94660"/>
  </p:normalViewPr>
  <p:slideViewPr>
    <p:cSldViewPr snapToGrid="0">
      <p:cViewPr varScale="1">
        <p:scale>
          <a:sx n="84" d="100"/>
          <a:sy n="84" d="100"/>
        </p:scale>
        <p:origin x="120"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Foglio_di_lavoro_di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Foglio_di_lavoro_di_Microsoft_Excel8.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Foglio_di_lavoro_di_Microsoft_Excel9.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oglio_di_lavoro_di_Microsoft_Excel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Foglio_di_lavoro_di_Microsoft_Excel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Grafico%20in%20Microsoft%20PowerPoint"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2" Type="http://schemas.openxmlformats.org/officeDocument/2006/relationships/package" Target="../embeddings/Foglio_di_lavoro_di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Foglio_di_lavoro_di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oglio_di_lavoro_di_Microsoft_Excel3.xlsx"/></Relationships>
</file>

<file path=ppt/charts/_rels/chart5.xml.rels><?xml version="1.0" encoding="UTF-8" standalone="yes"?>
<Relationships xmlns="http://schemas.openxmlformats.org/package/2006/relationships"><Relationship Id="rId2" Type="http://schemas.openxmlformats.org/officeDocument/2006/relationships/package" Target="../embeddings/Foglio_di_lavoro_di_Microsoft_Excel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Foglio_di_lavoro_di_Microsoft_Excel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oglio_di_lavoro_di_Microsoft_Excel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oglio_di_lavoro_di_Microsoft_Excel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100">
                <a:solidFill>
                  <a:srgbClr val="114B81"/>
                </a:solidFill>
              </a:defRPr>
            </a:pPr>
            <a:r>
              <a:rPr lang="it-IT" sz="1100">
                <a:solidFill>
                  <a:srgbClr val="114B81"/>
                </a:solidFill>
              </a:rPr>
              <a:t>Incidenza per classi di età</a:t>
            </a:r>
            <a:r>
              <a:rPr lang="it-IT" sz="1100" baseline="0">
                <a:solidFill>
                  <a:srgbClr val="114B81"/>
                </a:solidFill>
              </a:rPr>
              <a:t> - 2020</a:t>
            </a:r>
            <a:endParaRPr lang="it-IT" sz="1100">
              <a:solidFill>
                <a:srgbClr val="114B81"/>
              </a:solidFill>
            </a:endParaRPr>
          </a:p>
        </c:rich>
      </c:tx>
      <c:layout>
        <c:manualLayout>
          <c:xMode val="edge"/>
          <c:yMode val="edge"/>
          <c:x val="0.3109461317335333"/>
          <c:y val="2.8419177648950803E-2"/>
        </c:manualLayout>
      </c:layout>
      <c:overlay val="0"/>
    </c:title>
    <c:autoTitleDeleted val="0"/>
    <c:plotArea>
      <c:layout>
        <c:manualLayout>
          <c:layoutTarget val="inner"/>
          <c:xMode val="edge"/>
          <c:yMode val="edge"/>
          <c:x val="0.12090604059107996"/>
          <c:y val="0.1038425925925926"/>
          <c:w val="0.70470652706873183"/>
          <c:h val="0.78017752989209677"/>
        </c:manualLayout>
      </c:layout>
      <c:barChart>
        <c:barDir val="bar"/>
        <c:grouping val="percentStacked"/>
        <c:varyColors val="0"/>
        <c:ser>
          <c:idx val="0"/>
          <c:order val="0"/>
          <c:tx>
            <c:v>0-14 anni</c:v>
          </c:tx>
          <c:invertIfNegative val="0"/>
          <c:dLbls>
            <c:spPr>
              <a:noFill/>
              <a:ln>
                <a:noFill/>
              </a:ln>
              <a:effectLst/>
            </c:spPr>
            <c:txPr>
              <a:bodyPr/>
              <a:lstStyle/>
              <a:p>
                <a:pPr>
                  <a:defRPr b="1">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'classi età'!$R$14:$R$16</c:f>
              <c:strCache>
                <c:ptCount val="3"/>
                <c:pt idx="0">
                  <c:v>GR+LI</c:v>
                </c:pt>
                <c:pt idx="1">
                  <c:v>Toscana</c:v>
                </c:pt>
                <c:pt idx="2">
                  <c:v>Italia</c:v>
                </c:pt>
              </c:strCache>
            </c:strRef>
          </c:cat>
          <c:val>
            <c:numRef>
              <c:f>'classi età'!$S$9:$S$11</c:f>
              <c:numCache>
                <c:formatCode>0.0</c:formatCode>
                <c:ptCount val="3"/>
                <c:pt idx="0">
                  <c:v>11.19628991768346</c:v>
                </c:pt>
                <c:pt idx="1">
                  <c:v>11.982118308234286</c:v>
                </c:pt>
                <c:pt idx="2">
                  <c:v>12.765949583551913</c:v>
                </c:pt>
              </c:numCache>
            </c:numRef>
          </c:val>
          <c:extLst>
            <c:ext xmlns:c16="http://schemas.microsoft.com/office/drawing/2014/chart" uri="{C3380CC4-5D6E-409C-BE32-E72D297353CC}">
              <c16:uniqueId val="{00000000-96FF-4A8F-9EDB-2C2F2BAEDD96}"/>
            </c:ext>
          </c:extLst>
        </c:ser>
        <c:ser>
          <c:idx val="1"/>
          <c:order val="1"/>
          <c:tx>
            <c:v>15-29 anni</c:v>
          </c:tx>
          <c:invertIfNegative val="0"/>
          <c:dLbls>
            <c:spPr>
              <a:noFill/>
              <a:ln>
                <a:noFill/>
              </a:ln>
              <a:effectLst/>
            </c:spPr>
            <c:txPr>
              <a:bodyPr/>
              <a:lstStyle/>
              <a:p>
                <a:pPr>
                  <a:defRPr b="1">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'classi età'!$R$14:$R$16</c:f>
              <c:strCache>
                <c:ptCount val="3"/>
                <c:pt idx="0">
                  <c:v>GR+LI</c:v>
                </c:pt>
                <c:pt idx="1">
                  <c:v>Toscana</c:v>
                </c:pt>
                <c:pt idx="2">
                  <c:v>Italia</c:v>
                </c:pt>
              </c:strCache>
            </c:strRef>
          </c:cat>
          <c:val>
            <c:numRef>
              <c:f>'classi età'!$T$9:$T$11</c:f>
              <c:numCache>
                <c:formatCode>0.0</c:formatCode>
                <c:ptCount val="3"/>
                <c:pt idx="0">
                  <c:v>13.032174966431198</c:v>
                </c:pt>
                <c:pt idx="1">
                  <c:v>13.716312014203726</c:v>
                </c:pt>
                <c:pt idx="2">
                  <c:v>15.005884649396501</c:v>
                </c:pt>
              </c:numCache>
            </c:numRef>
          </c:val>
          <c:extLst>
            <c:ext xmlns:c16="http://schemas.microsoft.com/office/drawing/2014/chart" uri="{C3380CC4-5D6E-409C-BE32-E72D297353CC}">
              <c16:uniqueId val="{00000001-96FF-4A8F-9EDB-2C2F2BAEDD96}"/>
            </c:ext>
          </c:extLst>
        </c:ser>
        <c:ser>
          <c:idx val="2"/>
          <c:order val="2"/>
          <c:tx>
            <c:v>30-49 anni</c:v>
          </c:tx>
          <c:invertIfNegative val="0"/>
          <c:dLbls>
            <c:spPr>
              <a:noFill/>
              <a:ln>
                <a:noFill/>
              </a:ln>
              <a:effectLst/>
            </c:spPr>
            <c:txPr>
              <a:bodyPr/>
              <a:lstStyle/>
              <a:p>
                <a:pPr>
                  <a:defRPr b="1"/>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'classi età'!$R$14:$R$16</c:f>
              <c:strCache>
                <c:ptCount val="3"/>
                <c:pt idx="0">
                  <c:v>GR+LI</c:v>
                </c:pt>
                <c:pt idx="1">
                  <c:v>Toscana</c:v>
                </c:pt>
                <c:pt idx="2">
                  <c:v>Italia</c:v>
                </c:pt>
              </c:strCache>
            </c:strRef>
          </c:cat>
          <c:val>
            <c:numRef>
              <c:f>'classi età'!$U$9:$U$11</c:f>
              <c:numCache>
                <c:formatCode>0.0</c:formatCode>
                <c:ptCount val="3"/>
                <c:pt idx="0">
                  <c:v>24.559956798412049</c:v>
                </c:pt>
                <c:pt idx="1">
                  <c:v>25.500411222209106</c:v>
                </c:pt>
                <c:pt idx="2">
                  <c:v>26.068254305281457</c:v>
                </c:pt>
              </c:numCache>
            </c:numRef>
          </c:val>
          <c:extLst>
            <c:ext xmlns:c16="http://schemas.microsoft.com/office/drawing/2014/chart" uri="{C3380CC4-5D6E-409C-BE32-E72D297353CC}">
              <c16:uniqueId val="{00000002-96FF-4A8F-9EDB-2C2F2BAEDD96}"/>
            </c:ext>
          </c:extLst>
        </c:ser>
        <c:ser>
          <c:idx val="3"/>
          <c:order val="3"/>
          <c:tx>
            <c:v>50-69 anni</c:v>
          </c:tx>
          <c:invertIfNegative val="0"/>
          <c:dLbls>
            <c:spPr>
              <a:noFill/>
              <a:ln>
                <a:noFill/>
              </a:ln>
              <a:effectLst/>
            </c:spPr>
            <c:txPr>
              <a:bodyPr/>
              <a:lstStyle/>
              <a:p>
                <a:pPr>
                  <a:defRPr b="1">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'classi età'!$R$14:$R$16</c:f>
              <c:strCache>
                <c:ptCount val="3"/>
                <c:pt idx="0">
                  <c:v>GR+LI</c:v>
                </c:pt>
                <c:pt idx="1">
                  <c:v>Toscana</c:v>
                </c:pt>
                <c:pt idx="2">
                  <c:v>Italia</c:v>
                </c:pt>
              </c:strCache>
            </c:strRef>
          </c:cat>
          <c:val>
            <c:numRef>
              <c:f>'classi età'!$V$9:$V$11</c:f>
              <c:numCache>
                <c:formatCode>0.0</c:formatCode>
                <c:ptCount val="3"/>
                <c:pt idx="0">
                  <c:v>29.765310292486426</c:v>
                </c:pt>
                <c:pt idx="1">
                  <c:v>28.831815432241292</c:v>
                </c:pt>
                <c:pt idx="2">
                  <c:v>28.532339650940102</c:v>
                </c:pt>
              </c:numCache>
            </c:numRef>
          </c:val>
          <c:extLst>
            <c:ext xmlns:c16="http://schemas.microsoft.com/office/drawing/2014/chart" uri="{C3380CC4-5D6E-409C-BE32-E72D297353CC}">
              <c16:uniqueId val="{00000003-96FF-4A8F-9EDB-2C2F2BAEDD96}"/>
            </c:ext>
          </c:extLst>
        </c:ser>
        <c:ser>
          <c:idx val="4"/>
          <c:order val="4"/>
          <c:tx>
            <c:v>70 e più</c:v>
          </c:tx>
          <c:spPr>
            <a:solidFill>
              <a:srgbClr val="ED7D31">
                <a:lumMod val="75000"/>
              </a:srgbClr>
            </a:solidFill>
          </c:spPr>
          <c:invertIfNegative val="0"/>
          <c:dLbls>
            <c:spPr>
              <a:noFill/>
              <a:ln>
                <a:noFill/>
              </a:ln>
              <a:effectLst/>
            </c:spPr>
            <c:txPr>
              <a:bodyPr/>
              <a:lstStyle/>
              <a:p>
                <a:pPr>
                  <a:defRPr b="1"/>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'classi età'!$R$14:$R$16</c:f>
              <c:strCache>
                <c:ptCount val="3"/>
                <c:pt idx="0">
                  <c:v>GR+LI</c:v>
                </c:pt>
                <c:pt idx="1">
                  <c:v>Toscana</c:v>
                </c:pt>
                <c:pt idx="2">
                  <c:v>Italia</c:v>
                </c:pt>
              </c:strCache>
            </c:strRef>
          </c:cat>
          <c:val>
            <c:numRef>
              <c:f>'classi età'!$W$9:$W$11</c:f>
              <c:numCache>
                <c:formatCode>0.0</c:formatCode>
                <c:ptCount val="3"/>
                <c:pt idx="0">
                  <c:v>21.446268024986864</c:v>
                </c:pt>
                <c:pt idx="1">
                  <c:v>19.969343023111588</c:v>
                </c:pt>
                <c:pt idx="2">
                  <c:v>17.627571810830027</c:v>
                </c:pt>
              </c:numCache>
            </c:numRef>
          </c:val>
          <c:extLst>
            <c:ext xmlns:c16="http://schemas.microsoft.com/office/drawing/2014/chart" uri="{C3380CC4-5D6E-409C-BE32-E72D297353CC}">
              <c16:uniqueId val="{00000004-96FF-4A8F-9EDB-2C2F2BAEDD96}"/>
            </c:ext>
          </c:extLst>
        </c:ser>
        <c:dLbls>
          <c:showLegendKey val="0"/>
          <c:showVal val="0"/>
          <c:showCatName val="0"/>
          <c:showSerName val="0"/>
          <c:showPercent val="0"/>
          <c:showBubbleSize val="0"/>
        </c:dLbls>
        <c:gapWidth val="150"/>
        <c:overlap val="100"/>
        <c:axId val="197345136"/>
        <c:axId val="197348272"/>
      </c:barChart>
      <c:catAx>
        <c:axId val="197345136"/>
        <c:scaling>
          <c:orientation val="minMax"/>
        </c:scaling>
        <c:delete val="0"/>
        <c:axPos val="l"/>
        <c:numFmt formatCode="General" sourceLinked="0"/>
        <c:majorTickMark val="out"/>
        <c:minorTickMark val="none"/>
        <c:tickLblPos val="nextTo"/>
        <c:spPr>
          <a:ln>
            <a:solidFill>
              <a:sysClr val="windowText" lastClr="000000"/>
            </a:solidFill>
          </a:ln>
        </c:spPr>
        <c:txPr>
          <a:bodyPr/>
          <a:lstStyle/>
          <a:p>
            <a:pPr>
              <a:defRPr b="1"/>
            </a:pPr>
            <a:endParaRPr lang="it-IT"/>
          </a:p>
        </c:txPr>
        <c:crossAx val="197348272"/>
        <c:crosses val="autoZero"/>
        <c:auto val="1"/>
        <c:lblAlgn val="ctr"/>
        <c:lblOffset val="100"/>
        <c:noMultiLvlLbl val="0"/>
      </c:catAx>
      <c:valAx>
        <c:axId val="197348272"/>
        <c:scaling>
          <c:orientation val="minMax"/>
        </c:scaling>
        <c:delete val="0"/>
        <c:axPos val="b"/>
        <c:majorGridlines>
          <c:spPr>
            <a:ln>
              <a:prstDash val="lgDash"/>
            </a:ln>
          </c:spPr>
        </c:majorGridlines>
        <c:numFmt formatCode="0%" sourceLinked="1"/>
        <c:majorTickMark val="out"/>
        <c:minorTickMark val="none"/>
        <c:tickLblPos val="nextTo"/>
        <c:spPr>
          <a:ln>
            <a:solidFill>
              <a:sysClr val="windowText" lastClr="000000"/>
            </a:solidFill>
          </a:ln>
        </c:spPr>
        <c:txPr>
          <a:bodyPr/>
          <a:lstStyle/>
          <a:p>
            <a:pPr>
              <a:defRPr sz="900"/>
            </a:pPr>
            <a:endParaRPr lang="it-IT"/>
          </a:p>
        </c:txPr>
        <c:crossAx val="197345136"/>
        <c:crosses val="autoZero"/>
        <c:crossBetween val="between"/>
      </c:valAx>
    </c:plotArea>
    <c:legend>
      <c:legendPos val="r"/>
      <c:layout/>
      <c:overlay val="0"/>
      <c:txPr>
        <a:bodyPr/>
        <a:lstStyle/>
        <a:p>
          <a:pPr>
            <a:defRPr sz="900" b="1"/>
          </a:pPr>
          <a:endParaRPr lang="it-IT"/>
        </a:p>
      </c:txPr>
    </c:legend>
    <c:plotVisOnly val="1"/>
    <c:dispBlanksAs val="gap"/>
    <c:showDLblsOverMax val="0"/>
  </c:chart>
  <c:spPr>
    <a:ln>
      <a:solidFill>
        <a:srgbClr val="114B81"/>
      </a:solid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it-IT" sz="1200"/>
              <a:t>Arrivi</a:t>
            </a:r>
          </a:p>
        </c:rich>
      </c:tx>
      <c:layout>
        <c:manualLayout>
          <c:xMode val="edge"/>
          <c:yMode val="edge"/>
          <c:x val="5.2124881924633442E-3"/>
          <c:y val="0"/>
        </c:manualLayout>
      </c:layout>
      <c:overlay val="0"/>
    </c:title>
    <c:autoTitleDeleted val="0"/>
    <c:view3D>
      <c:rotX val="75"/>
      <c:rotY val="262"/>
      <c:rAngAx val="0"/>
    </c:view3D>
    <c:floor>
      <c:thickness val="0"/>
    </c:floor>
    <c:sideWall>
      <c:thickness val="0"/>
    </c:sideWall>
    <c:backWall>
      <c:thickness val="0"/>
    </c:backWall>
    <c:plotArea>
      <c:layout>
        <c:manualLayout>
          <c:layoutTarget val="inner"/>
          <c:xMode val="edge"/>
          <c:yMode val="edge"/>
          <c:x val="3.7499999999999999E-2"/>
          <c:y val="0.1598523622047244"/>
          <c:w val="0.91527777777777775"/>
          <c:h val="0.77487860892388449"/>
        </c:manualLayout>
      </c:layout>
      <c:pie3DChart>
        <c:varyColors val="1"/>
        <c:ser>
          <c:idx val="0"/>
          <c:order val="0"/>
          <c:explosion val="25"/>
          <c:dLbls>
            <c:dLbl>
              <c:idx val="4"/>
              <c:spPr>
                <a:noFill/>
                <a:ln>
                  <a:noFill/>
                </a:ln>
                <a:effectLst/>
              </c:spPr>
              <c:txPr>
                <a:bodyPr/>
                <a:lstStyle/>
                <a:p>
                  <a:pPr>
                    <a:defRPr sz="1050" b="1">
                      <a:solidFill>
                        <a:srgbClr val="062540"/>
                      </a:solidFill>
                    </a:defRPr>
                  </a:pPr>
                  <a:endParaRPr lang="it-IT"/>
                </a:p>
              </c:txPr>
              <c:dLblPos val="outEnd"/>
              <c:showLegendKey val="0"/>
              <c:showVal val="1"/>
              <c:showCatName val="1"/>
              <c:showSerName val="0"/>
              <c:showPercent val="0"/>
              <c:showBubbleSize val="0"/>
              <c:extLst>
                <c:ext xmlns:c16="http://schemas.microsoft.com/office/drawing/2014/chart" uri="{C3380CC4-5D6E-409C-BE32-E72D297353CC}">
                  <c16:uniqueId val="{00000000-0464-4CAF-8625-F26718371A74}"/>
                </c:ext>
              </c:extLst>
            </c:dLbl>
            <c:dLbl>
              <c:idx val="8"/>
              <c:spPr>
                <a:noFill/>
                <a:ln>
                  <a:noFill/>
                </a:ln>
                <a:effectLst/>
              </c:spPr>
              <c:txPr>
                <a:bodyPr/>
                <a:lstStyle/>
                <a:p>
                  <a:pPr>
                    <a:defRPr sz="1050" b="1">
                      <a:solidFill>
                        <a:srgbClr val="062540"/>
                      </a:solidFill>
                    </a:defRPr>
                  </a:pPr>
                  <a:endParaRPr lang="it-IT"/>
                </a:p>
              </c:txPr>
              <c:dLblPos val="outEnd"/>
              <c:showLegendKey val="0"/>
              <c:showVal val="1"/>
              <c:showCatName val="1"/>
              <c:showSerName val="0"/>
              <c:showPercent val="0"/>
              <c:showBubbleSize val="0"/>
              <c:extLst>
                <c:ext xmlns:c16="http://schemas.microsoft.com/office/drawing/2014/chart" uri="{C3380CC4-5D6E-409C-BE32-E72D297353CC}">
                  <c16:uniqueId val="{00000001-0464-4CAF-8625-F26718371A74}"/>
                </c:ext>
              </c:extLst>
            </c:dLbl>
            <c:dLbl>
              <c:idx val="9"/>
              <c:layout>
                <c:manualLayout>
                  <c:x val="-1.6666666666666666E-2"/>
                  <c:y val="2.777777777777777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64-4CAF-8625-F26718371A74}"/>
                </c:ext>
              </c:extLst>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Province!$B$5:$B$14</c:f>
              <c:strCache>
                <c:ptCount val="10"/>
                <c:pt idx="0">
                  <c:v>Massa-C</c:v>
                </c:pt>
                <c:pt idx="1">
                  <c:v>Lucca</c:v>
                </c:pt>
                <c:pt idx="2">
                  <c:v>Pistoia</c:v>
                </c:pt>
                <c:pt idx="3">
                  <c:v>Firenze</c:v>
                </c:pt>
                <c:pt idx="4">
                  <c:v>Livorno</c:v>
                </c:pt>
                <c:pt idx="5">
                  <c:v>Pisa</c:v>
                </c:pt>
                <c:pt idx="6">
                  <c:v>Arezzo</c:v>
                </c:pt>
                <c:pt idx="7">
                  <c:v>Siena</c:v>
                </c:pt>
                <c:pt idx="8">
                  <c:v>Grosseto</c:v>
                </c:pt>
                <c:pt idx="9">
                  <c:v>Prato</c:v>
                </c:pt>
              </c:strCache>
            </c:strRef>
          </c:cat>
          <c:val>
            <c:numRef>
              <c:f>Province!$I$5:$I$14</c:f>
              <c:numCache>
                <c:formatCode>0.0</c:formatCode>
                <c:ptCount val="10"/>
                <c:pt idx="0">
                  <c:v>2.7458989150820217</c:v>
                </c:pt>
                <c:pt idx="1">
                  <c:v>8.0995062080098759</c:v>
                </c:pt>
                <c:pt idx="2">
                  <c:v>4.2695795646084083</c:v>
                </c:pt>
                <c:pt idx="3">
                  <c:v>25.225672435486551</c:v>
                </c:pt>
                <c:pt idx="4">
                  <c:v>16.920862711582746</c:v>
                </c:pt>
                <c:pt idx="5">
                  <c:v>8.2612468247750641</c:v>
                </c:pt>
                <c:pt idx="6">
                  <c:v>4.8947605821047881</c:v>
                </c:pt>
                <c:pt idx="7">
                  <c:v>15.97393348052133</c:v>
                </c:pt>
                <c:pt idx="8">
                  <c:v>12.153028036939439</c:v>
                </c:pt>
                <c:pt idx="9">
                  <c:v>1.455511240889775</c:v>
                </c:pt>
              </c:numCache>
            </c:numRef>
          </c:val>
          <c:extLst>
            <c:ext xmlns:c16="http://schemas.microsoft.com/office/drawing/2014/chart" uri="{C3380CC4-5D6E-409C-BE32-E72D297353CC}">
              <c16:uniqueId val="{00000003-0464-4CAF-8625-F26718371A74}"/>
            </c:ext>
          </c:extLst>
        </c:ser>
        <c:dLbls>
          <c:showLegendKey val="0"/>
          <c:showVal val="0"/>
          <c:showCatName val="0"/>
          <c:showSerName val="0"/>
          <c:showPercent val="0"/>
          <c:showBubbleSize val="0"/>
          <c:showLeaderLines val="0"/>
        </c:dLbls>
      </c:pie3DChart>
    </c:plotArea>
    <c:plotVisOnly val="1"/>
    <c:dispBlanksAs val="gap"/>
    <c:showDLblsOverMax val="0"/>
  </c:chart>
  <c:spPr>
    <a:ln>
      <a:solidFill>
        <a:srgbClr val="4472C4"/>
      </a:solidFill>
    </a:ln>
  </c:spPr>
  <c:txPr>
    <a:bodyPr/>
    <a:lstStyle/>
    <a:p>
      <a:pPr>
        <a:defRPr>
          <a:solidFill>
            <a:srgbClr val="114B81"/>
          </a:solidFill>
        </a:defRPr>
      </a:pPr>
      <a:endParaRPr lang="it-IT"/>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it-IT" sz="1200"/>
              <a:t>Presenze</a:t>
            </a:r>
          </a:p>
        </c:rich>
      </c:tx>
      <c:layout>
        <c:manualLayout>
          <c:xMode val="edge"/>
          <c:yMode val="edge"/>
          <c:x val="0.78932256235827669"/>
          <c:y val="0"/>
        </c:manualLayout>
      </c:layout>
      <c:overlay val="0"/>
    </c:title>
    <c:autoTitleDeleted val="0"/>
    <c:view3D>
      <c:rotX val="75"/>
      <c:rotY val="290"/>
      <c:rAngAx val="0"/>
    </c:view3D>
    <c:floor>
      <c:thickness val="0"/>
    </c:floor>
    <c:sideWall>
      <c:thickness val="0"/>
    </c:sideWall>
    <c:backWall>
      <c:thickness val="0"/>
    </c:backWall>
    <c:plotArea>
      <c:layout>
        <c:manualLayout>
          <c:layoutTarget val="inner"/>
          <c:xMode val="edge"/>
          <c:yMode val="edge"/>
          <c:x val="2.9166666666666667E-2"/>
          <c:y val="0.16911162146398367"/>
          <c:w val="0.91388888888888886"/>
          <c:h val="0.7656193496646253"/>
        </c:manualLayout>
      </c:layout>
      <c:pie3DChart>
        <c:varyColors val="1"/>
        <c:ser>
          <c:idx val="0"/>
          <c:order val="0"/>
          <c:explosion val="25"/>
          <c:dLbls>
            <c:dLbl>
              <c:idx val="4"/>
              <c:spPr>
                <a:noFill/>
                <a:ln>
                  <a:noFill/>
                </a:ln>
                <a:effectLst/>
              </c:spPr>
              <c:txPr>
                <a:bodyPr/>
                <a:lstStyle/>
                <a:p>
                  <a:pPr>
                    <a:defRPr sz="1050" b="1">
                      <a:solidFill>
                        <a:srgbClr val="062540"/>
                      </a:solidFill>
                    </a:defRPr>
                  </a:pPr>
                  <a:endParaRPr lang="it-IT"/>
                </a:p>
              </c:txPr>
              <c:dLblPos val="outEnd"/>
              <c:showLegendKey val="0"/>
              <c:showVal val="1"/>
              <c:showCatName val="1"/>
              <c:showSerName val="0"/>
              <c:showPercent val="0"/>
              <c:showBubbleSize val="0"/>
              <c:extLst>
                <c:ext xmlns:c16="http://schemas.microsoft.com/office/drawing/2014/chart" uri="{C3380CC4-5D6E-409C-BE32-E72D297353CC}">
                  <c16:uniqueId val="{00000000-BBB4-4DFB-AA5F-C72EB70B9D2D}"/>
                </c:ext>
              </c:extLst>
            </c:dLbl>
            <c:dLbl>
              <c:idx val="8"/>
              <c:spPr>
                <a:noFill/>
                <a:ln>
                  <a:noFill/>
                </a:ln>
                <a:effectLst/>
              </c:spPr>
              <c:txPr>
                <a:bodyPr/>
                <a:lstStyle/>
                <a:p>
                  <a:pPr>
                    <a:defRPr sz="1050" b="1">
                      <a:solidFill>
                        <a:srgbClr val="062540"/>
                      </a:solidFill>
                    </a:defRPr>
                  </a:pPr>
                  <a:endParaRPr lang="it-IT"/>
                </a:p>
              </c:txPr>
              <c:dLblPos val="outEnd"/>
              <c:showLegendKey val="0"/>
              <c:showVal val="1"/>
              <c:showCatName val="1"/>
              <c:showSerName val="0"/>
              <c:showPercent val="0"/>
              <c:showBubbleSize val="0"/>
              <c:extLst>
                <c:ext xmlns:c16="http://schemas.microsoft.com/office/drawing/2014/chart" uri="{C3380CC4-5D6E-409C-BE32-E72D297353CC}">
                  <c16:uniqueId val="{00000001-BBB4-4DFB-AA5F-C72EB70B9D2D}"/>
                </c:ext>
              </c:extLst>
            </c:dLbl>
            <c:dLbl>
              <c:idx val="9"/>
              <c:layout>
                <c:manualLayout>
                  <c:x val="-1.6666666666666666E-2"/>
                  <c:y val="4.62962962962962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B4-4DFB-AA5F-C72EB70B9D2D}"/>
                </c:ext>
              </c:extLst>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Province!$B$5:$B$14</c:f>
              <c:strCache>
                <c:ptCount val="10"/>
                <c:pt idx="0">
                  <c:v>Massa-C</c:v>
                </c:pt>
                <c:pt idx="1">
                  <c:v>Lucca</c:v>
                </c:pt>
                <c:pt idx="2">
                  <c:v>Pistoia</c:v>
                </c:pt>
                <c:pt idx="3">
                  <c:v>Firenze</c:v>
                </c:pt>
                <c:pt idx="4">
                  <c:v>Livorno</c:v>
                </c:pt>
                <c:pt idx="5">
                  <c:v>Pisa</c:v>
                </c:pt>
                <c:pt idx="6">
                  <c:v>Arezzo</c:v>
                </c:pt>
                <c:pt idx="7">
                  <c:v>Siena</c:v>
                </c:pt>
                <c:pt idx="8">
                  <c:v>Grosseto</c:v>
                </c:pt>
                <c:pt idx="9">
                  <c:v>Prato</c:v>
                </c:pt>
              </c:strCache>
            </c:strRef>
          </c:cat>
          <c:val>
            <c:numRef>
              <c:f>Province!$J$5:$J$14</c:f>
              <c:numCache>
                <c:formatCode>0.0</c:formatCode>
                <c:ptCount val="10"/>
                <c:pt idx="0">
                  <c:v>3.1991009337010463</c:v>
                </c:pt>
                <c:pt idx="1">
                  <c:v>8.3948942410671012</c:v>
                </c:pt>
                <c:pt idx="2">
                  <c:v>3.2820838077846579</c:v>
                </c:pt>
                <c:pt idx="3">
                  <c:v>16.978907934007793</c:v>
                </c:pt>
                <c:pt idx="4">
                  <c:v>26.612681810466338</c:v>
                </c:pt>
                <c:pt idx="5">
                  <c:v>8.044059741665345</c:v>
                </c:pt>
                <c:pt idx="6">
                  <c:v>3.8876026607278216</c:v>
                </c:pt>
                <c:pt idx="7">
                  <c:v>11.512503718564655</c:v>
                </c:pt>
                <c:pt idx="8">
                  <c:v>17.112324365185323</c:v>
                </c:pt>
                <c:pt idx="9">
                  <c:v>0.97584078682991793</c:v>
                </c:pt>
              </c:numCache>
            </c:numRef>
          </c:val>
          <c:extLst>
            <c:ext xmlns:c16="http://schemas.microsoft.com/office/drawing/2014/chart" uri="{C3380CC4-5D6E-409C-BE32-E72D297353CC}">
              <c16:uniqueId val="{00000003-BBB4-4DFB-AA5F-C72EB70B9D2D}"/>
            </c:ext>
          </c:extLst>
        </c:ser>
        <c:dLbls>
          <c:showLegendKey val="0"/>
          <c:showVal val="0"/>
          <c:showCatName val="0"/>
          <c:showSerName val="0"/>
          <c:showPercent val="0"/>
          <c:showBubbleSize val="0"/>
          <c:showLeaderLines val="0"/>
        </c:dLbls>
      </c:pie3DChart>
    </c:plotArea>
    <c:plotVisOnly val="1"/>
    <c:dispBlanksAs val="gap"/>
    <c:showDLblsOverMax val="0"/>
  </c:chart>
  <c:spPr>
    <a:ln>
      <a:solidFill>
        <a:srgbClr val="4472C4"/>
      </a:solidFill>
    </a:ln>
  </c:spPr>
  <c:txPr>
    <a:bodyPr/>
    <a:lstStyle/>
    <a:p>
      <a:pPr>
        <a:defRPr>
          <a:solidFill>
            <a:srgbClr val="114B81"/>
          </a:solidFill>
        </a:defRPr>
      </a:pPr>
      <a:endParaRPr lang="it-IT"/>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r>
              <a:rPr lang="it-IT" sz="1100" b="1" i="0" baseline="0">
                <a:solidFill>
                  <a:srgbClr val="114B81"/>
                </a:solidFill>
                <a:effectLst/>
              </a:rPr>
              <a:t>Andamento storico degli arrivi turistici</a:t>
            </a:r>
            <a:endParaRPr lang="it-IT" sz="900">
              <a:solidFill>
                <a:srgbClr val="114B81"/>
              </a:solidFill>
              <a:effectLst/>
            </a:endParaRPr>
          </a:p>
          <a:p>
            <a:pPr>
              <a:defRPr sz="1100" b="1">
                <a:solidFill>
                  <a:srgbClr val="114B81"/>
                </a:solidFill>
              </a:defRPr>
            </a:pPr>
            <a:r>
              <a:rPr lang="it-IT" sz="900" b="1" i="0" baseline="0">
                <a:solidFill>
                  <a:srgbClr val="114B81"/>
                </a:solidFill>
                <a:effectLst/>
              </a:rPr>
              <a:t>Numeri indice a base fissa anno 2005=100</a:t>
            </a:r>
            <a:endParaRPr lang="it-IT" sz="900">
              <a:solidFill>
                <a:srgbClr val="114B81"/>
              </a:solidFill>
              <a:effectLst/>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endParaRPr lang="it-IT"/>
        </a:p>
      </c:txPr>
    </c:title>
    <c:autoTitleDeleted val="0"/>
    <c:plotArea>
      <c:layout>
        <c:manualLayout>
          <c:layoutTarget val="inner"/>
          <c:xMode val="edge"/>
          <c:yMode val="edge"/>
          <c:x val="9.6316972354503594E-2"/>
          <c:y val="0.15356112010564921"/>
          <c:w val="0.87440824387969462"/>
          <c:h val="0.65471273205509994"/>
        </c:manualLayout>
      </c:layout>
      <c:lineChart>
        <c:grouping val="standard"/>
        <c:varyColors val="0"/>
        <c:ser>
          <c:idx val="0"/>
          <c:order val="0"/>
          <c:tx>
            <c:strRef>
              <c:f>Turismo!$A$17</c:f>
              <c:strCache>
                <c:ptCount val="1"/>
                <c:pt idx="0">
                  <c:v>Grosseto</c:v>
                </c:pt>
              </c:strCache>
            </c:strRef>
          </c:tx>
          <c:spPr>
            <a:ln w="28575" cap="rnd">
              <a:solidFill>
                <a:schemeClr val="accent1"/>
              </a:solidFill>
              <a:round/>
            </a:ln>
            <a:effectLst/>
          </c:spPr>
          <c:marker>
            <c:symbol val="none"/>
          </c:marker>
          <c:dLbls>
            <c:dLbl>
              <c:idx val="16"/>
              <c:layout>
                <c:manualLayout>
                  <c:x val="-1.9516297056605499E-16"/>
                  <c:y val="-4.769646882248787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1B-40A0-897E-C91191014E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Turismo!$B$3:$R$3</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Turismo!$B$17:$R$17</c:f>
              <c:numCache>
                <c:formatCode>0.00</c:formatCode>
                <c:ptCount val="17"/>
                <c:pt idx="0">
                  <c:v>100</c:v>
                </c:pt>
                <c:pt idx="1">
                  <c:v>106.28574761358556</c:v>
                </c:pt>
                <c:pt idx="2">
                  <c:v>104.00052491397243</c:v>
                </c:pt>
                <c:pt idx="3">
                  <c:v>103.45529482668118</c:v>
                </c:pt>
                <c:pt idx="4">
                  <c:v>104.30623869976866</c:v>
                </c:pt>
                <c:pt idx="5">
                  <c:v>100.48126834768748</c:v>
                </c:pt>
                <c:pt idx="6">
                  <c:v>102.36094640045104</c:v>
                </c:pt>
                <c:pt idx="7">
                  <c:v>97.540000388825163</c:v>
                </c:pt>
                <c:pt idx="8">
                  <c:v>100.81808814666485</c:v>
                </c:pt>
                <c:pt idx="9">
                  <c:v>104.3309290977312</c:v>
                </c:pt>
                <c:pt idx="10">
                  <c:v>109.91611097070202</c:v>
                </c:pt>
                <c:pt idx="11">
                  <c:v>109.35707759006164</c:v>
                </c:pt>
                <c:pt idx="12">
                  <c:v>115.28044015008652</c:v>
                </c:pt>
                <c:pt idx="13">
                  <c:v>118.23551140229796</c:v>
                </c:pt>
                <c:pt idx="14">
                  <c:v>116.09162665007679</c:v>
                </c:pt>
                <c:pt idx="15">
                  <c:v>79.460893909053794</c:v>
                </c:pt>
                <c:pt idx="16">
                  <c:v>99.524077998328053</c:v>
                </c:pt>
              </c:numCache>
            </c:numRef>
          </c:val>
          <c:smooth val="1"/>
          <c:extLst>
            <c:ext xmlns:c16="http://schemas.microsoft.com/office/drawing/2014/chart" uri="{C3380CC4-5D6E-409C-BE32-E72D297353CC}">
              <c16:uniqueId val="{00000001-291B-40A0-897E-C91191014E5C}"/>
            </c:ext>
          </c:extLst>
        </c:ser>
        <c:ser>
          <c:idx val="1"/>
          <c:order val="1"/>
          <c:tx>
            <c:strRef>
              <c:f>Turismo!$A$18</c:f>
              <c:strCache>
                <c:ptCount val="1"/>
                <c:pt idx="0">
                  <c:v>Livorno</c:v>
                </c:pt>
              </c:strCache>
            </c:strRef>
          </c:tx>
          <c:spPr>
            <a:ln w="28575" cap="rnd">
              <a:solidFill>
                <a:schemeClr val="accent2"/>
              </a:solidFill>
              <a:round/>
            </a:ln>
            <a:effectLst/>
          </c:spPr>
          <c:marker>
            <c:symbol val="none"/>
          </c:marker>
          <c:dLbls>
            <c:dLbl>
              <c:idx val="16"/>
              <c:layout>
                <c:manualLayout>
                  <c:x val="-1.330671989354624E-2"/>
                  <c:y val="-5.2032511442714049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75000"/>
                        </a:schemeClr>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1B-40A0-897E-C91191014E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Turismo!$B$3:$R$3</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Turismo!$B$18:$R$18</c:f>
              <c:numCache>
                <c:formatCode>0.00</c:formatCode>
                <c:ptCount val="17"/>
                <c:pt idx="0">
                  <c:v>100</c:v>
                </c:pt>
                <c:pt idx="1">
                  <c:v>106.45658604896462</c:v>
                </c:pt>
                <c:pt idx="2">
                  <c:v>108.8468575655932</c:v>
                </c:pt>
                <c:pt idx="3">
                  <c:v>109.84197154425814</c:v>
                </c:pt>
                <c:pt idx="4">
                  <c:v>111.76596056803486</c:v>
                </c:pt>
                <c:pt idx="5">
                  <c:v>108.70510984773145</c:v>
                </c:pt>
                <c:pt idx="6">
                  <c:v>116.49439444024952</c:v>
                </c:pt>
                <c:pt idx="7">
                  <c:v>113.76356840654867</c:v>
                </c:pt>
                <c:pt idx="8">
                  <c:v>109.38531889636576</c:v>
                </c:pt>
                <c:pt idx="9">
                  <c:v>116.6845613785618</c:v>
                </c:pt>
                <c:pt idx="10">
                  <c:v>119.21235068115404</c:v>
                </c:pt>
                <c:pt idx="11">
                  <c:v>122.738313913146</c:v>
                </c:pt>
                <c:pt idx="12">
                  <c:v>131.53315231624771</c:v>
                </c:pt>
                <c:pt idx="13">
                  <c:v>134.09910100447382</c:v>
                </c:pt>
                <c:pt idx="14">
                  <c:v>137.15986172622621</c:v>
                </c:pt>
                <c:pt idx="15">
                  <c:v>95.533641908365269</c:v>
                </c:pt>
                <c:pt idx="16">
                  <c:v>128.29428446202016</c:v>
                </c:pt>
              </c:numCache>
            </c:numRef>
          </c:val>
          <c:smooth val="1"/>
          <c:extLst>
            <c:ext xmlns:c16="http://schemas.microsoft.com/office/drawing/2014/chart" uri="{C3380CC4-5D6E-409C-BE32-E72D297353CC}">
              <c16:uniqueId val="{00000003-291B-40A0-897E-C91191014E5C}"/>
            </c:ext>
          </c:extLst>
        </c:ser>
        <c:ser>
          <c:idx val="2"/>
          <c:order val="2"/>
          <c:tx>
            <c:strRef>
              <c:f>Turismo!$A$19</c:f>
              <c:strCache>
                <c:ptCount val="1"/>
                <c:pt idx="0">
                  <c:v>Toscana</c:v>
                </c:pt>
              </c:strCache>
            </c:strRef>
          </c:tx>
          <c:spPr>
            <a:ln w="28575" cap="rnd">
              <a:solidFill>
                <a:schemeClr val="accent3"/>
              </a:solidFill>
              <a:round/>
            </a:ln>
            <a:effectLst/>
          </c:spPr>
          <c:marker>
            <c:symbol val="none"/>
          </c:marker>
          <c:dLbls>
            <c:dLbl>
              <c:idx val="16"/>
              <c:layout>
                <c:manualLayout>
                  <c:x val="-1.9516297056605499E-16"/>
                  <c:y val="-5.2032511442714049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1B-40A0-897E-C91191014E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Turismo!$B$3:$R$3</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Turismo!$B$19:$R$19</c:f>
              <c:numCache>
                <c:formatCode>0.00</c:formatCode>
                <c:ptCount val="17"/>
                <c:pt idx="0">
                  <c:v>100</c:v>
                </c:pt>
                <c:pt idx="1">
                  <c:v>107.05181591604102</c:v>
                </c:pt>
                <c:pt idx="2">
                  <c:v>110.06122998843696</c:v>
                </c:pt>
                <c:pt idx="3">
                  <c:v>104.68666580560399</c:v>
                </c:pt>
                <c:pt idx="4">
                  <c:v>103.67490118539205</c:v>
                </c:pt>
                <c:pt idx="5">
                  <c:v>109.47057484365772</c:v>
                </c:pt>
                <c:pt idx="6">
                  <c:v>115.68102456749804</c:v>
                </c:pt>
                <c:pt idx="7">
                  <c:v>115.5649823181928</c:v>
                </c:pt>
                <c:pt idx="8">
                  <c:v>116.50614043727931</c:v>
                </c:pt>
                <c:pt idx="9">
                  <c:v>119.91055423947532</c:v>
                </c:pt>
                <c:pt idx="10">
                  <c:v>123.68462455048122</c:v>
                </c:pt>
                <c:pt idx="11">
                  <c:v>124.24723447490571</c:v>
                </c:pt>
                <c:pt idx="12">
                  <c:v>131.9588843847049</c:v>
                </c:pt>
                <c:pt idx="13">
                  <c:v>137.87243036985964</c:v>
                </c:pt>
                <c:pt idx="14">
                  <c:v>138.96260087943372</c:v>
                </c:pt>
                <c:pt idx="15">
                  <c:v>53.668309073467171</c:v>
                </c:pt>
                <c:pt idx="16">
                  <c:v>80.72079378225871</c:v>
                </c:pt>
              </c:numCache>
            </c:numRef>
          </c:val>
          <c:smooth val="1"/>
          <c:extLst>
            <c:ext xmlns:c16="http://schemas.microsoft.com/office/drawing/2014/chart" uri="{C3380CC4-5D6E-409C-BE32-E72D297353CC}">
              <c16:uniqueId val="{00000005-291B-40A0-897E-C91191014E5C}"/>
            </c:ext>
          </c:extLst>
        </c:ser>
        <c:dLbls>
          <c:showLegendKey val="0"/>
          <c:showVal val="0"/>
          <c:showCatName val="0"/>
          <c:showSerName val="0"/>
          <c:showPercent val="0"/>
          <c:showBubbleSize val="0"/>
        </c:dLbls>
        <c:smooth val="0"/>
        <c:axId val="289000832"/>
        <c:axId val="288997304"/>
      </c:lineChart>
      <c:catAx>
        <c:axId val="289000832"/>
        <c:scaling>
          <c:orientation val="minMax"/>
        </c:scaling>
        <c:delete val="0"/>
        <c:axPos val="b"/>
        <c:numFmt formatCode="General" sourceLinked="1"/>
        <c:majorTickMark val="none"/>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it-IT"/>
          </a:p>
        </c:txPr>
        <c:crossAx val="288997304"/>
        <c:crosses val="autoZero"/>
        <c:auto val="1"/>
        <c:lblAlgn val="ctr"/>
        <c:lblOffset val="100"/>
        <c:noMultiLvlLbl val="0"/>
      </c:catAx>
      <c:valAx>
        <c:axId val="288997304"/>
        <c:scaling>
          <c:orientation val="minMax"/>
          <c:max val="150"/>
          <c:min val="50"/>
        </c:scaling>
        <c:delete val="0"/>
        <c:axPos val="l"/>
        <c:majorGridlines>
          <c:spPr>
            <a:ln w="9525" cap="flat" cmpd="sng" algn="ctr">
              <a:solidFill>
                <a:schemeClr val="tx1">
                  <a:lumMod val="15000"/>
                  <a:lumOff val="85000"/>
                </a:schemeClr>
              </a:solidFill>
              <a:prstDash val="lgDash"/>
              <a:round/>
            </a:ln>
            <a:effectLst/>
          </c:spPr>
        </c:majorGridlines>
        <c:numFmt formatCode="0.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it-IT"/>
          </a:p>
        </c:txPr>
        <c:crossAx val="28900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it-IT"/>
        </a:p>
      </c:txPr>
    </c:legend>
    <c:plotVisOnly val="1"/>
    <c:dispBlanksAs val="gap"/>
    <c:showDLblsOverMax val="0"/>
  </c:chart>
  <c:spPr>
    <a:noFill/>
    <a:ln>
      <a:solidFill>
        <a:srgbClr val="4472C4"/>
      </a:solidFill>
    </a:ln>
    <a:effectLst/>
  </c:spPr>
  <c:txPr>
    <a:bodyPr/>
    <a:lstStyle/>
    <a:p>
      <a:pPr>
        <a:defRPr>
          <a:latin typeface="+mn-lt"/>
        </a:defRPr>
      </a:pPr>
      <a:endParaRPr lang="it-IT"/>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r>
              <a:rPr lang="it-IT" sz="1100" b="1" i="0" baseline="0">
                <a:solidFill>
                  <a:srgbClr val="114B81"/>
                </a:solidFill>
                <a:effectLst/>
              </a:rPr>
              <a:t>Andamento storico delle presenze turistiche</a:t>
            </a:r>
            <a:endParaRPr lang="it-IT" sz="900">
              <a:solidFill>
                <a:srgbClr val="114B81"/>
              </a:solidFill>
              <a:effectLst/>
            </a:endParaRPr>
          </a:p>
          <a:p>
            <a:pPr>
              <a:defRPr sz="1100" b="1">
                <a:solidFill>
                  <a:srgbClr val="114B81"/>
                </a:solidFill>
              </a:defRPr>
            </a:pPr>
            <a:r>
              <a:rPr lang="it-IT" sz="900" b="1" i="0" baseline="0">
                <a:solidFill>
                  <a:srgbClr val="114B81"/>
                </a:solidFill>
                <a:effectLst/>
              </a:rPr>
              <a:t>Numeri indice a base fissa anno 2005=100</a:t>
            </a:r>
            <a:endParaRPr lang="it-IT" sz="900">
              <a:solidFill>
                <a:srgbClr val="114B81"/>
              </a:solidFill>
              <a:effectLst/>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endParaRPr lang="it-IT"/>
        </a:p>
      </c:txPr>
    </c:title>
    <c:autoTitleDeleted val="0"/>
    <c:plotArea>
      <c:layout>
        <c:manualLayout>
          <c:layoutTarget val="inner"/>
          <c:xMode val="edge"/>
          <c:yMode val="edge"/>
          <c:x val="9.6316972354503594E-2"/>
          <c:y val="0.15356112010564921"/>
          <c:w val="0.87440824387969462"/>
          <c:h val="0.65471273205509994"/>
        </c:manualLayout>
      </c:layout>
      <c:lineChart>
        <c:grouping val="standard"/>
        <c:varyColors val="0"/>
        <c:ser>
          <c:idx val="0"/>
          <c:order val="0"/>
          <c:tx>
            <c:strRef>
              <c:f>Turismo!$A$17</c:f>
              <c:strCache>
                <c:ptCount val="1"/>
                <c:pt idx="0">
                  <c:v>Grosseto</c:v>
                </c:pt>
              </c:strCache>
            </c:strRef>
          </c:tx>
          <c:spPr>
            <a:ln w="28575" cap="rnd">
              <a:solidFill>
                <a:schemeClr val="accent1"/>
              </a:solidFill>
              <a:round/>
            </a:ln>
            <a:effectLst/>
          </c:spPr>
          <c:marker>
            <c:symbol val="none"/>
          </c:marker>
          <c:dLbls>
            <c:dLbl>
              <c:idx val="16"/>
              <c:layout>
                <c:manualLayout>
                  <c:x val="-5.3226879574184965E-3"/>
                  <c:y val="-2.6016255721357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D6-4667-A0D6-B91142F2C19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Turismo!$S$3:$AI$3</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Turismo!$S$17:$AI$17</c:f>
              <c:numCache>
                <c:formatCode>0.00</c:formatCode>
                <c:ptCount val="17"/>
                <c:pt idx="0">
                  <c:v>100</c:v>
                </c:pt>
                <c:pt idx="1">
                  <c:v>107.8549349013648</c:v>
                </c:pt>
                <c:pt idx="2">
                  <c:v>106.2554784869354</c:v>
                </c:pt>
                <c:pt idx="3">
                  <c:v>110.07316117297211</c:v>
                </c:pt>
                <c:pt idx="4">
                  <c:v>110.08449210499549</c:v>
                </c:pt>
                <c:pt idx="5">
                  <c:v>105.95952800497813</c:v>
                </c:pt>
                <c:pt idx="6">
                  <c:v>104.12472102721817</c:v>
                </c:pt>
                <c:pt idx="7">
                  <c:v>99.424310122000108</c:v>
                </c:pt>
                <c:pt idx="8">
                  <c:v>106.01283573962938</c:v>
                </c:pt>
                <c:pt idx="9">
                  <c:v>105.48007625754647</c:v>
                </c:pt>
                <c:pt idx="10">
                  <c:v>110.34775864441666</c:v>
                </c:pt>
                <c:pt idx="11">
                  <c:v>106.9408315931814</c:v>
                </c:pt>
                <c:pt idx="12">
                  <c:v>107.21735494911178</c:v>
                </c:pt>
                <c:pt idx="13">
                  <c:v>108.81322136527633</c:v>
                </c:pt>
                <c:pt idx="14">
                  <c:v>109.77242402666172</c:v>
                </c:pt>
                <c:pt idx="15">
                  <c:v>79.857865985364768</c:v>
                </c:pt>
                <c:pt idx="16">
                  <c:v>100.18888626287163</c:v>
                </c:pt>
              </c:numCache>
            </c:numRef>
          </c:val>
          <c:smooth val="1"/>
          <c:extLst>
            <c:ext xmlns:c16="http://schemas.microsoft.com/office/drawing/2014/chart" uri="{C3380CC4-5D6E-409C-BE32-E72D297353CC}">
              <c16:uniqueId val="{00000001-E4D6-4667-A0D6-B91142F2C195}"/>
            </c:ext>
          </c:extLst>
        </c:ser>
        <c:ser>
          <c:idx val="1"/>
          <c:order val="1"/>
          <c:tx>
            <c:strRef>
              <c:f>Turismo!$A$18</c:f>
              <c:strCache>
                <c:ptCount val="1"/>
                <c:pt idx="0">
                  <c:v>Livorno</c:v>
                </c:pt>
              </c:strCache>
            </c:strRef>
          </c:tx>
          <c:spPr>
            <a:ln w="28575" cap="rnd">
              <a:solidFill>
                <a:schemeClr val="accent2"/>
              </a:solidFill>
              <a:round/>
            </a:ln>
            <a:effectLst/>
          </c:spPr>
          <c:marker>
            <c:symbol val="none"/>
          </c:marker>
          <c:dLbls>
            <c:dLbl>
              <c:idx val="16"/>
              <c:layout>
                <c:manualLayout>
                  <c:x val="-1.5968063872255488E-2"/>
                  <c:y val="-5.2032511442714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D6-4667-A0D6-B91142F2C195}"/>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a:defRPr lang="it-IT" sz="900" b="1" i="0" u="none" strike="noStrike" kern="1200" baseline="0">
                    <a:solidFill>
                      <a:schemeClr val="accent2">
                        <a:lumMod val="7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Turismo!$S$3:$AI$3</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Turismo!$S$18:$AI$18</c:f>
              <c:numCache>
                <c:formatCode>0.00</c:formatCode>
                <c:ptCount val="17"/>
                <c:pt idx="0">
                  <c:v>100</c:v>
                </c:pt>
                <c:pt idx="1">
                  <c:v>110.93489097738799</c:v>
                </c:pt>
                <c:pt idx="2">
                  <c:v>111.78855846284455</c:v>
                </c:pt>
                <c:pt idx="3">
                  <c:v>114.96643773614895</c:v>
                </c:pt>
                <c:pt idx="4">
                  <c:v>119.46118231170226</c:v>
                </c:pt>
                <c:pt idx="5">
                  <c:v>117.67903088691216</c:v>
                </c:pt>
                <c:pt idx="6">
                  <c:v>123.9022255248391</c:v>
                </c:pt>
                <c:pt idx="7">
                  <c:v>119.1626125981105</c:v>
                </c:pt>
                <c:pt idx="8">
                  <c:v>117.84943083516856</c:v>
                </c:pt>
                <c:pt idx="9">
                  <c:v>117.03564418866566</c:v>
                </c:pt>
                <c:pt idx="10">
                  <c:v>119.52314988437458</c:v>
                </c:pt>
                <c:pt idx="11">
                  <c:v>118.83018042671627</c:v>
                </c:pt>
                <c:pt idx="12">
                  <c:v>126.00694767720941</c:v>
                </c:pt>
                <c:pt idx="13">
                  <c:v>124.94352148098002</c:v>
                </c:pt>
                <c:pt idx="14">
                  <c:v>125.67703887526174</c:v>
                </c:pt>
                <c:pt idx="15">
                  <c:v>88.363554307986234</c:v>
                </c:pt>
                <c:pt idx="16">
                  <c:v>120.84752728647001</c:v>
                </c:pt>
              </c:numCache>
            </c:numRef>
          </c:val>
          <c:smooth val="1"/>
          <c:extLst>
            <c:ext xmlns:c16="http://schemas.microsoft.com/office/drawing/2014/chart" uri="{C3380CC4-5D6E-409C-BE32-E72D297353CC}">
              <c16:uniqueId val="{00000003-E4D6-4667-A0D6-B91142F2C195}"/>
            </c:ext>
          </c:extLst>
        </c:ser>
        <c:ser>
          <c:idx val="2"/>
          <c:order val="2"/>
          <c:tx>
            <c:strRef>
              <c:f>Turismo!$A$19</c:f>
              <c:strCache>
                <c:ptCount val="1"/>
                <c:pt idx="0">
                  <c:v>Toscana</c:v>
                </c:pt>
              </c:strCache>
            </c:strRef>
          </c:tx>
          <c:spPr>
            <a:ln w="28575" cap="rnd">
              <a:solidFill>
                <a:schemeClr val="accent3"/>
              </a:solidFill>
              <a:round/>
            </a:ln>
            <a:effectLst/>
          </c:spPr>
          <c:marker>
            <c:symbol val="none"/>
          </c:marker>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D6-4667-A0D6-B91142F2C19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Turismo!$S$3:$AI$3</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Turismo!$S$19:$AI$19</c:f>
              <c:numCache>
                <c:formatCode>0.00</c:formatCode>
                <c:ptCount val="17"/>
                <c:pt idx="0">
                  <c:v>100</c:v>
                </c:pt>
                <c:pt idx="1">
                  <c:v>107.60508851942907</c:v>
                </c:pt>
                <c:pt idx="2">
                  <c:v>109.59706221140189</c:v>
                </c:pt>
                <c:pt idx="3">
                  <c:v>108.47260958412912</c:v>
                </c:pt>
                <c:pt idx="4">
                  <c:v>107.75056754148112</c:v>
                </c:pt>
                <c:pt idx="5">
                  <c:v>110.59024967486258</c:v>
                </c:pt>
                <c:pt idx="6">
                  <c:v>115.01900352071361</c:v>
                </c:pt>
                <c:pt idx="7">
                  <c:v>112.45646809878824</c:v>
                </c:pt>
                <c:pt idx="8">
                  <c:v>112.49242879420297</c:v>
                </c:pt>
                <c:pt idx="9">
                  <c:v>113.79414166867299</c:v>
                </c:pt>
                <c:pt idx="10">
                  <c:v>117.0697041282685</c:v>
                </c:pt>
                <c:pt idx="11">
                  <c:v>116.91963526894736</c:v>
                </c:pt>
                <c:pt idx="12">
                  <c:v>121.3598088181177</c:v>
                </c:pt>
                <c:pt idx="13">
                  <c:v>125.98129400843008</c:v>
                </c:pt>
                <c:pt idx="14">
                  <c:v>126.54269174665971</c:v>
                </c:pt>
                <c:pt idx="15">
                  <c:v>57.527169758660037</c:v>
                </c:pt>
                <c:pt idx="16">
                  <c:v>81.844652984647553</c:v>
                </c:pt>
              </c:numCache>
            </c:numRef>
          </c:val>
          <c:smooth val="1"/>
          <c:extLst>
            <c:ext xmlns:c16="http://schemas.microsoft.com/office/drawing/2014/chart" uri="{C3380CC4-5D6E-409C-BE32-E72D297353CC}">
              <c16:uniqueId val="{00000005-E4D6-4667-A0D6-B91142F2C195}"/>
            </c:ext>
          </c:extLst>
        </c:ser>
        <c:dLbls>
          <c:showLegendKey val="0"/>
          <c:showVal val="0"/>
          <c:showCatName val="0"/>
          <c:showSerName val="0"/>
          <c:showPercent val="0"/>
          <c:showBubbleSize val="0"/>
        </c:dLbls>
        <c:smooth val="0"/>
        <c:axId val="288996520"/>
        <c:axId val="288994560"/>
      </c:lineChart>
      <c:catAx>
        <c:axId val="288996520"/>
        <c:scaling>
          <c:orientation val="minMax"/>
        </c:scaling>
        <c:delete val="0"/>
        <c:axPos val="b"/>
        <c:numFmt formatCode="General" sourceLinked="1"/>
        <c:majorTickMark val="none"/>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it-IT"/>
          </a:p>
        </c:txPr>
        <c:crossAx val="288994560"/>
        <c:crosses val="autoZero"/>
        <c:auto val="1"/>
        <c:lblAlgn val="ctr"/>
        <c:lblOffset val="100"/>
        <c:noMultiLvlLbl val="0"/>
      </c:catAx>
      <c:valAx>
        <c:axId val="288994560"/>
        <c:scaling>
          <c:orientation val="minMax"/>
          <c:max val="150"/>
          <c:min val="50"/>
        </c:scaling>
        <c:delete val="0"/>
        <c:axPos val="l"/>
        <c:majorGridlines>
          <c:spPr>
            <a:ln w="9525" cap="flat" cmpd="sng" algn="ctr">
              <a:solidFill>
                <a:schemeClr val="tx1">
                  <a:lumMod val="15000"/>
                  <a:lumOff val="85000"/>
                </a:schemeClr>
              </a:solidFill>
              <a:prstDash val="lgDash"/>
              <a:round/>
            </a:ln>
            <a:effectLst/>
          </c:spPr>
        </c:majorGridlines>
        <c:numFmt formatCode="0.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it-IT"/>
          </a:p>
        </c:txPr>
        <c:crossAx val="288996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it-IT"/>
        </a:p>
      </c:txPr>
    </c:legend>
    <c:plotVisOnly val="1"/>
    <c:dispBlanksAs val="gap"/>
    <c:showDLblsOverMax val="0"/>
  </c:chart>
  <c:spPr>
    <a:noFill/>
    <a:ln>
      <a:solidFill>
        <a:srgbClr val="4472C4"/>
      </a:solidFill>
    </a:ln>
    <a:effectLst/>
  </c:spPr>
  <c:txPr>
    <a:bodyPr/>
    <a:lstStyle/>
    <a:p>
      <a:pPr>
        <a:defRPr>
          <a:latin typeface="+mn-lt"/>
        </a:defRPr>
      </a:pPr>
      <a:endParaRPr lang="it-IT"/>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r>
              <a:rPr lang="it-IT" sz="1100" b="1" i="0" baseline="0">
                <a:solidFill>
                  <a:srgbClr val="114B81"/>
                </a:solidFill>
                <a:effectLst/>
              </a:rPr>
              <a:t>Andamento storico del valore aggiunto</a:t>
            </a:r>
            <a:endParaRPr lang="it-IT" sz="900">
              <a:solidFill>
                <a:srgbClr val="114B81"/>
              </a:solidFill>
              <a:effectLst/>
            </a:endParaRPr>
          </a:p>
          <a:p>
            <a:pPr>
              <a:defRPr sz="1100" b="1">
                <a:solidFill>
                  <a:srgbClr val="114B81"/>
                </a:solidFill>
              </a:defRPr>
            </a:pPr>
            <a:r>
              <a:rPr lang="it-IT" sz="900" b="1" i="0" baseline="0">
                <a:solidFill>
                  <a:srgbClr val="114B81"/>
                </a:solidFill>
                <a:effectLst/>
              </a:rPr>
              <a:t>Numeri indice a base fissa anno 2000=100</a:t>
            </a:r>
            <a:endParaRPr lang="it-IT" sz="900">
              <a:solidFill>
                <a:srgbClr val="114B81"/>
              </a:solidFill>
              <a:effectLst/>
            </a:endParaRPr>
          </a:p>
        </c:rich>
      </c:tx>
      <c:layout>
        <c:manualLayout>
          <c:xMode val="edge"/>
          <c:yMode val="edge"/>
          <c:x val="0.28486975717439295"/>
          <c:y val="1.4853801169590643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endParaRPr lang="it-IT"/>
        </a:p>
      </c:txPr>
    </c:title>
    <c:autoTitleDeleted val="0"/>
    <c:plotArea>
      <c:layout>
        <c:manualLayout>
          <c:layoutTarget val="inner"/>
          <c:xMode val="edge"/>
          <c:yMode val="edge"/>
          <c:x val="9.6316972354503594E-2"/>
          <c:y val="0.1275669590643275"/>
          <c:w val="0.87440824387969462"/>
          <c:h val="0.71037017543859649"/>
        </c:manualLayout>
      </c:layout>
      <c:lineChart>
        <c:grouping val="standard"/>
        <c:varyColors val="0"/>
        <c:ser>
          <c:idx val="0"/>
          <c:order val="0"/>
          <c:tx>
            <c:strRef>
              <c:f>'[Grafico in Microsoft PowerPoint]per slide infrastrutture'!$G$58</c:f>
              <c:strCache>
                <c:ptCount val="1"/>
                <c:pt idx="0">
                  <c:v>Livorno</c:v>
                </c:pt>
              </c:strCache>
            </c:strRef>
          </c:tx>
          <c:spPr>
            <a:ln w="28575" cap="rnd">
              <a:solidFill>
                <a:schemeClr val="accent1"/>
              </a:solidFill>
              <a:round/>
            </a:ln>
            <a:effectLst/>
          </c:spPr>
          <c:marker>
            <c:symbol val="none"/>
          </c:marker>
          <c:cat>
            <c:numRef>
              <c:f>'[Grafico in Microsoft PowerPoint]per slide infrastrutture'!$F$59:$F$80</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'[Grafico in Microsoft PowerPoint]per slide infrastrutture'!$G$59:$G$80</c:f>
              <c:numCache>
                <c:formatCode>0.0</c:formatCode>
                <c:ptCount val="22"/>
                <c:pt idx="0" formatCode="General">
                  <c:v>100</c:v>
                </c:pt>
                <c:pt idx="1">
                  <c:v>103.84062175206414</c:v>
                </c:pt>
                <c:pt idx="2">
                  <c:v>108.83608130355651</c:v>
                </c:pt>
                <c:pt idx="3">
                  <c:v>114.33157421505142</c:v>
                </c:pt>
                <c:pt idx="4">
                  <c:v>119.81048390002351</c:v>
                </c:pt>
                <c:pt idx="5">
                  <c:v>121.00711633698586</c:v>
                </c:pt>
                <c:pt idx="6">
                  <c:v>127.76503648740922</c:v>
                </c:pt>
                <c:pt idx="7">
                  <c:v>126.06040511821293</c:v>
                </c:pt>
                <c:pt idx="8">
                  <c:v>137.95057244315987</c:v>
                </c:pt>
                <c:pt idx="9">
                  <c:v>136.6289062037454</c:v>
                </c:pt>
                <c:pt idx="10">
                  <c:v>139.77743857718548</c:v>
                </c:pt>
                <c:pt idx="11">
                  <c:v>142.83865555840237</c:v>
                </c:pt>
                <c:pt idx="12">
                  <c:v>139.86233610515001</c:v>
                </c:pt>
                <c:pt idx="13">
                  <c:v>137.53757212688527</c:v>
                </c:pt>
                <c:pt idx="14">
                  <c:v>139.25273790618934</c:v>
                </c:pt>
                <c:pt idx="15">
                  <c:v>141.93882859570911</c:v>
                </c:pt>
                <c:pt idx="16">
                  <c:v>143.73499331173554</c:v>
                </c:pt>
                <c:pt idx="17">
                  <c:v>143.59471876614566</c:v>
                </c:pt>
                <c:pt idx="18">
                  <c:v>144.68344577590861</c:v>
                </c:pt>
                <c:pt idx="19">
                  <c:v>144.78792786257068</c:v>
                </c:pt>
                <c:pt idx="20">
                  <c:v>139.76057760359558</c:v>
                </c:pt>
                <c:pt idx="21">
                  <c:v>148.16862484951056</c:v>
                </c:pt>
              </c:numCache>
            </c:numRef>
          </c:val>
          <c:smooth val="1"/>
          <c:extLst>
            <c:ext xmlns:c16="http://schemas.microsoft.com/office/drawing/2014/chart" uri="{C3380CC4-5D6E-409C-BE32-E72D297353CC}">
              <c16:uniqueId val="{00000000-AA80-4C05-B6D6-5C37CA542CB2}"/>
            </c:ext>
          </c:extLst>
        </c:ser>
        <c:ser>
          <c:idx val="1"/>
          <c:order val="1"/>
          <c:tx>
            <c:strRef>
              <c:f>'[Grafico in Microsoft PowerPoint]per slide infrastrutture'!$H$58</c:f>
              <c:strCache>
                <c:ptCount val="1"/>
                <c:pt idx="0">
                  <c:v>Grosseto</c:v>
                </c:pt>
              </c:strCache>
            </c:strRef>
          </c:tx>
          <c:spPr>
            <a:ln w="28575" cap="rnd">
              <a:solidFill>
                <a:schemeClr val="accent2"/>
              </a:solidFill>
              <a:round/>
            </a:ln>
            <a:effectLst/>
          </c:spPr>
          <c:marker>
            <c:symbol val="none"/>
          </c:marker>
          <c:cat>
            <c:numRef>
              <c:f>'[Grafico in Microsoft PowerPoint]per slide infrastrutture'!$F$59:$F$80</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'[Grafico in Microsoft PowerPoint]per slide infrastrutture'!$H$59:$H$80</c:f>
              <c:numCache>
                <c:formatCode>0.0</c:formatCode>
                <c:ptCount val="22"/>
                <c:pt idx="0" formatCode="General">
                  <c:v>100</c:v>
                </c:pt>
                <c:pt idx="1">
                  <c:v>107.42522057526061</c:v>
                </c:pt>
                <c:pt idx="2">
                  <c:v>121.30638322426698</c:v>
                </c:pt>
                <c:pt idx="3">
                  <c:v>131.10022992179682</c:v>
                </c:pt>
                <c:pt idx="4">
                  <c:v>140.21933563172826</c:v>
                </c:pt>
                <c:pt idx="5">
                  <c:v>140.53054311329612</c:v>
                </c:pt>
                <c:pt idx="6">
                  <c:v>151.27902151713081</c:v>
                </c:pt>
                <c:pt idx="7">
                  <c:v>155.03865225224106</c:v>
                </c:pt>
                <c:pt idx="8">
                  <c:v>156.69777572922197</c:v>
                </c:pt>
                <c:pt idx="9">
                  <c:v>154.13826945082158</c:v>
                </c:pt>
                <c:pt idx="10">
                  <c:v>158.54909139326699</c:v>
                </c:pt>
                <c:pt idx="11">
                  <c:v>153.96299907588781</c:v>
                </c:pt>
                <c:pt idx="12">
                  <c:v>150.59796415808947</c:v>
                </c:pt>
                <c:pt idx="13">
                  <c:v>150.87831967853566</c:v>
                </c:pt>
                <c:pt idx="14">
                  <c:v>149.94162412069406</c:v>
                </c:pt>
                <c:pt idx="15">
                  <c:v>153.63376198554934</c:v>
                </c:pt>
                <c:pt idx="16">
                  <c:v>155.88102254871424</c:v>
                </c:pt>
                <c:pt idx="17">
                  <c:v>157.57970736503583</c:v>
                </c:pt>
                <c:pt idx="18">
                  <c:v>158.78124810718901</c:v>
                </c:pt>
                <c:pt idx="19">
                  <c:v>158.47796369795157</c:v>
                </c:pt>
                <c:pt idx="20">
                  <c:v>152.79465466869215</c:v>
                </c:pt>
                <c:pt idx="21">
                  <c:v>161.62493691496991</c:v>
                </c:pt>
              </c:numCache>
            </c:numRef>
          </c:val>
          <c:smooth val="1"/>
          <c:extLst>
            <c:ext xmlns:c16="http://schemas.microsoft.com/office/drawing/2014/chart" uri="{C3380CC4-5D6E-409C-BE32-E72D297353CC}">
              <c16:uniqueId val="{00000001-AA80-4C05-B6D6-5C37CA542CB2}"/>
            </c:ext>
          </c:extLst>
        </c:ser>
        <c:ser>
          <c:idx val="2"/>
          <c:order val="2"/>
          <c:tx>
            <c:strRef>
              <c:f>'[Grafico in Microsoft PowerPoint]per slide infrastrutture'!$I$58</c:f>
              <c:strCache>
                <c:ptCount val="1"/>
                <c:pt idx="0">
                  <c:v>Toscana</c:v>
                </c:pt>
              </c:strCache>
            </c:strRef>
          </c:tx>
          <c:spPr>
            <a:ln w="28575" cap="rnd">
              <a:solidFill>
                <a:schemeClr val="accent3"/>
              </a:solidFill>
              <a:round/>
            </a:ln>
            <a:effectLst/>
          </c:spPr>
          <c:marker>
            <c:symbol val="none"/>
          </c:marker>
          <c:cat>
            <c:numRef>
              <c:f>'[Grafico in Microsoft PowerPoint]per slide infrastrutture'!$F$59:$F$80</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'[Grafico in Microsoft PowerPoint]per slide infrastrutture'!$I$59:$I$80</c:f>
              <c:numCache>
                <c:formatCode>0.0</c:formatCode>
                <c:ptCount val="22"/>
                <c:pt idx="0">
                  <c:v>100</c:v>
                </c:pt>
                <c:pt idx="1">
                  <c:v>105.59828711086891</c:v>
                </c:pt>
                <c:pt idx="2">
                  <c:v>109.37095861762766</c:v>
                </c:pt>
                <c:pt idx="3">
                  <c:v>113.61818782858383</c:v>
                </c:pt>
                <c:pt idx="4">
                  <c:v>117.73927404151378</c:v>
                </c:pt>
                <c:pt idx="5">
                  <c:v>120.09615637305686</c:v>
                </c:pt>
                <c:pt idx="6">
                  <c:v>124.74007211727981</c:v>
                </c:pt>
                <c:pt idx="7">
                  <c:v>130.40295218876085</c:v>
                </c:pt>
                <c:pt idx="8">
                  <c:v>132.39219407210902</c:v>
                </c:pt>
                <c:pt idx="9">
                  <c:v>129.97403833253347</c:v>
                </c:pt>
                <c:pt idx="10">
                  <c:v>130.9779263584924</c:v>
                </c:pt>
                <c:pt idx="11">
                  <c:v>134.29706399405808</c:v>
                </c:pt>
                <c:pt idx="12">
                  <c:v>133.54366387317106</c:v>
                </c:pt>
                <c:pt idx="13">
                  <c:v>132.83646085901731</c:v>
                </c:pt>
                <c:pt idx="14">
                  <c:v>135.16706339930491</c:v>
                </c:pt>
                <c:pt idx="15">
                  <c:v>136.58285257452059</c:v>
                </c:pt>
                <c:pt idx="16">
                  <c:v>139.45869162601377</c:v>
                </c:pt>
                <c:pt idx="17">
                  <c:v>142.28224772437761</c:v>
                </c:pt>
                <c:pt idx="18">
                  <c:v>145.75380814922502</c:v>
                </c:pt>
                <c:pt idx="19">
                  <c:v>151.06882677329818</c:v>
                </c:pt>
                <c:pt idx="20">
                  <c:v>139.01497809786881</c:v>
                </c:pt>
                <c:pt idx="21">
                  <c:v>148.48497302038629</c:v>
                </c:pt>
              </c:numCache>
            </c:numRef>
          </c:val>
          <c:smooth val="1"/>
          <c:extLst>
            <c:ext xmlns:c16="http://schemas.microsoft.com/office/drawing/2014/chart" uri="{C3380CC4-5D6E-409C-BE32-E72D297353CC}">
              <c16:uniqueId val="{00000002-AA80-4C05-B6D6-5C37CA542CB2}"/>
            </c:ext>
          </c:extLst>
        </c:ser>
        <c:ser>
          <c:idx val="3"/>
          <c:order val="3"/>
          <c:tx>
            <c:strRef>
              <c:f>'[Grafico in Microsoft PowerPoint]per slide infrastrutture'!$J$58</c:f>
              <c:strCache>
                <c:ptCount val="1"/>
                <c:pt idx="0">
                  <c:v>ITALIA</c:v>
                </c:pt>
              </c:strCache>
            </c:strRef>
          </c:tx>
          <c:spPr>
            <a:ln w="28575" cap="rnd">
              <a:solidFill>
                <a:schemeClr val="accent4"/>
              </a:solidFill>
              <a:round/>
            </a:ln>
            <a:effectLst/>
          </c:spPr>
          <c:marker>
            <c:symbol val="none"/>
          </c:marker>
          <c:cat>
            <c:numRef>
              <c:f>'[Grafico in Microsoft PowerPoint]per slide infrastrutture'!$F$59:$F$80</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'[Grafico in Microsoft PowerPoint]per slide infrastrutture'!$J$59:$J$80</c:f>
              <c:numCache>
                <c:formatCode>0.0</c:formatCode>
                <c:ptCount val="22"/>
                <c:pt idx="0">
                  <c:v>100</c:v>
                </c:pt>
                <c:pt idx="1">
                  <c:v>105.68406471615255</c:v>
                </c:pt>
                <c:pt idx="2">
                  <c:v>109.44904117554771</c:v>
                </c:pt>
                <c:pt idx="3">
                  <c:v>113.41992595972404</c:v>
                </c:pt>
                <c:pt idx="4">
                  <c:v>117.7889805356405</c:v>
                </c:pt>
                <c:pt idx="5">
                  <c:v>121.01253567794205</c:v>
                </c:pt>
                <c:pt idx="6">
                  <c:v>125.06259382777</c:v>
                </c:pt>
                <c:pt idx="7">
                  <c:v>130.32293125510071</c:v>
                </c:pt>
                <c:pt idx="8">
                  <c:v>132.76485519397428</c:v>
                </c:pt>
                <c:pt idx="9">
                  <c:v>128.10055350287942</c:v>
                </c:pt>
                <c:pt idx="10">
                  <c:v>130.27584644703109</c:v>
                </c:pt>
                <c:pt idx="11">
                  <c:v>133.0922988181479</c:v>
                </c:pt>
                <c:pt idx="12">
                  <c:v>131.02989606437933</c:v>
                </c:pt>
                <c:pt idx="13">
                  <c:v>130.42983913800077</c:v>
                </c:pt>
                <c:pt idx="14">
                  <c:v>131.46699133653928</c:v>
                </c:pt>
                <c:pt idx="15">
                  <c:v>133.76062601744209</c:v>
                </c:pt>
                <c:pt idx="16">
                  <c:v>136.88482087981842</c:v>
                </c:pt>
                <c:pt idx="17">
                  <c:v>140.02004477824622</c:v>
                </c:pt>
                <c:pt idx="18">
                  <c:v>142.87183324529298</c:v>
                </c:pt>
                <c:pt idx="19">
                  <c:v>144.70427250103273</c:v>
                </c:pt>
                <c:pt idx="20">
                  <c:v>134.24692914213171</c:v>
                </c:pt>
                <c:pt idx="21">
                  <c:v>143.1030291886228</c:v>
                </c:pt>
              </c:numCache>
            </c:numRef>
          </c:val>
          <c:smooth val="1"/>
          <c:extLst>
            <c:ext xmlns:c16="http://schemas.microsoft.com/office/drawing/2014/chart" uri="{C3380CC4-5D6E-409C-BE32-E72D297353CC}">
              <c16:uniqueId val="{00000003-AA80-4C05-B6D6-5C37CA542CB2}"/>
            </c:ext>
          </c:extLst>
        </c:ser>
        <c:dLbls>
          <c:showLegendKey val="0"/>
          <c:showVal val="0"/>
          <c:showCatName val="0"/>
          <c:showSerName val="0"/>
          <c:showPercent val="0"/>
          <c:showBubbleSize val="0"/>
        </c:dLbls>
        <c:smooth val="0"/>
        <c:axId val="179720208"/>
        <c:axId val="179716680"/>
      </c:lineChart>
      <c:catAx>
        <c:axId val="179720208"/>
        <c:scaling>
          <c:orientation val="minMax"/>
        </c:scaling>
        <c:delete val="0"/>
        <c:axPos val="b"/>
        <c:numFmt formatCode="General" sourceLinked="1"/>
        <c:majorTickMark val="none"/>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it-IT"/>
          </a:p>
        </c:txPr>
        <c:crossAx val="179716680"/>
        <c:crosses val="autoZero"/>
        <c:auto val="1"/>
        <c:lblAlgn val="ctr"/>
        <c:lblOffset val="100"/>
        <c:noMultiLvlLbl val="0"/>
      </c:catAx>
      <c:valAx>
        <c:axId val="179716680"/>
        <c:scaling>
          <c:orientation val="minMax"/>
          <c:max val="180"/>
          <c:min val="100"/>
        </c:scaling>
        <c:delete val="0"/>
        <c:axPos val="l"/>
        <c:majorGridlines>
          <c:spPr>
            <a:ln w="9525" cap="flat" cmpd="sng" algn="ctr">
              <a:solidFill>
                <a:schemeClr val="tx1">
                  <a:lumMod val="15000"/>
                  <a:lumOff val="85000"/>
                </a:schemeClr>
              </a:solidFill>
              <a:prstDash val="lgDash"/>
              <a:round/>
            </a:ln>
            <a:effectLst/>
          </c:spPr>
        </c:majorGridlines>
        <c:numFmt formatCode="0.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it-IT"/>
          </a:p>
        </c:txPr>
        <c:crossAx val="17972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it-IT"/>
        </a:p>
      </c:txPr>
    </c:legend>
    <c:plotVisOnly val="1"/>
    <c:dispBlanksAs val="gap"/>
    <c:showDLblsOverMax val="0"/>
  </c:chart>
  <c:spPr>
    <a:noFill/>
    <a:ln w="9525" cap="flat" cmpd="sng" algn="ctr">
      <a:solidFill>
        <a:srgbClr val="4472C4"/>
      </a:solidFill>
      <a:round/>
    </a:ln>
    <a:effectLst/>
  </c:spPr>
  <c:txPr>
    <a:bodyPr/>
    <a:lstStyle/>
    <a:p>
      <a:pPr>
        <a:defRPr>
          <a:latin typeface="+mn-lt"/>
        </a:defRPr>
      </a:pPr>
      <a:endParaRPr lang="it-IT"/>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r>
              <a:rPr lang="it-IT" sz="1100" b="1" i="0" baseline="0" dirty="0">
                <a:solidFill>
                  <a:srgbClr val="114B81"/>
                </a:solidFill>
                <a:effectLst/>
              </a:rPr>
              <a:t>Andamento storico del reddito pro capite</a:t>
            </a:r>
            <a:endParaRPr lang="it-IT" sz="900" dirty="0">
              <a:solidFill>
                <a:srgbClr val="114B81"/>
              </a:solidFill>
              <a:effectLst/>
            </a:endParaRPr>
          </a:p>
          <a:p>
            <a:pPr>
              <a:defRPr sz="1100" b="1">
                <a:solidFill>
                  <a:srgbClr val="114B81"/>
                </a:solidFill>
              </a:defRPr>
            </a:pPr>
            <a:r>
              <a:rPr lang="it-IT" sz="900" b="1" i="0" baseline="0" dirty="0">
                <a:solidFill>
                  <a:srgbClr val="114B81"/>
                </a:solidFill>
                <a:effectLst/>
              </a:rPr>
              <a:t>Valori </a:t>
            </a:r>
            <a:r>
              <a:rPr lang="it-IT" sz="900" b="1" i="0" baseline="0" dirty="0" smtClean="0">
                <a:solidFill>
                  <a:srgbClr val="114B81"/>
                </a:solidFill>
                <a:effectLst/>
              </a:rPr>
              <a:t>assoluti (€)</a:t>
            </a:r>
            <a:endParaRPr lang="it-IT" sz="900" dirty="0">
              <a:solidFill>
                <a:srgbClr val="114B81"/>
              </a:solidFill>
              <a:effectLst/>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endParaRPr lang="it-IT"/>
        </a:p>
      </c:txPr>
    </c:title>
    <c:autoTitleDeleted val="0"/>
    <c:plotArea>
      <c:layout>
        <c:manualLayout>
          <c:layoutTarget val="inner"/>
          <c:xMode val="edge"/>
          <c:yMode val="edge"/>
          <c:x val="9.2339610907226644E-2"/>
          <c:y val="0.12316592074926806"/>
          <c:w val="0.88303861547780171"/>
          <c:h val="0.7040978324661582"/>
        </c:manualLayout>
      </c:layout>
      <c:lineChart>
        <c:grouping val="standard"/>
        <c:varyColors val="0"/>
        <c:ser>
          <c:idx val="0"/>
          <c:order val="0"/>
          <c:tx>
            <c:strRef>
              <c:f>'[Grafico in Microsoft PowerPoint]redd pro capite'!$K$2</c:f>
              <c:strCache>
                <c:ptCount val="1"/>
                <c:pt idx="0">
                  <c:v>Livorno</c:v>
                </c:pt>
              </c:strCache>
            </c:strRef>
          </c:tx>
          <c:spPr>
            <a:ln w="28575" cap="rnd">
              <a:solidFill>
                <a:schemeClr val="accent1"/>
              </a:solidFill>
              <a:round/>
            </a:ln>
            <a:effectLst/>
          </c:spPr>
          <c:marker>
            <c:symbol val="none"/>
          </c:marker>
          <c:cat>
            <c:numRef>
              <c:f>'[Grafico in Microsoft PowerPoint]redd pro capite'!$J$3:$J$24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'[Grafico in Microsoft PowerPoint]redd pro capite'!$K$3:$K$24</c:f>
              <c:numCache>
                <c:formatCode>#,##0</c:formatCode>
                <c:ptCount val="22"/>
                <c:pt idx="0">
                  <c:v>15743.091376240509</c:v>
                </c:pt>
                <c:pt idx="1">
                  <c:v>16591.944031506828</c:v>
                </c:pt>
                <c:pt idx="2">
                  <c:v>17400.204359552237</c:v>
                </c:pt>
                <c:pt idx="3">
                  <c:v>17160.594947342641</c:v>
                </c:pt>
                <c:pt idx="4">
                  <c:v>17783.903993565978</c:v>
                </c:pt>
                <c:pt idx="5">
                  <c:v>17865.667325298549</c:v>
                </c:pt>
                <c:pt idx="6">
                  <c:v>18361.631784408895</c:v>
                </c:pt>
                <c:pt idx="7">
                  <c:v>18832.404723924585</c:v>
                </c:pt>
                <c:pt idx="8">
                  <c:v>19242.00518372544</c:v>
                </c:pt>
                <c:pt idx="9">
                  <c:v>18916.614064038506</c:v>
                </c:pt>
                <c:pt idx="10">
                  <c:v>18631.805898251543</c:v>
                </c:pt>
                <c:pt idx="11">
                  <c:v>19115.306495835423</c:v>
                </c:pt>
                <c:pt idx="12">
                  <c:v>18733.849980483777</c:v>
                </c:pt>
                <c:pt idx="13">
                  <c:v>19108.818723832719</c:v>
                </c:pt>
                <c:pt idx="14">
                  <c:v>18886.930517883557</c:v>
                </c:pt>
                <c:pt idx="15">
                  <c:v>18667.175579683724</c:v>
                </c:pt>
                <c:pt idx="16">
                  <c:v>19194.476582801351</c:v>
                </c:pt>
                <c:pt idx="17">
                  <c:v>19712.506596456322</c:v>
                </c:pt>
                <c:pt idx="18">
                  <c:v>20253.984134148766</c:v>
                </c:pt>
                <c:pt idx="19">
                  <c:v>20314.262895057145</c:v>
                </c:pt>
                <c:pt idx="20">
                  <c:v>19693.203528106755</c:v>
                </c:pt>
                <c:pt idx="21">
                  <c:v>20482.954124106625</c:v>
                </c:pt>
              </c:numCache>
            </c:numRef>
          </c:val>
          <c:smooth val="1"/>
          <c:extLst>
            <c:ext xmlns:c16="http://schemas.microsoft.com/office/drawing/2014/chart" uri="{C3380CC4-5D6E-409C-BE32-E72D297353CC}">
              <c16:uniqueId val="{00000000-1B9A-4121-A683-628EE48C6660}"/>
            </c:ext>
          </c:extLst>
        </c:ser>
        <c:ser>
          <c:idx val="1"/>
          <c:order val="1"/>
          <c:tx>
            <c:strRef>
              <c:f>'[Grafico in Microsoft PowerPoint]redd pro capite'!$L$2</c:f>
              <c:strCache>
                <c:ptCount val="1"/>
                <c:pt idx="0">
                  <c:v>Grosseto</c:v>
                </c:pt>
              </c:strCache>
            </c:strRef>
          </c:tx>
          <c:spPr>
            <a:ln w="28575" cap="rnd">
              <a:solidFill>
                <a:schemeClr val="accent2"/>
              </a:solidFill>
              <a:round/>
            </a:ln>
            <a:effectLst/>
          </c:spPr>
          <c:marker>
            <c:symbol val="none"/>
          </c:marker>
          <c:cat>
            <c:numRef>
              <c:f>'[Grafico in Microsoft PowerPoint]redd pro capite'!$J$3:$J$24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'[Grafico in Microsoft PowerPoint]redd pro capite'!$L$3:$L$24</c:f>
              <c:numCache>
                <c:formatCode>#,##0</c:formatCode>
                <c:ptCount val="22"/>
                <c:pt idx="0">
                  <c:v>14165.492796868781</c:v>
                </c:pt>
                <c:pt idx="1">
                  <c:v>14876.29011650089</c:v>
                </c:pt>
                <c:pt idx="2">
                  <c:v>15360.204436776596</c:v>
                </c:pt>
                <c:pt idx="3">
                  <c:v>15356.834077953628</c:v>
                </c:pt>
                <c:pt idx="4">
                  <c:v>15523.464421148921</c:v>
                </c:pt>
                <c:pt idx="5">
                  <c:v>16186.837752744372</c:v>
                </c:pt>
                <c:pt idx="6">
                  <c:v>16747.249176600886</c:v>
                </c:pt>
                <c:pt idx="7">
                  <c:v>17080.858761793097</c:v>
                </c:pt>
                <c:pt idx="8">
                  <c:v>17101.752925993838</c:v>
                </c:pt>
                <c:pt idx="9">
                  <c:v>16883.028306931043</c:v>
                </c:pt>
                <c:pt idx="10">
                  <c:v>16604.130248897905</c:v>
                </c:pt>
                <c:pt idx="11">
                  <c:v>16824.808741562509</c:v>
                </c:pt>
                <c:pt idx="12">
                  <c:v>16527.25655186105</c:v>
                </c:pt>
                <c:pt idx="13">
                  <c:v>16912.709381252065</c:v>
                </c:pt>
                <c:pt idx="14">
                  <c:v>16972.46216381414</c:v>
                </c:pt>
                <c:pt idx="15">
                  <c:v>17135.461314028191</c:v>
                </c:pt>
                <c:pt idx="16">
                  <c:v>17558.891445959965</c:v>
                </c:pt>
                <c:pt idx="17">
                  <c:v>17741.180871449746</c:v>
                </c:pt>
                <c:pt idx="18">
                  <c:v>18191.494664889069</c:v>
                </c:pt>
                <c:pt idx="19">
                  <c:v>18249.705344186033</c:v>
                </c:pt>
                <c:pt idx="20">
                  <c:v>17678.213091441063</c:v>
                </c:pt>
                <c:pt idx="21">
                  <c:v>18326.439889609566</c:v>
                </c:pt>
              </c:numCache>
            </c:numRef>
          </c:val>
          <c:smooth val="1"/>
          <c:extLst>
            <c:ext xmlns:c16="http://schemas.microsoft.com/office/drawing/2014/chart" uri="{C3380CC4-5D6E-409C-BE32-E72D297353CC}">
              <c16:uniqueId val="{00000001-1B9A-4121-A683-628EE48C6660}"/>
            </c:ext>
          </c:extLst>
        </c:ser>
        <c:ser>
          <c:idx val="2"/>
          <c:order val="2"/>
          <c:tx>
            <c:strRef>
              <c:f>'[Grafico in Microsoft PowerPoint]redd pro capite'!$M$2</c:f>
              <c:strCache>
                <c:ptCount val="1"/>
                <c:pt idx="0">
                  <c:v>Toscana</c:v>
                </c:pt>
              </c:strCache>
            </c:strRef>
          </c:tx>
          <c:spPr>
            <a:ln w="28575" cap="rnd">
              <a:solidFill>
                <a:schemeClr val="accent3"/>
              </a:solidFill>
              <a:round/>
            </a:ln>
            <a:effectLst/>
          </c:spPr>
          <c:marker>
            <c:symbol val="none"/>
          </c:marker>
          <c:cat>
            <c:numRef>
              <c:f>'[Grafico in Microsoft PowerPoint]redd pro capite'!$J$3:$J$24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'[Grafico in Microsoft PowerPoint]redd pro capite'!$M$3:$M$24</c:f>
              <c:numCache>
                <c:formatCode>#,##0</c:formatCode>
                <c:ptCount val="22"/>
                <c:pt idx="0">
                  <c:v>16689.810198242732</c:v>
                </c:pt>
                <c:pt idx="1">
                  <c:v>17400.629703161576</c:v>
                </c:pt>
                <c:pt idx="2">
                  <c:v>17981.124723299326</c:v>
                </c:pt>
                <c:pt idx="3">
                  <c:v>18582.047497046144</c:v>
                </c:pt>
                <c:pt idx="4">
                  <c:v>19098.503314437115</c:v>
                </c:pt>
                <c:pt idx="5">
                  <c:v>19292.014564106445</c:v>
                </c:pt>
                <c:pt idx="6">
                  <c:v>19860.176461791536</c:v>
                </c:pt>
                <c:pt idx="7">
                  <c:v>20300.878147993717</c:v>
                </c:pt>
                <c:pt idx="8">
                  <c:v>20484.926542653153</c:v>
                </c:pt>
                <c:pt idx="9">
                  <c:v>19966.913002564081</c:v>
                </c:pt>
                <c:pt idx="10">
                  <c:v>19732.02106238878</c:v>
                </c:pt>
                <c:pt idx="11">
                  <c:v>20148.62590011879</c:v>
                </c:pt>
                <c:pt idx="12">
                  <c:v>19625.771028842508</c:v>
                </c:pt>
                <c:pt idx="13">
                  <c:v>19650.572217505414</c:v>
                </c:pt>
                <c:pt idx="14">
                  <c:v>19819.397685611617</c:v>
                </c:pt>
                <c:pt idx="15">
                  <c:v>19989.22827312634</c:v>
                </c:pt>
                <c:pt idx="16">
                  <c:v>20468.878438196902</c:v>
                </c:pt>
                <c:pt idx="17">
                  <c:v>20800.943306767585</c:v>
                </c:pt>
                <c:pt idx="18">
                  <c:v>21371.702109207388</c:v>
                </c:pt>
                <c:pt idx="19">
                  <c:v>21454.494245854159</c:v>
                </c:pt>
                <c:pt idx="20">
                  <c:v>20624.041225444202</c:v>
                </c:pt>
                <c:pt idx="21">
                  <c:v>21472.423927959884</c:v>
                </c:pt>
              </c:numCache>
            </c:numRef>
          </c:val>
          <c:smooth val="1"/>
          <c:extLst>
            <c:ext xmlns:c16="http://schemas.microsoft.com/office/drawing/2014/chart" uri="{C3380CC4-5D6E-409C-BE32-E72D297353CC}">
              <c16:uniqueId val="{00000002-1B9A-4121-A683-628EE48C6660}"/>
            </c:ext>
          </c:extLst>
        </c:ser>
        <c:ser>
          <c:idx val="3"/>
          <c:order val="3"/>
          <c:tx>
            <c:strRef>
              <c:f>'[Grafico in Microsoft PowerPoint]redd pro capite'!$N$2</c:f>
              <c:strCache>
                <c:ptCount val="1"/>
                <c:pt idx="0">
                  <c:v>ITALIA</c:v>
                </c:pt>
              </c:strCache>
            </c:strRef>
          </c:tx>
          <c:spPr>
            <a:ln w="28575" cap="rnd">
              <a:solidFill>
                <a:schemeClr val="accent4"/>
              </a:solidFill>
              <a:round/>
            </a:ln>
            <a:effectLst/>
          </c:spPr>
          <c:marker>
            <c:symbol val="none"/>
          </c:marker>
          <c:cat>
            <c:numRef>
              <c:f>'[Grafico in Microsoft PowerPoint]redd pro capite'!$J$3:$J$24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'[Grafico in Microsoft PowerPoint]redd pro capite'!$N$3:$N$24</c:f>
              <c:numCache>
                <c:formatCode>#,##0</c:formatCode>
                <c:ptCount val="22"/>
                <c:pt idx="0">
                  <c:v>14919.180682076592</c:v>
                </c:pt>
                <c:pt idx="1">
                  <c:v>15626.011632601534</c:v>
                </c:pt>
                <c:pt idx="2">
                  <c:v>16181.439223166048</c:v>
                </c:pt>
                <c:pt idx="3">
                  <c:v>16617.56693354977</c:v>
                </c:pt>
                <c:pt idx="4">
                  <c:v>17128.247481306025</c:v>
                </c:pt>
                <c:pt idx="5">
                  <c:v>17519.087136103699</c:v>
                </c:pt>
                <c:pt idx="6">
                  <c:v>18087.299379729102</c:v>
                </c:pt>
                <c:pt idx="7">
                  <c:v>18593.866227976996</c:v>
                </c:pt>
                <c:pt idx="8">
                  <c:v>18781.923276698421</c:v>
                </c:pt>
                <c:pt idx="9">
                  <c:v>18258.171057429146</c:v>
                </c:pt>
                <c:pt idx="10">
                  <c:v>18164.725631069618</c:v>
                </c:pt>
                <c:pt idx="11">
                  <c:v>18591.607362992061</c:v>
                </c:pt>
                <c:pt idx="12">
                  <c:v>18030.931009212771</c:v>
                </c:pt>
                <c:pt idx="13">
                  <c:v>18090.370554813177</c:v>
                </c:pt>
                <c:pt idx="14">
                  <c:v>18213.914050662854</c:v>
                </c:pt>
                <c:pt idx="15">
                  <c:v>18480.541892096018</c:v>
                </c:pt>
                <c:pt idx="16">
                  <c:v>18751.876870815049</c:v>
                </c:pt>
                <c:pt idx="17">
                  <c:v>19177.573993453108</c:v>
                </c:pt>
                <c:pt idx="18">
                  <c:v>19552.742426848112</c:v>
                </c:pt>
                <c:pt idx="19">
                  <c:v>19749.691691126151</c:v>
                </c:pt>
                <c:pt idx="20">
                  <c:v>19321.609907777191</c:v>
                </c:pt>
                <c:pt idx="21">
                  <c:v>20116.941249735813</c:v>
                </c:pt>
              </c:numCache>
            </c:numRef>
          </c:val>
          <c:smooth val="1"/>
          <c:extLst>
            <c:ext xmlns:c16="http://schemas.microsoft.com/office/drawing/2014/chart" uri="{C3380CC4-5D6E-409C-BE32-E72D297353CC}">
              <c16:uniqueId val="{00000003-1B9A-4121-A683-628EE48C6660}"/>
            </c:ext>
          </c:extLst>
        </c:ser>
        <c:dLbls>
          <c:showLegendKey val="0"/>
          <c:showVal val="0"/>
          <c:showCatName val="0"/>
          <c:showSerName val="0"/>
          <c:showPercent val="0"/>
          <c:showBubbleSize val="0"/>
        </c:dLbls>
        <c:smooth val="0"/>
        <c:axId val="194925504"/>
        <c:axId val="194923544"/>
      </c:lineChart>
      <c:catAx>
        <c:axId val="194925504"/>
        <c:scaling>
          <c:orientation val="minMax"/>
        </c:scaling>
        <c:delete val="0"/>
        <c:axPos val="b"/>
        <c:numFmt formatCode="General" sourceLinked="1"/>
        <c:majorTickMark val="none"/>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it-IT"/>
          </a:p>
        </c:txPr>
        <c:crossAx val="194923544"/>
        <c:crosses val="autoZero"/>
        <c:auto val="1"/>
        <c:lblAlgn val="ctr"/>
        <c:lblOffset val="100"/>
        <c:noMultiLvlLbl val="0"/>
      </c:catAx>
      <c:valAx>
        <c:axId val="194923544"/>
        <c:scaling>
          <c:orientation val="minMax"/>
          <c:min val="14000"/>
        </c:scaling>
        <c:delete val="0"/>
        <c:axPos val="l"/>
        <c:majorGridlines>
          <c:spPr>
            <a:ln w="9525" cap="flat" cmpd="sng" algn="ctr">
              <a:solidFill>
                <a:schemeClr val="tx1">
                  <a:lumMod val="15000"/>
                  <a:lumOff val="85000"/>
                </a:schemeClr>
              </a:solidFill>
              <a:prstDash val="lgDash"/>
              <a:round/>
            </a:ln>
            <a:effectLst/>
          </c:spPr>
        </c:majorGridlines>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it-IT"/>
          </a:p>
        </c:txPr>
        <c:crossAx val="19492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it-IT"/>
        </a:p>
      </c:txPr>
    </c:legend>
    <c:plotVisOnly val="1"/>
    <c:dispBlanksAs val="gap"/>
    <c:showDLblsOverMax val="0"/>
  </c:chart>
  <c:spPr>
    <a:noFill/>
    <a:ln w="9525" cap="flat" cmpd="sng" algn="ctr">
      <a:solidFill>
        <a:srgbClr val="4472C4"/>
      </a:solidFill>
      <a:round/>
    </a:ln>
    <a:effectLst/>
  </c:spPr>
  <c:txPr>
    <a:bodyPr/>
    <a:lstStyle/>
    <a:p>
      <a:pPr>
        <a:defRPr>
          <a:latin typeface="+mn-lt"/>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solidFill>
                  <a:srgbClr val="114B81"/>
                </a:solidFill>
              </a:defRPr>
            </a:pPr>
            <a:r>
              <a:rPr lang="it-IT" sz="1100" dirty="0">
                <a:solidFill>
                  <a:srgbClr val="114B81"/>
                </a:solidFill>
              </a:rPr>
              <a:t>Andamento</a:t>
            </a:r>
            <a:r>
              <a:rPr lang="it-IT" sz="1100" baseline="0" dirty="0">
                <a:solidFill>
                  <a:srgbClr val="114B81"/>
                </a:solidFill>
              </a:rPr>
              <a:t> storico delle s</a:t>
            </a:r>
            <a:r>
              <a:rPr lang="it-IT" sz="1100" dirty="0">
                <a:solidFill>
                  <a:srgbClr val="114B81"/>
                </a:solidFill>
              </a:rPr>
              <a:t>edi d'impresa registrate</a:t>
            </a:r>
          </a:p>
          <a:p>
            <a:pPr>
              <a:defRPr sz="1100">
                <a:solidFill>
                  <a:srgbClr val="114B81"/>
                </a:solidFill>
              </a:defRPr>
            </a:pPr>
            <a:r>
              <a:rPr lang="it-IT" sz="900" baseline="0" dirty="0">
                <a:solidFill>
                  <a:srgbClr val="114B81"/>
                </a:solidFill>
              </a:rPr>
              <a:t>Numeri indice a base fissa anno 2000=100</a:t>
            </a:r>
            <a:endParaRPr lang="it-IT" sz="900" dirty="0">
              <a:solidFill>
                <a:srgbClr val="114B81"/>
              </a:solidFill>
            </a:endParaRPr>
          </a:p>
        </c:rich>
      </c:tx>
      <c:layout>
        <c:manualLayout>
          <c:xMode val="edge"/>
          <c:yMode val="edge"/>
          <c:x val="0.2584233637461984"/>
          <c:y val="0"/>
        </c:manualLayout>
      </c:layout>
      <c:overlay val="0"/>
    </c:title>
    <c:autoTitleDeleted val="0"/>
    <c:plotArea>
      <c:layout>
        <c:manualLayout>
          <c:layoutTarget val="inner"/>
          <c:xMode val="edge"/>
          <c:yMode val="edge"/>
          <c:x val="6.7096946215056533E-2"/>
          <c:y val="0.11643192488262978"/>
          <c:w val="0.90962263050452874"/>
          <c:h val="0.71840952275331782"/>
        </c:manualLayout>
      </c:layout>
      <c:lineChart>
        <c:grouping val="standard"/>
        <c:varyColors val="0"/>
        <c:ser>
          <c:idx val="0"/>
          <c:order val="0"/>
          <c:tx>
            <c:strRef>
              <c:f>'DI storico'!$B$10</c:f>
              <c:strCache>
                <c:ptCount val="1"/>
                <c:pt idx="0">
                  <c:v>Grosseto</c:v>
                </c:pt>
              </c:strCache>
            </c:strRef>
          </c:tx>
          <c:spPr>
            <a:ln w="25400"/>
          </c:spPr>
          <c:marker>
            <c:symbol val="none"/>
          </c:marker>
          <c:dLbls>
            <c:dLbl>
              <c:idx val="20"/>
              <c:layout>
                <c:manualLayout>
                  <c:x val="-1.1148270060609883E-2"/>
                  <c:y val="-6.0823754789272107E-2"/>
                </c:manualLayout>
              </c:layout>
              <c:numFmt formatCode="#,##0.0" sourceLinked="0"/>
              <c:spPr>
                <a:noFill/>
                <a:ln>
                  <a:noFill/>
                </a:ln>
                <a:effectLst/>
              </c:spPr>
              <c:txPr>
                <a:bodyPr wrap="square" lIns="38100" tIns="19050" rIns="38100" bIns="19050" anchor="ctr">
                  <a:spAutoFit/>
                </a:bodyPr>
                <a:lstStyle/>
                <a:p>
                  <a:pPr>
                    <a:defRPr sz="900" b="1">
                      <a:solidFill>
                        <a:srgbClr val="0070C0"/>
                      </a:solidFill>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AB-49E3-86F9-C152036BA107}"/>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'DI storico'!$D$2:$X$2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'DI storico'!$D$17:$X$17</c:f>
              <c:numCache>
                <c:formatCode>0.00</c:formatCode>
                <c:ptCount val="21"/>
                <c:pt idx="0">
                  <c:v>101.54952188176172</c:v>
                </c:pt>
                <c:pt idx="1">
                  <c:v>102.41851050464159</c:v>
                </c:pt>
                <c:pt idx="2">
                  <c:v>103.42709569344595</c:v>
                </c:pt>
                <c:pt idx="3">
                  <c:v>104.87889997906052</c:v>
                </c:pt>
                <c:pt idx="4">
                  <c:v>106.13875898652894</c:v>
                </c:pt>
                <c:pt idx="5">
                  <c:v>106.88211070007678</c:v>
                </c:pt>
                <c:pt idx="6">
                  <c:v>107.39163816570112</c:v>
                </c:pt>
                <c:pt idx="7">
                  <c:v>103.83890556292314</c:v>
                </c:pt>
                <c:pt idx="8">
                  <c:v>103.54575277448174</c:v>
                </c:pt>
                <c:pt idx="9">
                  <c:v>103.51434354714874</c:v>
                </c:pt>
                <c:pt idx="10">
                  <c:v>103.68534934040623</c:v>
                </c:pt>
                <c:pt idx="11">
                  <c:v>102.44991973197459</c:v>
                </c:pt>
                <c:pt idx="12">
                  <c:v>101.5460319676136</c:v>
                </c:pt>
                <c:pt idx="13">
                  <c:v>100.27221330355273</c:v>
                </c:pt>
                <c:pt idx="14">
                  <c:v>100.8166399106582</c:v>
                </c:pt>
                <c:pt idx="15">
                  <c:v>101.60187059398338</c:v>
                </c:pt>
                <c:pt idx="16">
                  <c:v>101.5425420534655</c:v>
                </c:pt>
                <c:pt idx="17">
                  <c:v>102.08347874642283</c:v>
                </c:pt>
                <c:pt idx="18">
                  <c:v>101.64723947790884</c:v>
                </c:pt>
                <c:pt idx="19">
                  <c:v>101.52160256857681</c:v>
                </c:pt>
                <c:pt idx="20">
                  <c:v>101.71703776087109</c:v>
                </c:pt>
              </c:numCache>
            </c:numRef>
          </c:val>
          <c:smooth val="0"/>
          <c:extLst>
            <c:ext xmlns:c16="http://schemas.microsoft.com/office/drawing/2014/chart" uri="{C3380CC4-5D6E-409C-BE32-E72D297353CC}">
              <c16:uniqueId val="{00000001-4FAB-49E3-86F9-C152036BA107}"/>
            </c:ext>
          </c:extLst>
        </c:ser>
        <c:ser>
          <c:idx val="1"/>
          <c:order val="1"/>
          <c:tx>
            <c:strRef>
              <c:f>'DI storico'!$B$11</c:f>
              <c:strCache>
                <c:ptCount val="1"/>
                <c:pt idx="0">
                  <c:v>Livorno</c:v>
                </c:pt>
              </c:strCache>
            </c:strRef>
          </c:tx>
          <c:spPr>
            <a:ln w="25400"/>
          </c:spPr>
          <c:marker>
            <c:symbol val="none"/>
          </c:marker>
          <c:dLbls>
            <c:dLbl>
              <c:idx val="20"/>
              <c:layout>
                <c:manualLayout>
                  <c:x val="-2.0066886109097497E-2"/>
                  <c:y val="3.649425287356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AB-49E3-86F9-C152036BA107}"/>
                </c:ext>
              </c:extLst>
            </c:dLbl>
            <c:numFmt formatCode="#,##0.0" sourceLinked="0"/>
            <c:spPr>
              <a:noFill/>
              <a:ln>
                <a:noFill/>
              </a:ln>
              <a:effectLst/>
            </c:spPr>
            <c:txPr>
              <a:bodyPr wrap="square" lIns="38100" tIns="19050" rIns="38100" bIns="19050" anchor="ctr">
                <a:spAutoFit/>
              </a:bodyPr>
              <a:lstStyle/>
              <a:p>
                <a:pPr>
                  <a:defRPr sz="900" b="1">
                    <a:solidFill>
                      <a:schemeClr val="accent2">
                        <a:lumMod val="75000"/>
                      </a:schemeClr>
                    </a:solidFill>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'DI storico'!$D$2:$X$2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'DI storico'!$D$18:$X$18</c:f>
              <c:numCache>
                <c:formatCode>0.00</c:formatCode>
                <c:ptCount val="21"/>
                <c:pt idx="0">
                  <c:v>101.91103363677449</c:v>
                </c:pt>
                <c:pt idx="1">
                  <c:v>103.81238298147073</c:v>
                </c:pt>
                <c:pt idx="2">
                  <c:v>105.31667635095874</c:v>
                </c:pt>
                <c:pt idx="3">
                  <c:v>105.93001484924784</c:v>
                </c:pt>
                <c:pt idx="4">
                  <c:v>106.82096972044677</c:v>
                </c:pt>
                <c:pt idx="5">
                  <c:v>104.64200400284072</c:v>
                </c:pt>
                <c:pt idx="6">
                  <c:v>104.25786041707016</c:v>
                </c:pt>
                <c:pt idx="7">
                  <c:v>104.05771838078637</c:v>
                </c:pt>
                <c:pt idx="8">
                  <c:v>103.85434824714312</c:v>
                </c:pt>
                <c:pt idx="9">
                  <c:v>104.8744270127187</c:v>
                </c:pt>
                <c:pt idx="10">
                  <c:v>105.20046484601974</c:v>
                </c:pt>
                <c:pt idx="11">
                  <c:v>104.75175931306089</c:v>
                </c:pt>
                <c:pt idx="12">
                  <c:v>104.57421395829299</c:v>
                </c:pt>
                <c:pt idx="13">
                  <c:v>104.9744980308606</c:v>
                </c:pt>
                <c:pt idx="14">
                  <c:v>106.01394538059267</c:v>
                </c:pt>
                <c:pt idx="15">
                  <c:v>106.4723352056298</c:v>
                </c:pt>
                <c:pt idx="16">
                  <c:v>106.00426108851444</c:v>
                </c:pt>
                <c:pt idx="17">
                  <c:v>105.84608431790303</c:v>
                </c:pt>
                <c:pt idx="18">
                  <c:v>105.85254051262186</c:v>
                </c:pt>
                <c:pt idx="19">
                  <c:v>105.91064626509134</c:v>
                </c:pt>
                <c:pt idx="20">
                  <c:v>105.17464006714444</c:v>
                </c:pt>
              </c:numCache>
            </c:numRef>
          </c:val>
          <c:smooth val="0"/>
          <c:extLst>
            <c:ext xmlns:c16="http://schemas.microsoft.com/office/drawing/2014/chart" uri="{C3380CC4-5D6E-409C-BE32-E72D297353CC}">
              <c16:uniqueId val="{00000003-4FAB-49E3-86F9-C152036BA107}"/>
            </c:ext>
          </c:extLst>
        </c:ser>
        <c:ser>
          <c:idx val="2"/>
          <c:order val="2"/>
          <c:tx>
            <c:strRef>
              <c:f>'DI storico'!$B$13</c:f>
              <c:strCache>
                <c:ptCount val="1"/>
                <c:pt idx="0">
                  <c:v>Toscana</c:v>
                </c:pt>
              </c:strCache>
            </c:strRef>
          </c:tx>
          <c:spPr>
            <a:ln w="25400"/>
          </c:spPr>
          <c:marker>
            <c:symbol val="none"/>
          </c:marker>
          <c:dLbls>
            <c:dLbl>
              <c:idx val="20"/>
              <c:layout>
                <c:manualLayout>
                  <c:x val="0"/>
                  <c:y val="2.4329501915708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AB-49E3-86F9-C152036BA107}"/>
                </c:ext>
              </c:extLst>
            </c:dLbl>
            <c:numFmt formatCode="#,##0.0" sourceLinked="0"/>
            <c:spPr>
              <a:noFill/>
              <a:ln>
                <a:noFill/>
              </a:ln>
              <a:effectLst/>
            </c:spPr>
            <c:txPr>
              <a:bodyPr wrap="square" lIns="38100" tIns="19050" rIns="38100" bIns="19050" anchor="ctr">
                <a:spAutoFit/>
              </a:bodyPr>
              <a:lstStyle/>
              <a:p>
                <a:pPr>
                  <a:defRPr sz="900" b="1">
                    <a:solidFill>
                      <a:schemeClr val="tx1">
                        <a:lumMod val="65000"/>
                        <a:lumOff val="35000"/>
                      </a:schemeClr>
                    </a:solidFill>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'DI storico'!$D$2:$X$2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'DI storico'!$D$20:$X$20</c:f>
              <c:numCache>
                <c:formatCode>0.00</c:formatCode>
                <c:ptCount val="21"/>
                <c:pt idx="0">
                  <c:v>101.85399467618656</c:v>
                </c:pt>
                <c:pt idx="1">
                  <c:v>103.16652743113031</c:v>
                </c:pt>
                <c:pt idx="2">
                  <c:v>104.56156372749963</c:v>
                </c:pt>
                <c:pt idx="3">
                  <c:v>106.33046041127237</c:v>
                </c:pt>
                <c:pt idx="4">
                  <c:v>107.39729865763105</c:v>
                </c:pt>
                <c:pt idx="5">
                  <c:v>108.12037214804975</c:v>
                </c:pt>
                <c:pt idx="6">
                  <c:v>108.04253861840296</c:v>
                </c:pt>
                <c:pt idx="7">
                  <c:v>107.73405839590285</c:v>
                </c:pt>
                <c:pt idx="8">
                  <c:v>107.51949729917652</c:v>
                </c:pt>
                <c:pt idx="9">
                  <c:v>108.19405455611538</c:v>
                </c:pt>
                <c:pt idx="10">
                  <c:v>108.24049522880463</c:v>
                </c:pt>
                <c:pt idx="11">
                  <c:v>107.96911565543614</c:v>
                </c:pt>
                <c:pt idx="12">
                  <c:v>107.55633850320933</c:v>
                </c:pt>
                <c:pt idx="13">
                  <c:v>106.99905043093831</c:v>
                </c:pt>
                <c:pt idx="14">
                  <c:v>107.60667085238094</c:v>
                </c:pt>
                <c:pt idx="15">
                  <c:v>107.64377150151256</c:v>
                </c:pt>
                <c:pt idx="16">
                  <c:v>107.50185503245658</c:v>
                </c:pt>
                <c:pt idx="17">
                  <c:v>107.36408968498176</c:v>
                </c:pt>
                <c:pt idx="18">
                  <c:v>107.10412569596149</c:v>
                </c:pt>
                <c:pt idx="19">
                  <c:v>106.42671454293557</c:v>
                </c:pt>
                <c:pt idx="20">
                  <c:v>105.99188455730884</c:v>
                </c:pt>
              </c:numCache>
            </c:numRef>
          </c:val>
          <c:smooth val="0"/>
          <c:extLst>
            <c:ext xmlns:c16="http://schemas.microsoft.com/office/drawing/2014/chart" uri="{C3380CC4-5D6E-409C-BE32-E72D297353CC}">
              <c16:uniqueId val="{00000005-4FAB-49E3-86F9-C152036BA107}"/>
            </c:ext>
          </c:extLst>
        </c:ser>
        <c:ser>
          <c:idx val="3"/>
          <c:order val="3"/>
          <c:tx>
            <c:strRef>
              <c:f>'DI storico'!$B$14</c:f>
              <c:strCache>
                <c:ptCount val="1"/>
                <c:pt idx="0">
                  <c:v>Italia</c:v>
                </c:pt>
              </c:strCache>
            </c:strRef>
          </c:tx>
          <c:spPr>
            <a:ln w="25400"/>
          </c:spPr>
          <c:marker>
            <c:symbol val="none"/>
          </c:marker>
          <c:dLbls>
            <c:dLbl>
              <c:idx val="20"/>
              <c:layout>
                <c:manualLayout>
                  <c:x val="-1.3377924072731666E-2"/>
                  <c:y val="-6.082375478927203E-2"/>
                </c:manualLayout>
              </c:layout>
              <c:numFmt formatCode="#,##0.0" sourceLinked="0"/>
              <c:spPr>
                <a:solidFill>
                  <a:srgbClr val="FFC000">
                    <a:lumMod val="40000"/>
                    <a:lumOff val="60000"/>
                  </a:srgbClr>
                </a:solidFill>
                <a:ln>
                  <a:noFill/>
                </a:ln>
                <a:effectLst/>
              </c:spPr>
              <c:txPr>
                <a:bodyPr wrap="square" lIns="38100" tIns="19050" rIns="38100" bIns="19050" anchor="ctr">
                  <a:spAutoFit/>
                </a:bodyPr>
                <a:lstStyle/>
                <a:p>
                  <a:pPr>
                    <a:defRPr sz="900" b="1">
                      <a:solidFill>
                        <a:schemeClr val="tx1"/>
                      </a:solidFill>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AB-49E3-86F9-C152036BA107}"/>
                </c:ext>
              </c:extLst>
            </c:dLbl>
            <c:numFmt formatCode="#,##0.0" sourceLinked="0"/>
            <c:spPr>
              <a:solidFill>
                <a:srgbClr val="FFC000">
                  <a:lumMod val="40000"/>
                  <a:lumOff val="60000"/>
                </a:srgbClr>
              </a:solid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'DI storico'!$D$2:$X$2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'DI storico'!$D$21:$X$21</c:f>
              <c:numCache>
                <c:formatCode>0.00</c:formatCode>
                <c:ptCount val="21"/>
                <c:pt idx="0">
                  <c:v>101.65017069218516</c:v>
                </c:pt>
                <c:pt idx="1">
                  <c:v>102.32149794983366</c:v>
                </c:pt>
                <c:pt idx="2">
                  <c:v>103.62058006914727</c:v>
                </c:pt>
                <c:pt idx="3">
                  <c:v>105.25021926584286</c:v>
                </c:pt>
                <c:pt idx="4">
                  <c:v>106.57116655043852</c:v>
                </c:pt>
                <c:pt idx="5">
                  <c:v>107.49227612158998</c:v>
                </c:pt>
                <c:pt idx="6">
                  <c:v>107.45293286271166</c:v>
                </c:pt>
                <c:pt idx="7">
                  <c:v>107.11591801580821</c:v>
                </c:pt>
                <c:pt idx="8">
                  <c:v>106.78316740258332</c:v>
                </c:pt>
                <c:pt idx="9">
                  <c:v>107.20629169253577</c:v>
                </c:pt>
                <c:pt idx="10">
                  <c:v>107.2213305742747</c:v>
                </c:pt>
                <c:pt idx="11">
                  <c:v>106.92448375572646</c:v>
                </c:pt>
                <c:pt idx="12">
                  <c:v>106.37701230591156</c:v>
                </c:pt>
                <c:pt idx="13">
                  <c:v>106.01248174539471</c:v>
                </c:pt>
                <c:pt idx="14">
                  <c:v>106.30132654518806</c:v>
                </c:pt>
                <c:pt idx="15">
                  <c:v>106.58413473434176</c:v>
                </c:pt>
                <c:pt idx="16">
                  <c:v>106.87750699211485</c:v>
                </c:pt>
                <c:pt idx="17">
                  <c:v>107.03879329557175</c:v>
                </c:pt>
                <c:pt idx="18">
                  <c:v>106.90365393936226</c:v>
                </c:pt>
                <c:pt idx="19">
                  <c:v>106.6590308221618</c:v>
                </c:pt>
                <c:pt idx="20">
                  <c:v>106.47363317271972</c:v>
                </c:pt>
              </c:numCache>
            </c:numRef>
          </c:val>
          <c:smooth val="0"/>
          <c:extLst>
            <c:ext xmlns:c16="http://schemas.microsoft.com/office/drawing/2014/chart" uri="{C3380CC4-5D6E-409C-BE32-E72D297353CC}">
              <c16:uniqueId val="{00000007-4FAB-49E3-86F9-C152036BA107}"/>
            </c:ext>
          </c:extLst>
        </c:ser>
        <c:dLbls>
          <c:showLegendKey val="0"/>
          <c:showVal val="0"/>
          <c:showCatName val="0"/>
          <c:showSerName val="0"/>
          <c:showPercent val="0"/>
          <c:showBubbleSize val="0"/>
        </c:dLbls>
        <c:smooth val="0"/>
        <c:axId val="197346704"/>
        <c:axId val="197347488"/>
      </c:lineChart>
      <c:catAx>
        <c:axId val="197346704"/>
        <c:scaling>
          <c:orientation val="minMax"/>
        </c:scaling>
        <c:delete val="0"/>
        <c:axPos val="b"/>
        <c:numFmt formatCode="General" sourceLinked="1"/>
        <c:majorTickMark val="none"/>
        <c:minorTickMark val="out"/>
        <c:tickLblPos val="low"/>
        <c:spPr>
          <a:ln>
            <a:solidFill>
              <a:sysClr val="windowText" lastClr="000000"/>
            </a:solidFill>
          </a:ln>
        </c:spPr>
        <c:txPr>
          <a:bodyPr/>
          <a:lstStyle/>
          <a:p>
            <a:pPr>
              <a:defRPr sz="800"/>
            </a:pPr>
            <a:endParaRPr lang="it-IT"/>
          </a:p>
        </c:txPr>
        <c:crossAx val="197347488"/>
        <c:crossesAt val="100"/>
        <c:auto val="1"/>
        <c:lblAlgn val="ctr"/>
        <c:lblOffset val="100"/>
        <c:noMultiLvlLbl val="0"/>
      </c:catAx>
      <c:valAx>
        <c:axId val="197347488"/>
        <c:scaling>
          <c:orientation val="minMax"/>
          <c:max val="110"/>
          <c:min val="100"/>
        </c:scaling>
        <c:delete val="0"/>
        <c:axPos val="l"/>
        <c:majorGridlines>
          <c:spPr>
            <a:ln>
              <a:solidFill>
                <a:schemeClr val="bg1">
                  <a:lumMod val="75000"/>
                </a:schemeClr>
              </a:solidFill>
              <a:prstDash val="lgDash"/>
            </a:ln>
          </c:spPr>
        </c:majorGridlines>
        <c:numFmt formatCode="0" sourceLinked="0"/>
        <c:majorTickMark val="out"/>
        <c:minorTickMark val="none"/>
        <c:tickLblPos val="nextTo"/>
        <c:spPr>
          <a:ln>
            <a:solidFill>
              <a:sysClr val="windowText" lastClr="000000"/>
            </a:solidFill>
          </a:ln>
        </c:spPr>
        <c:txPr>
          <a:bodyPr/>
          <a:lstStyle/>
          <a:p>
            <a:pPr>
              <a:defRPr sz="800"/>
            </a:pPr>
            <a:endParaRPr lang="it-IT"/>
          </a:p>
        </c:txPr>
        <c:crossAx val="197346704"/>
        <c:crosses val="autoZero"/>
        <c:crossBetween val="between"/>
        <c:majorUnit val="1"/>
      </c:valAx>
    </c:plotArea>
    <c:legend>
      <c:legendPos val="b"/>
      <c:layout>
        <c:manualLayout>
          <c:xMode val="edge"/>
          <c:yMode val="edge"/>
          <c:x val="0.21963621794871796"/>
          <c:y val="0.92346296296296293"/>
          <c:w val="0.56072756410256408"/>
          <c:h val="6.8427203065134098E-2"/>
        </c:manualLayout>
      </c:layout>
      <c:overlay val="0"/>
      <c:txPr>
        <a:bodyPr/>
        <a:lstStyle/>
        <a:p>
          <a:pPr>
            <a:defRPr sz="900" b="1"/>
          </a:pPr>
          <a:endParaRPr lang="it-IT"/>
        </a:p>
      </c:txPr>
    </c:legend>
    <c:plotVisOnly val="1"/>
    <c:dispBlanksAs val="gap"/>
    <c:showDLblsOverMax val="0"/>
  </c:chart>
  <c:spPr>
    <a:ln>
      <a:solidFill>
        <a:srgbClr val="114B81"/>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solidFill>
                  <a:srgbClr val="114B81"/>
                </a:solidFill>
              </a:defRPr>
            </a:pPr>
            <a:r>
              <a:rPr lang="it-IT" sz="1100" b="1" i="0" baseline="0">
                <a:solidFill>
                  <a:srgbClr val="114B81"/>
                </a:solidFill>
              </a:rPr>
              <a:t>Andamento storico delle unità locali registrate</a:t>
            </a:r>
            <a:endParaRPr lang="it-IT" sz="1100">
              <a:solidFill>
                <a:srgbClr val="114B81"/>
              </a:solidFill>
            </a:endParaRPr>
          </a:p>
          <a:p>
            <a:pPr>
              <a:defRPr sz="1100">
                <a:solidFill>
                  <a:srgbClr val="114B81"/>
                </a:solidFill>
              </a:defRPr>
            </a:pPr>
            <a:r>
              <a:rPr lang="it-IT" sz="900" b="1" i="0" baseline="0">
                <a:solidFill>
                  <a:srgbClr val="114B81"/>
                </a:solidFill>
              </a:rPr>
              <a:t>Numeri indice a base fissa anno 2000=100</a:t>
            </a:r>
          </a:p>
        </c:rich>
      </c:tx>
      <c:layout>
        <c:manualLayout>
          <c:xMode val="edge"/>
          <c:yMode val="edge"/>
          <c:x val="0.26628571428571435"/>
          <c:y val="0"/>
        </c:manualLayout>
      </c:layout>
      <c:overlay val="0"/>
    </c:title>
    <c:autoTitleDeleted val="0"/>
    <c:plotArea>
      <c:layout>
        <c:manualLayout>
          <c:layoutTarget val="inner"/>
          <c:xMode val="edge"/>
          <c:yMode val="edge"/>
          <c:x val="6.7096946215056533E-2"/>
          <c:y val="0.12018779342723022"/>
          <c:w val="0.90962263050452974"/>
          <c:h val="0.70338604857491349"/>
        </c:manualLayout>
      </c:layout>
      <c:lineChart>
        <c:grouping val="standard"/>
        <c:varyColors val="0"/>
        <c:ser>
          <c:idx val="0"/>
          <c:order val="0"/>
          <c:tx>
            <c:strRef>
              <c:f>'UL storico'!$A$10</c:f>
              <c:strCache>
                <c:ptCount val="1"/>
                <c:pt idx="0">
                  <c:v>Grosseto</c:v>
                </c:pt>
              </c:strCache>
            </c:strRef>
          </c:tx>
          <c:spPr>
            <a:ln w="25400"/>
          </c:spPr>
          <c:marker>
            <c:symbol val="none"/>
          </c:marker>
          <c:dLbls>
            <c:dLbl>
              <c:idx val="20"/>
              <c:layout>
                <c:manualLayout>
                  <c:x val="-2.0202020202020367E-2"/>
                  <c:y val="-4.1314553990610361E-2"/>
                </c:manualLayout>
              </c:layout>
              <c:spPr>
                <a:noFill/>
                <a:ln>
                  <a:noFill/>
                </a:ln>
                <a:effectLst/>
              </c:spPr>
              <c:txPr>
                <a:bodyPr wrap="square" lIns="38100" tIns="19050" rIns="38100" bIns="19050" anchor="ctr">
                  <a:spAutoFit/>
                </a:bodyPr>
                <a:lstStyle/>
                <a:p>
                  <a:pPr>
                    <a:defRPr sz="900" b="1">
                      <a:solidFill>
                        <a:srgbClr val="0070C0"/>
                      </a:solidFill>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8A-4AF2-9B90-EEA128B08DB0}"/>
                </c:ext>
              </c:extLst>
            </c:dLbl>
            <c:spPr>
              <a:noFill/>
              <a:ln>
                <a:noFill/>
              </a:ln>
              <a:effectLst/>
            </c:spPr>
            <c:txPr>
              <a:bodyPr wrap="square" lIns="38100" tIns="19050" rIns="38100" bIns="19050" anchor="ctr">
                <a:spAutoFit/>
              </a:bodyPr>
              <a:lstStyle/>
              <a:p>
                <a:pPr>
                  <a:defRPr>
                    <a:solidFill>
                      <a:srgbClr val="0070C0"/>
                    </a:solidFill>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'UL storico'!$C$2:$W$2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'UL storico'!$C$10:$W$10</c:f>
              <c:numCache>
                <c:formatCode>0.0</c:formatCode>
                <c:ptCount val="21"/>
                <c:pt idx="0">
                  <c:v>107.5095460330929</c:v>
                </c:pt>
                <c:pt idx="1">
                  <c:v>113.08867204072975</c:v>
                </c:pt>
                <c:pt idx="2">
                  <c:v>118.47687738650828</c:v>
                </c:pt>
                <c:pt idx="3">
                  <c:v>125.18031395842173</c:v>
                </c:pt>
                <c:pt idx="4">
                  <c:v>127.87441663131098</c:v>
                </c:pt>
                <c:pt idx="5">
                  <c:v>130.35638523546882</c:v>
                </c:pt>
                <c:pt idx="6">
                  <c:v>134.8536274925753</c:v>
                </c:pt>
                <c:pt idx="7">
                  <c:v>136.27492575307593</c:v>
                </c:pt>
                <c:pt idx="8">
                  <c:v>137.8022910479423</c:v>
                </c:pt>
                <c:pt idx="9">
                  <c:v>141.89647857445905</c:v>
                </c:pt>
                <c:pt idx="10">
                  <c:v>143.1268561731014</c:v>
                </c:pt>
                <c:pt idx="11">
                  <c:v>143.805685193042</c:v>
                </c:pt>
                <c:pt idx="12">
                  <c:v>144.35723377174375</c:v>
                </c:pt>
                <c:pt idx="13">
                  <c:v>144.44208739923633</c:v>
                </c:pt>
                <c:pt idx="14">
                  <c:v>145.71489181162494</c:v>
                </c:pt>
                <c:pt idx="15">
                  <c:v>148.00593975392448</c:v>
                </c:pt>
                <c:pt idx="16">
                  <c:v>148.8332626219771</c:v>
                </c:pt>
                <c:pt idx="17">
                  <c:v>151.78192617734408</c:v>
                </c:pt>
                <c:pt idx="18">
                  <c:v>153.245651251591</c:v>
                </c:pt>
                <c:pt idx="19">
                  <c:v>154.11540093338991</c:v>
                </c:pt>
                <c:pt idx="20">
                  <c:v>157.70046669495122</c:v>
                </c:pt>
              </c:numCache>
            </c:numRef>
          </c:val>
          <c:smooth val="0"/>
          <c:extLst>
            <c:ext xmlns:c16="http://schemas.microsoft.com/office/drawing/2014/chart" uri="{C3380CC4-5D6E-409C-BE32-E72D297353CC}">
              <c16:uniqueId val="{00000001-528A-4AF2-9B90-EEA128B08DB0}"/>
            </c:ext>
          </c:extLst>
        </c:ser>
        <c:ser>
          <c:idx val="1"/>
          <c:order val="1"/>
          <c:tx>
            <c:strRef>
              <c:f>'UL storico'!$A$11</c:f>
              <c:strCache>
                <c:ptCount val="1"/>
                <c:pt idx="0">
                  <c:v>Livorno</c:v>
                </c:pt>
              </c:strCache>
            </c:strRef>
          </c:tx>
          <c:spPr>
            <a:ln w="25400"/>
          </c:spPr>
          <c:marker>
            <c:symbol val="none"/>
          </c:marker>
          <c:dLbls>
            <c:dLbl>
              <c:idx val="20"/>
              <c:layout>
                <c:manualLayout>
                  <c:x val="0"/>
                  <c:y val="-1.8779342723004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8A-4AF2-9B90-EEA128B08DB0}"/>
                </c:ext>
              </c:extLst>
            </c:dLbl>
            <c:spPr>
              <a:noFill/>
              <a:ln>
                <a:noFill/>
              </a:ln>
              <a:effectLst/>
            </c:spPr>
            <c:txPr>
              <a:bodyPr wrap="square" lIns="38100" tIns="19050" rIns="38100" bIns="19050" anchor="ctr">
                <a:spAutoFit/>
              </a:bodyPr>
              <a:lstStyle/>
              <a:p>
                <a:pPr>
                  <a:defRPr sz="900" b="1">
                    <a:solidFill>
                      <a:schemeClr val="accent2">
                        <a:lumMod val="75000"/>
                      </a:schemeClr>
                    </a:solidFill>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'UL storico'!$C$2:$W$2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'UL storico'!$C$11:$W$11</c:f>
              <c:numCache>
                <c:formatCode>0.0</c:formatCode>
                <c:ptCount val="21"/>
                <c:pt idx="0">
                  <c:v>106.29610567850403</c:v>
                </c:pt>
                <c:pt idx="1">
                  <c:v>112.52358895179275</c:v>
                </c:pt>
                <c:pt idx="2">
                  <c:v>116.81248927774919</c:v>
                </c:pt>
                <c:pt idx="3">
                  <c:v>122.11357008063133</c:v>
                </c:pt>
                <c:pt idx="4">
                  <c:v>124.37810945273631</c:v>
                </c:pt>
                <c:pt idx="5">
                  <c:v>123.88059701492537</c:v>
                </c:pt>
                <c:pt idx="6">
                  <c:v>125.04717790358552</c:v>
                </c:pt>
                <c:pt idx="7">
                  <c:v>126.48824841310689</c:v>
                </c:pt>
                <c:pt idx="8">
                  <c:v>127.70629610567849</c:v>
                </c:pt>
                <c:pt idx="9">
                  <c:v>130.14239149082175</c:v>
                </c:pt>
                <c:pt idx="10">
                  <c:v>132.45839766683821</c:v>
                </c:pt>
                <c:pt idx="11">
                  <c:v>133.17893292159891</c:v>
                </c:pt>
                <c:pt idx="12">
                  <c:v>133.98524618287871</c:v>
                </c:pt>
                <c:pt idx="13">
                  <c:v>135.0488934637159</c:v>
                </c:pt>
                <c:pt idx="14">
                  <c:v>137.50214445016297</c:v>
                </c:pt>
                <c:pt idx="15">
                  <c:v>139.04614856750729</c:v>
                </c:pt>
                <c:pt idx="16">
                  <c:v>141.55086635786586</c:v>
                </c:pt>
                <c:pt idx="17">
                  <c:v>144.31291816778179</c:v>
                </c:pt>
                <c:pt idx="18">
                  <c:v>147.4695488076857</c:v>
                </c:pt>
                <c:pt idx="19">
                  <c:v>148.97924172242236</c:v>
                </c:pt>
                <c:pt idx="20">
                  <c:v>151.93000514668037</c:v>
                </c:pt>
              </c:numCache>
            </c:numRef>
          </c:val>
          <c:smooth val="0"/>
          <c:extLst>
            <c:ext xmlns:c16="http://schemas.microsoft.com/office/drawing/2014/chart" uri="{C3380CC4-5D6E-409C-BE32-E72D297353CC}">
              <c16:uniqueId val="{00000003-528A-4AF2-9B90-EEA128B08DB0}"/>
            </c:ext>
          </c:extLst>
        </c:ser>
        <c:ser>
          <c:idx val="2"/>
          <c:order val="2"/>
          <c:tx>
            <c:strRef>
              <c:f>'UL storico'!$A$12</c:f>
              <c:strCache>
                <c:ptCount val="1"/>
                <c:pt idx="0">
                  <c:v>Toscana</c:v>
                </c:pt>
              </c:strCache>
            </c:strRef>
          </c:tx>
          <c:spPr>
            <a:ln w="25400"/>
          </c:spPr>
          <c:marker>
            <c:symbol val="none"/>
          </c:marker>
          <c:dLbls>
            <c:dLbl>
              <c:idx val="20"/>
              <c:layout>
                <c:manualLayout>
                  <c:x val="-2.0202020202020367E-2"/>
                  <c:y val="5.6338028169014016E-2"/>
                </c:manualLayout>
              </c:layout>
              <c:spPr>
                <a:noFill/>
                <a:ln>
                  <a:noFill/>
                </a:ln>
                <a:effectLst/>
              </c:spPr>
              <c:txPr>
                <a:bodyPr wrap="square" lIns="38100" tIns="19050" rIns="38100" bIns="19050" anchor="ctr">
                  <a:spAutoFit/>
                </a:bodyPr>
                <a:lstStyle/>
                <a:p>
                  <a:pPr>
                    <a:defRPr sz="900" b="1">
                      <a:solidFill>
                        <a:schemeClr val="tx1">
                          <a:lumMod val="65000"/>
                          <a:lumOff val="35000"/>
                        </a:schemeClr>
                      </a:solidFill>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8A-4AF2-9B90-EEA128B08D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'UL storico'!$C$2:$W$2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'UL storico'!$C$12:$W$12</c:f>
              <c:numCache>
                <c:formatCode>0.0</c:formatCode>
                <c:ptCount val="21"/>
                <c:pt idx="0">
                  <c:v>104.65732178391664</c:v>
                </c:pt>
                <c:pt idx="1">
                  <c:v>109.53119513051621</c:v>
                </c:pt>
                <c:pt idx="2">
                  <c:v>113.48033477701043</c:v>
                </c:pt>
                <c:pt idx="3">
                  <c:v>116.77543017675289</c:v>
                </c:pt>
                <c:pt idx="4">
                  <c:v>119.76910921222053</c:v>
                </c:pt>
                <c:pt idx="5">
                  <c:v>122.12922860821725</c:v>
                </c:pt>
                <c:pt idx="6">
                  <c:v>124.77759569237972</c:v>
                </c:pt>
                <c:pt idx="7">
                  <c:v>126.79240313707129</c:v>
                </c:pt>
                <c:pt idx="8">
                  <c:v>128.28777946857076</c:v>
                </c:pt>
                <c:pt idx="9">
                  <c:v>130.79860704670489</c:v>
                </c:pt>
                <c:pt idx="10">
                  <c:v>132.62027390846308</c:v>
                </c:pt>
                <c:pt idx="11">
                  <c:v>134.06004916305747</c:v>
                </c:pt>
                <c:pt idx="12">
                  <c:v>134.95844551094461</c:v>
                </c:pt>
                <c:pt idx="13">
                  <c:v>135.45007608568417</c:v>
                </c:pt>
                <c:pt idx="14">
                  <c:v>136.57087674119163</c:v>
                </c:pt>
                <c:pt idx="15">
                  <c:v>138.47887159077607</c:v>
                </c:pt>
                <c:pt idx="16">
                  <c:v>140.33419173592415</c:v>
                </c:pt>
                <c:pt idx="17">
                  <c:v>142.79819735455931</c:v>
                </c:pt>
                <c:pt idx="18">
                  <c:v>144.91542783565492</c:v>
                </c:pt>
                <c:pt idx="19">
                  <c:v>145.97477466931991</c:v>
                </c:pt>
                <c:pt idx="20">
                  <c:v>148.66996371298137</c:v>
                </c:pt>
              </c:numCache>
            </c:numRef>
          </c:val>
          <c:smooth val="0"/>
          <c:extLst>
            <c:ext xmlns:c16="http://schemas.microsoft.com/office/drawing/2014/chart" uri="{C3380CC4-5D6E-409C-BE32-E72D297353CC}">
              <c16:uniqueId val="{00000005-528A-4AF2-9B90-EEA128B08DB0}"/>
            </c:ext>
          </c:extLst>
        </c:ser>
        <c:ser>
          <c:idx val="3"/>
          <c:order val="3"/>
          <c:tx>
            <c:strRef>
              <c:f>'UL storico'!$A$13</c:f>
              <c:strCache>
                <c:ptCount val="1"/>
                <c:pt idx="0">
                  <c:v>Italia</c:v>
                </c:pt>
              </c:strCache>
            </c:strRef>
          </c:tx>
          <c:spPr>
            <a:ln w="25400"/>
          </c:spPr>
          <c:marker>
            <c:symbol val="none"/>
          </c:marker>
          <c:dLbls>
            <c:dLbl>
              <c:idx val="20"/>
              <c:layout>
                <c:manualLayout>
                  <c:x val="-3.3670033670033669E-2"/>
                  <c:y val="-3.3802816901408447E-2"/>
                </c:manualLayout>
              </c:layout>
              <c:numFmt formatCode="#,##0.0" sourceLinked="0"/>
              <c:spPr>
                <a:solidFill>
                  <a:srgbClr val="FFC000">
                    <a:lumMod val="40000"/>
                    <a:lumOff val="60000"/>
                  </a:srgbClr>
                </a:solidFill>
                <a:ln>
                  <a:noFill/>
                </a:ln>
                <a:effectLst/>
              </c:spPr>
              <c:txPr>
                <a:bodyPr wrap="square" lIns="38100" tIns="19050" rIns="38100" bIns="19050" anchor="ctr">
                  <a:spAutoFit/>
                </a:bodyPr>
                <a:lstStyle/>
                <a:p>
                  <a:pPr>
                    <a:defRPr sz="900" b="1">
                      <a:solidFill>
                        <a:sysClr val="windowText" lastClr="000000"/>
                      </a:solidFill>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8A-4AF2-9B90-EEA128B08DB0}"/>
                </c:ext>
              </c:extLst>
            </c:dLbl>
            <c:spPr>
              <a:solidFill>
                <a:srgbClr val="FFC000">
                  <a:lumMod val="40000"/>
                  <a:lumOff val="60000"/>
                </a:srgbClr>
              </a:solidFill>
              <a:ln>
                <a:noFill/>
              </a:ln>
              <a:effectLst/>
            </c:spPr>
            <c:txPr>
              <a:bodyPr wrap="square" lIns="38100" tIns="19050" rIns="38100" bIns="19050" anchor="ctr">
                <a:spAutoFit/>
              </a:bodyPr>
              <a:lstStyle/>
              <a:p>
                <a:pPr>
                  <a:defRPr sz="900" b="1"/>
                </a:pPr>
                <a:endParaRPr lang="it-I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'UL storico'!$C$2:$W$2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'UL storico'!$C$13:$W$13</c:f>
              <c:numCache>
                <c:formatCode>0.0</c:formatCode>
                <c:ptCount val="21"/>
                <c:pt idx="0">
                  <c:v>106.22645624458794</c:v>
                </c:pt>
                <c:pt idx="1">
                  <c:v>111.70725538046193</c:v>
                </c:pt>
                <c:pt idx="2">
                  <c:v>117.26380749709313</c:v>
                </c:pt>
                <c:pt idx="3">
                  <c:v>122.12425811763521</c:v>
                </c:pt>
                <c:pt idx="4">
                  <c:v>126.13606887197746</c:v>
                </c:pt>
                <c:pt idx="5">
                  <c:v>130.35178032409885</c:v>
                </c:pt>
                <c:pt idx="6">
                  <c:v>134.59523775724719</c:v>
                </c:pt>
                <c:pt idx="7">
                  <c:v>137.93017562560735</c:v>
                </c:pt>
                <c:pt idx="8">
                  <c:v>140.60527534982521</c:v>
                </c:pt>
                <c:pt idx="9">
                  <c:v>143.64197618491471</c:v>
                </c:pt>
                <c:pt idx="10">
                  <c:v>146.79443583386998</c:v>
                </c:pt>
                <c:pt idx="11">
                  <c:v>149.33648390023319</c:v>
                </c:pt>
                <c:pt idx="12">
                  <c:v>150.97517444479001</c:v>
                </c:pt>
                <c:pt idx="13">
                  <c:v>152.31756372219434</c:v>
                </c:pt>
                <c:pt idx="14">
                  <c:v>154.40948164054888</c:v>
                </c:pt>
                <c:pt idx="15">
                  <c:v>157.34216730955609</c:v>
                </c:pt>
                <c:pt idx="16">
                  <c:v>160.62922722926052</c:v>
                </c:pt>
                <c:pt idx="17">
                  <c:v>164.04069238482515</c:v>
                </c:pt>
                <c:pt idx="18">
                  <c:v>166.68649751512157</c:v>
                </c:pt>
                <c:pt idx="19">
                  <c:v>168.95366679270657</c:v>
                </c:pt>
                <c:pt idx="20">
                  <c:v>172.67820985511435</c:v>
                </c:pt>
              </c:numCache>
            </c:numRef>
          </c:val>
          <c:smooth val="0"/>
          <c:extLst>
            <c:ext xmlns:c16="http://schemas.microsoft.com/office/drawing/2014/chart" uri="{C3380CC4-5D6E-409C-BE32-E72D297353CC}">
              <c16:uniqueId val="{00000007-528A-4AF2-9B90-EEA128B08DB0}"/>
            </c:ext>
          </c:extLst>
        </c:ser>
        <c:dLbls>
          <c:showLegendKey val="0"/>
          <c:showVal val="0"/>
          <c:showCatName val="0"/>
          <c:showSerName val="0"/>
          <c:showPercent val="0"/>
          <c:showBubbleSize val="0"/>
        </c:dLbls>
        <c:smooth val="0"/>
        <c:axId val="197348664"/>
        <c:axId val="243010152"/>
      </c:lineChart>
      <c:catAx>
        <c:axId val="197348664"/>
        <c:scaling>
          <c:orientation val="minMax"/>
        </c:scaling>
        <c:delete val="0"/>
        <c:axPos val="b"/>
        <c:numFmt formatCode="General" sourceLinked="1"/>
        <c:majorTickMark val="none"/>
        <c:minorTickMark val="out"/>
        <c:tickLblPos val="nextTo"/>
        <c:spPr>
          <a:ln>
            <a:solidFill>
              <a:sysClr val="windowText" lastClr="000000"/>
            </a:solidFill>
          </a:ln>
        </c:spPr>
        <c:txPr>
          <a:bodyPr/>
          <a:lstStyle/>
          <a:p>
            <a:pPr>
              <a:defRPr sz="800" b="0"/>
            </a:pPr>
            <a:endParaRPr lang="it-IT"/>
          </a:p>
        </c:txPr>
        <c:crossAx val="243010152"/>
        <c:crosses val="autoZero"/>
        <c:auto val="1"/>
        <c:lblAlgn val="ctr"/>
        <c:lblOffset val="100"/>
        <c:noMultiLvlLbl val="0"/>
      </c:catAx>
      <c:valAx>
        <c:axId val="243010152"/>
        <c:scaling>
          <c:orientation val="minMax"/>
          <c:max val="180"/>
          <c:min val="100"/>
        </c:scaling>
        <c:delete val="0"/>
        <c:axPos val="l"/>
        <c:majorGridlines>
          <c:spPr>
            <a:ln>
              <a:solidFill>
                <a:schemeClr val="bg1">
                  <a:lumMod val="75000"/>
                </a:schemeClr>
              </a:solidFill>
              <a:prstDash val="lgDash"/>
            </a:ln>
          </c:spPr>
        </c:majorGridlines>
        <c:numFmt formatCode="0" sourceLinked="0"/>
        <c:majorTickMark val="out"/>
        <c:minorTickMark val="none"/>
        <c:tickLblPos val="nextTo"/>
        <c:spPr>
          <a:ln>
            <a:solidFill>
              <a:sysClr val="windowText" lastClr="000000"/>
            </a:solidFill>
          </a:ln>
        </c:spPr>
        <c:txPr>
          <a:bodyPr/>
          <a:lstStyle/>
          <a:p>
            <a:pPr>
              <a:defRPr sz="800"/>
            </a:pPr>
            <a:endParaRPr lang="it-IT"/>
          </a:p>
        </c:txPr>
        <c:crossAx val="197348664"/>
        <c:crosses val="autoZero"/>
        <c:crossBetween val="between"/>
        <c:majorUnit val="10"/>
      </c:valAx>
    </c:plotArea>
    <c:legend>
      <c:legendPos val="b"/>
      <c:overlay val="0"/>
      <c:txPr>
        <a:bodyPr/>
        <a:lstStyle/>
        <a:p>
          <a:pPr>
            <a:defRPr sz="900" b="1"/>
          </a:pPr>
          <a:endParaRPr lang="it-IT"/>
        </a:p>
      </c:txPr>
    </c:legend>
    <c:plotVisOnly val="1"/>
    <c:dispBlanksAs val="gap"/>
    <c:showDLblsOverMax val="0"/>
  </c:chart>
  <c:spPr>
    <a:ln>
      <a:solidFill>
        <a:srgbClr val="114B81"/>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r>
              <a:rPr lang="it-IT" sz="1100" b="1" dirty="0">
                <a:solidFill>
                  <a:srgbClr val="114B81"/>
                </a:solidFill>
              </a:rPr>
              <a:t>Imprese per </a:t>
            </a:r>
            <a:r>
              <a:rPr lang="it-IT" sz="1100" b="1" dirty="0" smtClean="0">
                <a:solidFill>
                  <a:srgbClr val="114B81"/>
                </a:solidFill>
              </a:rPr>
              <a:t>classe di valore</a:t>
            </a:r>
            <a:r>
              <a:rPr lang="it-IT" sz="1100" b="1" baseline="0" dirty="0" smtClean="0">
                <a:solidFill>
                  <a:srgbClr val="114B81"/>
                </a:solidFill>
              </a:rPr>
              <a:t> </a:t>
            </a:r>
            <a:r>
              <a:rPr lang="it-IT" sz="1100" b="1" baseline="0" dirty="0">
                <a:solidFill>
                  <a:srgbClr val="114B81"/>
                </a:solidFill>
              </a:rPr>
              <a:t>della </a:t>
            </a:r>
            <a:r>
              <a:rPr lang="it-IT" sz="1100" b="1" baseline="0" dirty="0" smtClean="0">
                <a:solidFill>
                  <a:srgbClr val="114B81"/>
                </a:solidFill>
              </a:rPr>
              <a:t>produzione (incidenza %), </a:t>
            </a:r>
            <a:r>
              <a:rPr lang="it-IT" sz="1100" b="1" baseline="0" dirty="0">
                <a:solidFill>
                  <a:srgbClr val="114B81"/>
                </a:solidFill>
              </a:rPr>
              <a:t>confronto 2010-2021</a:t>
            </a:r>
            <a:endParaRPr lang="it-IT" sz="1100" b="1" dirty="0">
              <a:solidFill>
                <a:srgbClr val="114B81"/>
              </a:solidFill>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endParaRPr lang="it-IT"/>
        </a:p>
      </c:txPr>
    </c:title>
    <c:autoTitleDeleted val="0"/>
    <c:plotArea>
      <c:layout/>
      <c:barChart>
        <c:barDir val="col"/>
        <c:grouping val="clustered"/>
        <c:varyColors val="0"/>
        <c:ser>
          <c:idx val="0"/>
          <c:order val="0"/>
          <c:tx>
            <c:strRef>
              <c:f>'val prod grafico'!$E$25</c:f>
              <c:strCache>
                <c:ptCount val="1"/>
                <c:pt idx="0">
                  <c:v>Grosseto</c:v>
                </c:pt>
              </c:strCache>
            </c:strRef>
          </c:tx>
          <c:spPr>
            <a:solidFill>
              <a:schemeClr val="accent1"/>
            </a:solidFill>
            <a:ln>
              <a:noFill/>
            </a:ln>
            <a:effectLst/>
          </c:spPr>
          <c:invertIfNegative val="0"/>
          <c:cat>
            <c:multiLvlStrRef>
              <c:f>'val prod grafico'!$C$26:$D$35</c:f>
              <c:multiLvlStrCache>
                <c:ptCount val="10"/>
                <c:lvl>
                  <c:pt idx="0">
                    <c:v> &lt;250 mila €</c:v>
                  </c:pt>
                  <c:pt idx="1">
                    <c:v>250 mila-1 mil. €</c:v>
                  </c:pt>
                  <c:pt idx="2">
                    <c:v>1-5 mil. € </c:v>
                  </c:pt>
                  <c:pt idx="3">
                    <c:v>5-50 mil. € </c:v>
                  </c:pt>
                  <c:pt idx="4">
                    <c:v>&gt; 50 mil. € </c:v>
                  </c:pt>
                  <c:pt idx="5">
                    <c:v> &lt;250 mila €</c:v>
                  </c:pt>
                  <c:pt idx="6">
                    <c:v>250 mila-1 mil. €</c:v>
                  </c:pt>
                  <c:pt idx="7">
                    <c:v>1-5 mil. € </c:v>
                  </c:pt>
                  <c:pt idx="8">
                    <c:v>5-50 mil. € </c:v>
                  </c:pt>
                  <c:pt idx="9">
                    <c:v>&gt; 50 mil. € </c:v>
                  </c:pt>
                </c:lvl>
                <c:lvl>
                  <c:pt idx="0">
                    <c:v>2010</c:v>
                  </c:pt>
                  <c:pt idx="5">
                    <c:v>2021</c:v>
                  </c:pt>
                </c:lvl>
              </c:multiLvlStrCache>
            </c:multiLvlStrRef>
          </c:cat>
          <c:val>
            <c:numRef>
              <c:f>'val prod grafico'!$E$26:$E$35</c:f>
              <c:numCache>
                <c:formatCode>0.00</c:formatCode>
                <c:ptCount val="10"/>
                <c:pt idx="0">
                  <c:v>6.0112605778631876</c:v>
                </c:pt>
                <c:pt idx="1">
                  <c:v>2.1914298236741852</c:v>
                </c:pt>
                <c:pt idx="2">
                  <c:v>1.5576008900576515</c:v>
                </c:pt>
                <c:pt idx="3">
                  <c:v>0.40120022925727383</c:v>
                </c:pt>
                <c:pt idx="4">
                  <c:v>1.348572199184114E-2</c:v>
                </c:pt>
                <c:pt idx="5">
                  <c:v>7.3663624511082135</c:v>
                </c:pt>
                <c:pt idx="6">
                  <c:v>2.6727509778357237</c:v>
                </c:pt>
                <c:pt idx="7">
                  <c:v>1.3621080079599259</c:v>
                </c:pt>
                <c:pt idx="8">
                  <c:v>0.28477321073217593</c:v>
                </c:pt>
                <c:pt idx="9">
                  <c:v>2.4017017772593151E-2</c:v>
                </c:pt>
              </c:numCache>
            </c:numRef>
          </c:val>
          <c:extLst>
            <c:ext xmlns:c16="http://schemas.microsoft.com/office/drawing/2014/chart" uri="{C3380CC4-5D6E-409C-BE32-E72D297353CC}">
              <c16:uniqueId val="{00000000-E160-4E5E-A52E-C4C0D8A849E8}"/>
            </c:ext>
          </c:extLst>
        </c:ser>
        <c:ser>
          <c:idx val="1"/>
          <c:order val="1"/>
          <c:tx>
            <c:strRef>
              <c:f>'val prod grafico'!$F$25</c:f>
              <c:strCache>
                <c:ptCount val="1"/>
                <c:pt idx="0">
                  <c:v>Livorno</c:v>
                </c:pt>
              </c:strCache>
            </c:strRef>
          </c:tx>
          <c:spPr>
            <a:solidFill>
              <a:schemeClr val="accent2"/>
            </a:solidFill>
            <a:ln>
              <a:noFill/>
            </a:ln>
            <a:effectLst/>
          </c:spPr>
          <c:invertIfNegative val="0"/>
          <c:cat>
            <c:multiLvlStrRef>
              <c:f>'val prod grafico'!$C$26:$D$35</c:f>
              <c:multiLvlStrCache>
                <c:ptCount val="10"/>
                <c:lvl>
                  <c:pt idx="0">
                    <c:v> &lt;250 mila €</c:v>
                  </c:pt>
                  <c:pt idx="1">
                    <c:v>250 mila-1 mil. €</c:v>
                  </c:pt>
                  <c:pt idx="2">
                    <c:v>1-5 mil. € </c:v>
                  </c:pt>
                  <c:pt idx="3">
                    <c:v>5-50 mil. € </c:v>
                  </c:pt>
                  <c:pt idx="4">
                    <c:v>&gt; 50 mil. € </c:v>
                  </c:pt>
                  <c:pt idx="5">
                    <c:v> &lt;250 mila €</c:v>
                  </c:pt>
                  <c:pt idx="6">
                    <c:v>250 mila-1 mil. €</c:v>
                  </c:pt>
                  <c:pt idx="7">
                    <c:v>1-5 mil. € </c:v>
                  </c:pt>
                  <c:pt idx="8">
                    <c:v>5-50 mil. € </c:v>
                  </c:pt>
                  <c:pt idx="9">
                    <c:v>&gt; 50 mil. € </c:v>
                  </c:pt>
                </c:lvl>
                <c:lvl>
                  <c:pt idx="0">
                    <c:v>2010</c:v>
                  </c:pt>
                  <c:pt idx="5">
                    <c:v>2021</c:v>
                  </c:pt>
                </c:lvl>
              </c:multiLvlStrCache>
            </c:multiLvlStrRef>
          </c:cat>
          <c:val>
            <c:numRef>
              <c:f>'val prod grafico'!$F$26:$F$35</c:f>
              <c:numCache>
                <c:formatCode>0.00</c:formatCode>
                <c:ptCount val="10"/>
                <c:pt idx="0">
                  <c:v>7.5720265944348677</c:v>
                </c:pt>
                <c:pt idx="1">
                  <c:v>3.7767791184437329</c:v>
                </c:pt>
                <c:pt idx="2">
                  <c:v>2.3270130509726665</c:v>
                </c:pt>
                <c:pt idx="3">
                  <c:v>0.7602807190347205</c:v>
                </c:pt>
                <c:pt idx="4">
                  <c:v>7.6951489780842153E-2</c:v>
                </c:pt>
                <c:pt idx="5">
                  <c:v>8.722875295417575</c:v>
                </c:pt>
                <c:pt idx="6">
                  <c:v>4.0882723059451829</c:v>
                </c:pt>
                <c:pt idx="7">
                  <c:v>1.9428501273748504</c:v>
                </c:pt>
                <c:pt idx="8">
                  <c:v>0.68444799116049226</c:v>
                </c:pt>
                <c:pt idx="9">
                  <c:v>7.3662564071084374E-2</c:v>
                </c:pt>
              </c:numCache>
            </c:numRef>
          </c:val>
          <c:extLst>
            <c:ext xmlns:c16="http://schemas.microsoft.com/office/drawing/2014/chart" uri="{C3380CC4-5D6E-409C-BE32-E72D297353CC}">
              <c16:uniqueId val="{00000001-E160-4E5E-A52E-C4C0D8A849E8}"/>
            </c:ext>
          </c:extLst>
        </c:ser>
        <c:ser>
          <c:idx val="2"/>
          <c:order val="2"/>
          <c:tx>
            <c:strRef>
              <c:f>'val prod grafico'!$G$25</c:f>
              <c:strCache>
                <c:ptCount val="1"/>
                <c:pt idx="0">
                  <c:v>Toscana</c:v>
                </c:pt>
              </c:strCache>
            </c:strRef>
          </c:tx>
          <c:spPr>
            <a:solidFill>
              <a:schemeClr val="accent3"/>
            </a:solidFill>
            <a:ln>
              <a:noFill/>
            </a:ln>
            <a:effectLst/>
          </c:spPr>
          <c:invertIfNegative val="0"/>
          <c:cat>
            <c:multiLvlStrRef>
              <c:f>'val prod grafico'!$C$26:$D$35</c:f>
              <c:multiLvlStrCache>
                <c:ptCount val="10"/>
                <c:lvl>
                  <c:pt idx="0">
                    <c:v> &lt;250 mila €</c:v>
                  </c:pt>
                  <c:pt idx="1">
                    <c:v>250 mila-1 mil. €</c:v>
                  </c:pt>
                  <c:pt idx="2">
                    <c:v>1-5 mil. € </c:v>
                  </c:pt>
                  <c:pt idx="3">
                    <c:v>5-50 mil. € </c:v>
                  </c:pt>
                  <c:pt idx="4">
                    <c:v>&gt; 50 mil. € </c:v>
                  </c:pt>
                  <c:pt idx="5">
                    <c:v> &lt;250 mila €</c:v>
                  </c:pt>
                  <c:pt idx="6">
                    <c:v>250 mila-1 mil. €</c:v>
                  </c:pt>
                  <c:pt idx="7">
                    <c:v>1-5 mil. € </c:v>
                  </c:pt>
                  <c:pt idx="8">
                    <c:v>5-50 mil. € </c:v>
                  </c:pt>
                  <c:pt idx="9">
                    <c:v>&gt; 50 mil. € </c:v>
                  </c:pt>
                </c:lvl>
                <c:lvl>
                  <c:pt idx="0">
                    <c:v>2010</c:v>
                  </c:pt>
                  <c:pt idx="5">
                    <c:v>2021</c:v>
                  </c:pt>
                </c:lvl>
              </c:multiLvlStrCache>
            </c:multiLvlStrRef>
          </c:cat>
          <c:val>
            <c:numRef>
              <c:f>'val prod grafico'!$G$26:$G$35</c:f>
              <c:numCache>
                <c:formatCode>0.00</c:formatCode>
                <c:ptCount val="10"/>
                <c:pt idx="0">
                  <c:v>8.1319645773234441</c:v>
                </c:pt>
                <c:pt idx="1">
                  <c:v>4.2482273074977037</c:v>
                </c:pt>
                <c:pt idx="2">
                  <c:v>2.8765937446795244</c:v>
                </c:pt>
                <c:pt idx="3">
                  <c:v>0.88580670997383837</c:v>
                </c:pt>
                <c:pt idx="4">
                  <c:v>5.8750038966862581E-2</c:v>
                </c:pt>
                <c:pt idx="5">
                  <c:v>10.305409844492367</c:v>
                </c:pt>
                <c:pt idx="6">
                  <c:v>4.7851703534353405</c:v>
                </c:pt>
                <c:pt idx="7">
                  <c:v>2.6470321858944077</c:v>
                </c:pt>
                <c:pt idx="8">
                  <c:v>0.78035311712884881</c:v>
                </c:pt>
                <c:pt idx="9">
                  <c:v>7.3188702014280363E-2</c:v>
                </c:pt>
              </c:numCache>
            </c:numRef>
          </c:val>
          <c:extLst>
            <c:ext xmlns:c16="http://schemas.microsoft.com/office/drawing/2014/chart" uri="{C3380CC4-5D6E-409C-BE32-E72D297353CC}">
              <c16:uniqueId val="{00000002-E160-4E5E-A52E-C4C0D8A849E8}"/>
            </c:ext>
          </c:extLst>
        </c:ser>
        <c:ser>
          <c:idx val="3"/>
          <c:order val="3"/>
          <c:tx>
            <c:strRef>
              <c:f>'val prod grafico'!$H$25</c:f>
              <c:strCache>
                <c:ptCount val="1"/>
                <c:pt idx="0">
                  <c:v>Italia</c:v>
                </c:pt>
              </c:strCache>
            </c:strRef>
          </c:tx>
          <c:spPr>
            <a:solidFill>
              <a:srgbClr val="92D050"/>
            </a:solidFill>
            <a:ln>
              <a:noFill/>
            </a:ln>
            <a:effectLst/>
          </c:spPr>
          <c:invertIfNegative val="0"/>
          <c:cat>
            <c:multiLvlStrRef>
              <c:f>'val prod grafico'!$C$26:$D$35</c:f>
              <c:multiLvlStrCache>
                <c:ptCount val="10"/>
                <c:lvl>
                  <c:pt idx="0">
                    <c:v> &lt;250 mila €</c:v>
                  </c:pt>
                  <c:pt idx="1">
                    <c:v>250 mila-1 mil. €</c:v>
                  </c:pt>
                  <c:pt idx="2">
                    <c:v>1-5 mil. € </c:v>
                  </c:pt>
                  <c:pt idx="3">
                    <c:v>5-50 mil. € </c:v>
                  </c:pt>
                  <c:pt idx="4">
                    <c:v>&gt; 50 mil. € </c:v>
                  </c:pt>
                  <c:pt idx="5">
                    <c:v> &lt;250 mila €</c:v>
                  </c:pt>
                  <c:pt idx="6">
                    <c:v>250 mila-1 mil. €</c:v>
                  </c:pt>
                  <c:pt idx="7">
                    <c:v>1-5 mil. € </c:v>
                  </c:pt>
                  <c:pt idx="8">
                    <c:v>5-50 mil. € </c:v>
                  </c:pt>
                  <c:pt idx="9">
                    <c:v>&gt; 50 mil. € </c:v>
                  </c:pt>
                </c:lvl>
                <c:lvl>
                  <c:pt idx="0">
                    <c:v>2010</c:v>
                  </c:pt>
                  <c:pt idx="5">
                    <c:v>2021</c:v>
                  </c:pt>
                </c:lvl>
              </c:multiLvlStrCache>
            </c:multiLvlStrRef>
          </c:cat>
          <c:val>
            <c:numRef>
              <c:f>'val prod grafico'!$H$26:$H$35</c:f>
              <c:numCache>
                <c:formatCode>0.00</c:formatCode>
                <c:ptCount val="10"/>
                <c:pt idx="0">
                  <c:v>7.9727893116253679</c:v>
                </c:pt>
                <c:pt idx="1">
                  <c:v>3.856206122650415</c:v>
                </c:pt>
                <c:pt idx="2">
                  <c:v>2.7173367716353831</c:v>
                </c:pt>
                <c:pt idx="3">
                  <c:v>0.91050948100222984</c:v>
                </c:pt>
                <c:pt idx="4">
                  <c:v>9.0633546001066906E-2</c:v>
                </c:pt>
                <c:pt idx="5">
                  <c:v>10.509197744165357</c:v>
                </c:pt>
                <c:pt idx="6">
                  <c:v>4.5845992379685354</c:v>
                </c:pt>
                <c:pt idx="7">
                  <c:v>2.66000666505589</c:v>
                </c:pt>
                <c:pt idx="8">
                  <c:v>0.86660559778991753</c:v>
                </c:pt>
                <c:pt idx="9">
                  <c:v>0.10225026394873905</c:v>
                </c:pt>
              </c:numCache>
            </c:numRef>
          </c:val>
          <c:extLst>
            <c:ext xmlns:c16="http://schemas.microsoft.com/office/drawing/2014/chart" uri="{C3380CC4-5D6E-409C-BE32-E72D297353CC}">
              <c16:uniqueId val="{00000003-E160-4E5E-A52E-C4C0D8A849E8}"/>
            </c:ext>
          </c:extLst>
        </c:ser>
        <c:dLbls>
          <c:showLegendKey val="0"/>
          <c:showVal val="0"/>
          <c:showCatName val="0"/>
          <c:showSerName val="0"/>
          <c:showPercent val="0"/>
          <c:showBubbleSize val="0"/>
        </c:dLbls>
        <c:gapWidth val="219"/>
        <c:overlap val="-27"/>
        <c:axId val="243007800"/>
        <c:axId val="243008192"/>
      </c:barChart>
      <c:catAx>
        <c:axId val="2430078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43008192"/>
        <c:crosses val="autoZero"/>
        <c:auto val="1"/>
        <c:lblAlgn val="ctr"/>
        <c:lblOffset val="100"/>
        <c:noMultiLvlLbl val="0"/>
      </c:catAx>
      <c:valAx>
        <c:axId val="243008192"/>
        <c:scaling>
          <c:orientation val="minMax"/>
          <c:max val="12"/>
        </c:scaling>
        <c:delete val="0"/>
        <c:axPos val="l"/>
        <c:majorGridlines>
          <c:spPr>
            <a:ln w="9525" cap="flat" cmpd="sng" algn="ctr">
              <a:solidFill>
                <a:schemeClr val="tx1">
                  <a:lumMod val="15000"/>
                  <a:lumOff val="85000"/>
                </a:schemeClr>
              </a:solidFill>
              <a:prstDash val="dash"/>
              <a:round/>
            </a:ln>
            <a:effectLst/>
          </c:spPr>
        </c:majorGridlines>
        <c:numFmt formatCode="0.0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43007800"/>
        <c:crosses val="autoZero"/>
        <c:crossBetween val="between"/>
        <c:majorUnit val="2"/>
        <c:minorUnit val="0.5"/>
      </c:valAx>
      <c:dTable>
        <c:showHorzBorder val="0"/>
        <c:showVertBorder val="1"/>
        <c:showOutline val="1"/>
        <c:showKeys val="1"/>
        <c:spPr>
          <a:noFill/>
          <a:ln w="9525" cap="flat" cmpd="sng" algn="ctr">
            <a:solidFill>
              <a:sysClr val="windowText" lastClr="000000">
                <a:lumMod val="65000"/>
                <a:lumOff val="35000"/>
              </a:sys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it-IT"/>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it-IT"/>
        </a:p>
      </c:txPr>
    </c:legend>
    <c:plotVisOnly val="1"/>
    <c:dispBlanksAs val="gap"/>
    <c:showDLblsOverMax val="0"/>
  </c:chart>
  <c:spPr>
    <a:noFill/>
    <a:ln>
      <a:solidFill>
        <a:srgbClr val="114B81"/>
      </a:solidFill>
    </a:ln>
    <a:effectLst/>
  </c:spPr>
  <c:txPr>
    <a:bodyPr/>
    <a:lstStyle/>
    <a:p>
      <a:pPr>
        <a:defRPr>
          <a:solidFill>
            <a:sysClr val="windowText" lastClr="000000"/>
          </a:solidFill>
        </a:defRPr>
      </a:pPr>
      <a:endParaRPr lang="it-I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solidFill>
                  <a:srgbClr val="114B81"/>
                </a:solidFill>
              </a:defRPr>
            </a:pPr>
            <a:r>
              <a:rPr lang="it-IT" sz="1100">
                <a:solidFill>
                  <a:srgbClr val="114B81"/>
                </a:solidFill>
              </a:rPr>
              <a:t>Storico imprese</a:t>
            </a:r>
            <a:r>
              <a:rPr lang="it-IT" sz="1100" baseline="0">
                <a:solidFill>
                  <a:srgbClr val="114B81"/>
                </a:solidFill>
              </a:rPr>
              <a:t> logistica per divisione - CCIAA MT</a:t>
            </a:r>
            <a:endParaRPr lang="it-IT" sz="900" baseline="0">
              <a:solidFill>
                <a:srgbClr val="114B81"/>
              </a:solidFill>
            </a:endParaRPr>
          </a:p>
          <a:p>
            <a:pPr>
              <a:defRPr sz="1100">
                <a:solidFill>
                  <a:srgbClr val="114B81"/>
                </a:solidFill>
              </a:defRPr>
            </a:pPr>
            <a:r>
              <a:rPr lang="it-IT" sz="900" b="0" i="0" u="none" strike="noStrike" baseline="0">
                <a:solidFill>
                  <a:srgbClr val="114B81"/>
                </a:solidFill>
                <a:effectLst/>
              </a:rPr>
              <a:t>Numeri indice a base 2010=100</a:t>
            </a:r>
            <a:endParaRPr lang="it-IT" sz="1100" b="0" i="0" u="none" strike="noStrike" baseline="0">
              <a:solidFill>
                <a:srgbClr val="114B81"/>
              </a:solidFill>
              <a:effectLst/>
            </a:endParaRPr>
          </a:p>
        </c:rich>
      </c:tx>
      <c:layout>
        <c:manualLayout>
          <c:xMode val="edge"/>
          <c:yMode val="edge"/>
          <c:x val="0.23274703593085347"/>
          <c:y val="2.5157232704402517E-2"/>
        </c:manualLayout>
      </c:layout>
      <c:overlay val="0"/>
    </c:title>
    <c:autoTitleDeleted val="0"/>
    <c:plotArea>
      <c:layout>
        <c:manualLayout>
          <c:layoutTarget val="inner"/>
          <c:xMode val="edge"/>
          <c:yMode val="edge"/>
          <c:x val="6.9285482740952198E-2"/>
          <c:y val="0.14683747664672306"/>
          <c:w val="0.90149804979556836"/>
          <c:h val="0.65658277684698763"/>
        </c:manualLayout>
      </c:layout>
      <c:lineChart>
        <c:grouping val="standard"/>
        <c:varyColors val="0"/>
        <c:ser>
          <c:idx val="0"/>
          <c:order val="0"/>
          <c:tx>
            <c:strRef>
              <c:f>'Focus LOG'!$C$50</c:f>
              <c:strCache>
                <c:ptCount val="1"/>
                <c:pt idx="0">
                  <c:v>Trasporto su terra</c:v>
                </c:pt>
              </c:strCache>
            </c:strRef>
          </c:tx>
          <c:spPr>
            <a:ln w="15875"/>
          </c:spPr>
          <c:marker>
            <c:symbol val="diamond"/>
            <c:size val="6"/>
          </c:marker>
          <c:dLbls>
            <c:dLbl>
              <c:idx val="0"/>
              <c:layout>
                <c:manualLayout>
                  <c:x val="-3.9080459770114942E-2"/>
                  <c:y val="-5.02831014047772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FD-485D-92F9-71DCE5818174}"/>
                </c:ext>
              </c:extLst>
            </c:dLbl>
            <c:numFmt formatCode="#,##0.0" sourceLinked="0"/>
            <c:spPr>
              <a:noFill/>
              <a:ln>
                <a:noFill/>
              </a:ln>
              <a:effectLst/>
            </c:spPr>
            <c:txPr>
              <a:bodyPr wrap="square" lIns="38100" tIns="19050" rIns="38100" bIns="19050" anchor="ctr">
                <a:spAutoFit/>
              </a:bodyPr>
              <a:lstStyle/>
              <a:p>
                <a:pPr>
                  <a:defRPr sz="900" b="1">
                    <a:solidFill>
                      <a:schemeClr val="tx2"/>
                    </a:solidFill>
                  </a:defRPr>
                </a:pPr>
                <a:endParaRPr lang="it-IT"/>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'Focus LOG'!$D$2:$N$2</c:f>
              <c:numCache>
                <c:formatCode>General</c:formatCode>
                <c:ptCount val="11"/>
                <c:pt idx="0">
                  <c:v>2021</c:v>
                </c:pt>
                <c:pt idx="1">
                  <c:v>2020</c:v>
                </c:pt>
                <c:pt idx="2">
                  <c:v>2019</c:v>
                </c:pt>
                <c:pt idx="3">
                  <c:v>2018</c:v>
                </c:pt>
                <c:pt idx="4">
                  <c:v>2017</c:v>
                </c:pt>
                <c:pt idx="5">
                  <c:v>2016</c:v>
                </c:pt>
                <c:pt idx="6">
                  <c:v>2015</c:v>
                </c:pt>
                <c:pt idx="7">
                  <c:v>2014</c:v>
                </c:pt>
                <c:pt idx="8">
                  <c:v>2013</c:v>
                </c:pt>
                <c:pt idx="9">
                  <c:v>2012</c:v>
                </c:pt>
                <c:pt idx="10">
                  <c:v>2011</c:v>
                </c:pt>
              </c:numCache>
            </c:numRef>
          </c:cat>
          <c:val>
            <c:numRef>
              <c:f>'Focus LOG'!$D$34:$N$34</c:f>
              <c:numCache>
                <c:formatCode>#,##0.00</c:formatCode>
                <c:ptCount val="11"/>
                <c:pt idx="0">
                  <c:v>82.47330960854093</c:v>
                </c:pt>
                <c:pt idx="1">
                  <c:v>85.587188612099638</c:v>
                </c:pt>
                <c:pt idx="2">
                  <c:v>86.29893238434164</c:v>
                </c:pt>
                <c:pt idx="3">
                  <c:v>87.90035587188612</c:v>
                </c:pt>
                <c:pt idx="4">
                  <c:v>89.5017793594306</c:v>
                </c:pt>
                <c:pt idx="5">
                  <c:v>90.92526690391459</c:v>
                </c:pt>
                <c:pt idx="6">
                  <c:v>91.814946619217082</c:v>
                </c:pt>
                <c:pt idx="7">
                  <c:v>93.14946619217082</c:v>
                </c:pt>
                <c:pt idx="8">
                  <c:v>92.34875444839858</c:v>
                </c:pt>
                <c:pt idx="9">
                  <c:v>95.55160142348754</c:v>
                </c:pt>
                <c:pt idx="10">
                  <c:v>96.35231316725978</c:v>
                </c:pt>
              </c:numCache>
            </c:numRef>
          </c:val>
          <c:smooth val="0"/>
          <c:extLst>
            <c:ext xmlns:c16="http://schemas.microsoft.com/office/drawing/2014/chart" uri="{C3380CC4-5D6E-409C-BE32-E72D297353CC}">
              <c16:uniqueId val="{00000001-D6FD-485D-92F9-71DCE5818174}"/>
            </c:ext>
          </c:extLst>
        </c:ser>
        <c:ser>
          <c:idx val="1"/>
          <c:order val="1"/>
          <c:tx>
            <c:strRef>
              <c:f>'Focus LOG'!$C$42</c:f>
              <c:strCache>
                <c:ptCount val="1"/>
                <c:pt idx="0">
                  <c:v>Trasporto su acqua</c:v>
                </c:pt>
              </c:strCache>
            </c:strRef>
          </c:tx>
          <c:spPr>
            <a:ln w="15875"/>
          </c:spPr>
          <c:marker>
            <c:symbol val="square"/>
            <c:size val="6"/>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FD-485D-92F9-71DCE5818174}"/>
                </c:ext>
              </c:extLst>
            </c:dLbl>
            <c:numFmt formatCode="#,##0.0" sourceLinked="0"/>
            <c:spPr>
              <a:noFill/>
              <a:ln>
                <a:noFill/>
              </a:ln>
              <a:effectLst/>
            </c:spPr>
            <c:txPr>
              <a:bodyPr wrap="square" lIns="38100" tIns="19050" rIns="38100" bIns="19050" anchor="ctr">
                <a:spAutoFit/>
              </a:bodyPr>
              <a:lstStyle/>
              <a:p>
                <a:pPr>
                  <a:defRPr sz="900" b="1">
                    <a:solidFill>
                      <a:srgbClr val="C00000"/>
                    </a:solidFill>
                  </a:defRPr>
                </a:pPr>
                <a:endParaRPr lang="it-IT"/>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'Focus LOG'!$D$2:$N$2</c:f>
              <c:numCache>
                <c:formatCode>General</c:formatCode>
                <c:ptCount val="11"/>
                <c:pt idx="0">
                  <c:v>2021</c:v>
                </c:pt>
                <c:pt idx="1">
                  <c:v>2020</c:v>
                </c:pt>
                <c:pt idx="2">
                  <c:v>2019</c:v>
                </c:pt>
                <c:pt idx="3">
                  <c:v>2018</c:v>
                </c:pt>
                <c:pt idx="4">
                  <c:v>2017</c:v>
                </c:pt>
                <c:pt idx="5">
                  <c:v>2016</c:v>
                </c:pt>
                <c:pt idx="6">
                  <c:v>2015</c:v>
                </c:pt>
                <c:pt idx="7">
                  <c:v>2014</c:v>
                </c:pt>
                <c:pt idx="8">
                  <c:v>2013</c:v>
                </c:pt>
                <c:pt idx="9">
                  <c:v>2012</c:v>
                </c:pt>
                <c:pt idx="10">
                  <c:v>2011</c:v>
                </c:pt>
              </c:numCache>
            </c:numRef>
          </c:cat>
          <c:val>
            <c:numRef>
              <c:f>'Focus LOG'!$D$35:$N$35</c:f>
              <c:numCache>
                <c:formatCode>#,##0.00</c:formatCode>
                <c:ptCount val="11"/>
                <c:pt idx="0">
                  <c:v>137.5</c:v>
                </c:pt>
                <c:pt idx="1">
                  <c:v>137.5</c:v>
                </c:pt>
                <c:pt idx="2">
                  <c:v>130</c:v>
                </c:pt>
                <c:pt idx="3">
                  <c:v>125</c:v>
                </c:pt>
                <c:pt idx="4">
                  <c:v>120</c:v>
                </c:pt>
                <c:pt idx="5">
                  <c:v>114.99999999999999</c:v>
                </c:pt>
                <c:pt idx="6">
                  <c:v>110.00000000000001</c:v>
                </c:pt>
                <c:pt idx="7">
                  <c:v>107.5</c:v>
                </c:pt>
                <c:pt idx="8">
                  <c:v>110.00000000000001</c:v>
                </c:pt>
                <c:pt idx="9">
                  <c:v>105</c:v>
                </c:pt>
                <c:pt idx="10">
                  <c:v>102.49999999999999</c:v>
                </c:pt>
              </c:numCache>
            </c:numRef>
          </c:val>
          <c:smooth val="0"/>
          <c:extLst>
            <c:ext xmlns:c16="http://schemas.microsoft.com/office/drawing/2014/chart" uri="{C3380CC4-5D6E-409C-BE32-E72D297353CC}">
              <c16:uniqueId val="{00000003-D6FD-485D-92F9-71DCE5818174}"/>
            </c:ext>
          </c:extLst>
        </c:ser>
        <c:ser>
          <c:idx val="2"/>
          <c:order val="2"/>
          <c:tx>
            <c:strRef>
              <c:f>'Focus LOG'!$C$70</c:f>
              <c:strCache>
                <c:ptCount val="1"/>
                <c:pt idx="0">
                  <c:v>Magazzin. e supporto log.</c:v>
                </c:pt>
              </c:strCache>
            </c:strRef>
          </c:tx>
          <c:spPr>
            <a:ln w="15875"/>
          </c:spPr>
          <c:marker>
            <c:symbol val="triangle"/>
            <c:size val="6"/>
          </c:marker>
          <c:dLbls>
            <c:dLbl>
              <c:idx val="0"/>
              <c:layout>
                <c:manualLayout>
                  <c:x val="-9.1954022988507429E-3"/>
                  <c:y val="-2.5125868700374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FD-485D-92F9-71DCE5818174}"/>
                </c:ext>
              </c:extLst>
            </c:dLbl>
            <c:numFmt formatCode="#,##0.0" sourceLinked="0"/>
            <c:spPr>
              <a:noFill/>
              <a:ln>
                <a:noFill/>
              </a:ln>
              <a:effectLst/>
            </c:spPr>
            <c:txPr>
              <a:bodyPr wrap="square" lIns="38100" tIns="19050" rIns="38100" bIns="19050" anchor="ctr">
                <a:spAutoFit/>
              </a:bodyPr>
              <a:lstStyle/>
              <a:p>
                <a:pPr>
                  <a:defRPr sz="900" b="1">
                    <a:solidFill>
                      <a:schemeClr val="accent3">
                        <a:lumMod val="75000"/>
                      </a:schemeClr>
                    </a:solidFill>
                  </a:defRPr>
                </a:pPr>
                <a:endParaRPr lang="it-IT"/>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'Focus LOG'!$D$2:$N$2</c:f>
              <c:numCache>
                <c:formatCode>General</c:formatCode>
                <c:ptCount val="11"/>
                <c:pt idx="0">
                  <c:v>2021</c:v>
                </c:pt>
                <c:pt idx="1">
                  <c:v>2020</c:v>
                </c:pt>
                <c:pt idx="2">
                  <c:v>2019</c:v>
                </c:pt>
                <c:pt idx="3">
                  <c:v>2018</c:v>
                </c:pt>
                <c:pt idx="4">
                  <c:v>2017</c:v>
                </c:pt>
                <c:pt idx="5">
                  <c:v>2016</c:v>
                </c:pt>
                <c:pt idx="6">
                  <c:v>2015</c:v>
                </c:pt>
                <c:pt idx="7">
                  <c:v>2014</c:v>
                </c:pt>
                <c:pt idx="8">
                  <c:v>2013</c:v>
                </c:pt>
                <c:pt idx="9">
                  <c:v>2012</c:v>
                </c:pt>
                <c:pt idx="10">
                  <c:v>2011</c:v>
                </c:pt>
              </c:numCache>
            </c:numRef>
          </c:cat>
          <c:val>
            <c:numRef>
              <c:f>'Focus LOG'!$D$37:$N$37</c:f>
              <c:numCache>
                <c:formatCode>#,##0.00</c:formatCode>
                <c:ptCount val="11"/>
                <c:pt idx="0">
                  <c:v>94.126074498567334</c:v>
                </c:pt>
                <c:pt idx="1">
                  <c:v>97.134670487106007</c:v>
                </c:pt>
                <c:pt idx="2">
                  <c:v>96.991404011461313</c:v>
                </c:pt>
                <c:pt idx="3">
                  <c:v>98.567335243553018</c:v>
                </c:pt>
                <c:pt idx="4">
                  <c:v>99.283667621776502</c:v>
                </c:pt>
                <c:pt idx="5">
                  <c:v>99.713467048710598</c:v>
                </c:pt>
                <c:pt idx="6">
                  <c:v>102.00573065902579</c:v>
                </c:pt>
                <c:pt idx="7">
                  <c:v>101.0028653295129</c:v>
                </c:pt>
                <c:pt idx="8">
                  <c:v>103.86819484240688</c:v>
                </c:pt>
                <c:pt idx="9">
                  <c:v>101.14613180515759</c:v>
                </c:pt>
                <c:pt idx="10">
                  <c:v>101.43266475644698</c:v>
                </c:pt>
              </c:numCache>
            </c:numRef>
          </c:val>
          <c:smooth val="0"/>
          <c:extLst>
            <c:ext xmlns:c16="http://schemas.microsoft.com/office/drawing/2014/chart" uri="{C3380CC4-5D6E-409C-BE32-E72D297353CC}">
              <c16:uniqueId val="{00000005-D6FD-485D-92F9-71DCE5818174}"/>
            </c:ext>
          </c:extLst>
        </c:ser>
        <c:ser>
          <c:idx val="3"/>
          <c:order val="3"/>
          <c:tx>
            <c:strRef>
              <c:f>'Focus LOG'!$C$40</c:f>
              <c:strCache>
                <c:ptCount val="1"/>
                <c:pt idx="0">
                  <c:v>Altro logistica</c:v>
                </c:pt>
              </c:strCache>
            </c:strRef>
          </c:tx>
          <c:spPr>
            <a:ln w="19050"/>
          </c:spPr>
          <c:dLbls>
            <c:dLbl>
              <c:idx val="0"/>
              <c:numFmt formatCode="#,##0.0" sourceLinked="0"/>
              <c:spPr>
                <a:noFill/>
                <a:ln>
                  <a:noFill/>
                </a:ln>
                <a:effectLst/>
              </c:spPr>
              <c:txPr>
                <a:bodyPr wrap="square" lIns="38100" tIns="19050" rIns="38100" bIns="19050" anchor="ctr">
                  <a:spAutoFit/>
                </a:bodyPr>
                <a:lstStyle/>
                <a:p>
                  <a:pPr>
                    <a:defRPr sz="900" b="1">
                      <a:solidFill>
                        <a:srgbClr val="7030A0"/>
                      </a:solidFill>
                    </a:defRPr>
                  </a:pPr>
                  <a:endParaRPr lang="it-IT"/>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FD-485D-92F9-71DCE5818174}"/>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'Focus LOG'!$D$2:$N$2</c:f>
              <c:numCache>
                <c:formatCode>General</c:formatCode>
                <c:ptCount val="11"/>
                <c:pt idx="0">
                  <c:v>2021</c:v>
                </c:pt>
                <c:pt idx="1">
                  <c:v>2020</c:v>
                </c:pt>
                <c:pt idx="2">
                  <c:v>2019</c:v>
                </c:pt>
                <c:pt idx="3">
                  <c:v>2018</c:v>
                </c:pt>
                <c:pt idx="4">
                  <c:v>2017</c:v>
                </c:pt>
                <c:pt idx="5">
                  <c:v>2016</c:v>
                </c:pt>
                <c:pt idx="6">
                  <c:v>2015</c:v>
                </c:pt>
                <c:pt idx="7">
                  <c:v>2014</c:v>
                </c:pt>
                <c:pt idx="8">
                  <c:v>2013</c:v>
                </c:pt>
                <c:pt idx="9">
                  <c:v>2012</c:v>
                </c:pt>
                <c:pt idx="10">
                  <c:v>2011</c:v>
                </c:pt>
              </c:numCache>
            </c:numRef>
          </c:cat>
          <c:val>
            <c:numRef>
              <c:f>'Focus LOG'!$D$40:$N$40</c:f>
              <c:numCache>
                <c:formatCode>0.00</c:formatCode>
                <c:ptCount val="11"/>
                <c:pt idx="0">
                  <c:v>120</c:v>
                </c:pt>
                <c:pt idx="1">
                  <c:v>108</c:v>
                </c:pt>
                <c:pt idx="2">
                  <c:v>100</c:v>
                </c:pt>
                <c:pt idx="3">
                  <c:v>92</c:v>
                </c:pt>
                <c:pt idx="4">
                  <c:v>108</c:v>
                </c:pt>
                <c:pt idx="5">
                  <c:v>104</c:v>
                </c:pt>
                <c:pt idx="6">
                  <c:v>100</c:v>
                </c:pt>
                <c:pt idx="7">
                  <c:v>100</c:v>
                </c:pt>
                <c:pt idx="8">
                  <c:v>96</c:v>
                </c:pt>
                <c:pt idx="9">
                  <c:v>96</c:v>
                </c:pt>
                <c:pt idx="10">
                  <c:v>100</c:v>
                </c:pt>
              </c:numCache>
            </c:numRef>
          </c:val>
          <c:smooth val="0"/>
          <c:extLst>
            <c:ext xmlns:c16="http://schemas.microsoft.com/office/drawing/2014/chart" uri="{C3380CC4-5D6E-409C-BE32-E72D297353CC}">
              <c16:uniqueId val="{00000007-D6FD-485D-92F9-71DCE5818174}"/>
            </c:ext>
          </c:extLst>
        </c:ser>
        <c:dLbls>
          <c:showLegendKey val="0"/>
          <c:showVal val="0"/>
          <c:showCatName val="0"/>
          <c:showSerName val="0"/>
          <c:showPercent val="0"/>
          <c:showBubbleSize val="0"/>
        </c:dLbls>
        <c:marker val="1"/>
        <c:smooth val="0"/>
        <c:axId val="243009368"/>
        <c:axId val="243006232"/>
      </c:lineChart>
      <c:catAx>
        <c:axId val="243009368"/>
        <c:scaling>
          <c:orientation val="maxMin"/>
        </c:scaling>
        <c:delete val="0"/>
        <c:axPos val="b"/>
        <c:numFmt formatCode="General" sourceLinked="1"/>
        <c:majorTickMark val="none"/>
        <c:minorTickMark val="out"/>
        <c:tickLblPos val="low"/>
        <c:txPr>
          <a:bodyPr/>
          <a:lstStyle/>
          <a:p>
            <a:pPr>
              <a:defRPr sz="900"/>
            </a:pPr>
            <a:endParaRPr lang="it-IT"/>
          </a:p>
        </c:txPr>
        <c:crossAx val="243006232"/>
        <c:crossesAt val="100"/>
        <c:auto val="1"/>
        <c:lblAlgn val="ctr"/>
        <c:lblOffset val="100"/>
        <c:noMultiLvlLbl val="0"/>
      </c:catAx>
      <c:valAx>
        <c:axId val="243006232"/>
        <c:scaling>
          <c:orientation val="minMax"/>
          <c:max val="140"/>
          <c:min val="80"/>
        </c:scaling>
        <c:delete val="0"/>
        <c:axPos val="l"/>
        <c:majorGridlines>
          <c:spPr>
            <a:ln>
              <a:solidFill>
                <a:schemeClr val="bg1">
                  <a:lumMod val="75000"/>
                </a:schemeClr>
              </a:solidFill>
              <a:prstDash val="lgDash"/>
            </a:ln>
          </c:spPr>
        </c:majorGridlines>
        <c:numFmt formatCode="#,##0" sourceLinked="0"/>
        <c:majorTickMark val="out"/>
        <c:minorTickMark val="none"/>
        <c:tickLblPos val="nextTo"/>
        <c:txPr>
          <a:bodyPr/>
          <a:lstStyle/>
          <a:p>
            <a:pPr>
              <a:defRPr sz="800"/>
            </a:pPr>
            <a:endParaRPr lang="it-IT"/>
          </a:p>
        </c:txPr>
        <c:crossAx val="243009368"/>
        <c:crosses val="max"/>
        <c:crossBetween val="between"/>
        <c:majorUnit val="10"/>
      </c:valAx>
    </c:plotArea>
    <c:legend>
      <c:legendPos val="b"/>
      <c:overlay val="0"/>
      <c:txPr>
        <a:bodyPr/>
        <a:lstStyle/>
        <a:p>
          <a:pPr>
            <a:defRPr sz="900" b="1"/>
          </a:pPr>
          <a:endParaRPr lang="it-IT"/>
        </a:p>
      </c:txPr>
    </c:legend>
    <c:plotVisOnly val="1"/>
    <c:dispBlanksAs val="gap"/>
    <c:showDLblsOverMax val="0"/>
  </c:chart>
  <c:spPr>
    <a:ln>
      <a:solidFill>
        <a:srgbClr val="4472C4"/>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title>
      <c:tx>
        <c:rich>
          <a:bodyPr/>
          <a:lstStyle/>
          <a:p>
            <a:pPr>
              <a:defRPr sz="1100">
                <a:solidFill>
                  <a:schemeClr val="tx2"/>
                </a:solidFill>
              </a:defRPr>
            </a:pPr>
            <a:r>
              <a:rPr lang="it-IT" sz="1100" dirty="0" smtClean="0">
                <a:solidFill>
                  <a:schemeClr val="tx2"/>
                </a:solidFill>
              </a:rPr>
              <a:t>La </a:t>
            </a:r>
            <a:r>
              <a:rPr lang="it-IT" sz="1100" dirty="0">
                <a:solidFill>
                  <a:schemeClr val="tx2"/>
                </a:solidFill>
              </a:rPr>
              <a:t>performance delle province toscane nel 2021</a:t>
            </a:r>
          </a:p>
        </c:rich>
      </c:tx>
      <c:layout>
        <c:manualLayout>
          <c:xMode val="edge"/>
          <c:yMode val="edge"/>
          <c:x val="0.24076584483370247"/>
          <c:y val="3.0511060259344014E-3"/>
        </c:manualLayout>
      </c:layout>
      <c:overlay val="0"/>
    </c:title>
    <c:autoTitleDeleted val="0"/>
    <c:plotArea>
      <c:layout>
        <c:manualLayout>
          <c:layoutTarget val="inner"/>
          <c:xMode val="edge"/>
          <c:yMode val="edge"/>
          <c:x val="0.10834837839361118"/>
          <c:y val="5.5568978535217382E-2"/>
          <c:w val="0.86105510783633676"/>
          <c:h val="0.85205647239301463"/>
        </c:manualLayout>
      </c:layout>
      <c:bubbleChart>
        <c:varyColors val="0"/>
        <c:ser>
          <c:idx val="0"/>
          <c:order val="0"/>
          <c:tx>
            <c:strRef>
              <c:f>bolle!$A$6</c:f>
              <c:strCache>
                <c:ptCount val="1"/>
                <c:pt idx="0">
                  <c:v>MS</c:v>
                </c:pt>
              </c:strCache>
            </c:strRef>
          </c:tx>
          <c:invertIfNegative val="0"/>
          <c:dLbls>
            <c:dLbl>
              <c:idx val="0"/>
              <c:tx>
                <c:rich>
                  <a:bodyPr/>
                  <a:lstStyle/>
                  <a:p>
                    <a:pPr>
                      <a:defRPr sz="1000" b="1">
                        <a:solidFill>
                          <a:schemeClr val="bg1"/>
                        </a:solidFill>
                      </a:defRPr>
                    </a:pPr>
                    <a:r>
                      <a:rPr lang="en-US" sz="1000">
                        <a:solidFill>
                          <a:schemeClr val="bg1"/>
                        </a:solidFill>
                      </a:rPr>
                      <a:t>MS</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DD-49C7-A1BA-6FA5B8B048E7}"/>
                </c:ext>
              </c:extLst>
            </c:dLbl>
            <c:spPr>
              <a:noFill/>
              <a:ln>
                <a:noFill/>
              </a:ln>
              <a:effectLst/>
            </c:spPr>
            <c:txPr>
              <a:bodyPr/>
              <a:lstStyle/>
              <a:p>
                <a:pPr>
                  <a:defRPr sz="1000" b="1">
                    <a:solidFill>
                      <a:schemeClr val="bg1"/>
                    </a:solidFill>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bolle!$E$6</c:f>
              <c:numCache>
                <c:formatCode>0.0</c:formatCode>
                <c:ptCount val="1"/>
                <c:pt idx="0">
                  <c:v>32.438980418916884</c:v>
                </c:pt>
              </c:numCache>
            </c:numRef>
          </c:xVal>
          <c:yVal>
            <c:numRef>
              <c:f>bolle!$F$6</c:f>
              <c:numCache>
                <c:formatCode>0.0</c:formatCode>
                <c:ptCount val="1"/>
                <c:pt idx="0">
                  <c:v>68.18387936082928</c:v>
                </c:pt>
              </c:numCache>
            </c:numRef>
          </c:yVal>
          <c:bubbleSize>
            <c:numRef>
              <c:f>bolle!$G$6</c:f>
              <c:numCache>
                <c:formatCode>#,##0</c:formatCode>
                <c:ptCount val="1"/>
                <c:pt idx="0">
                  <c:v>1537454587.5</c:v>
                </c:pt>
              </c:numCache>
            </c:numRef>
          </c:bubbleSize>
          <c:bubble3D val="0"/>
          <c:extLst>
            <c:ext xmlns:c16="http://schemas.microsoft.com/office/drawing/2014/chart" uri="{C3380CC4-5D6E-409C-BE32-E72D297353CC}">
              <c16:uniqueId val="{00000001-27DD-49C7-A1BA-6FA5B8B048E7}"/>
            </c:ext>
          </c:extLst>
        </c:ser>
        <c:ser>
          <c:idx val="2"/>
          <c:order val="1"/>
          <c:tx>
            <c:strRef>
              <c:f>bolle!$A$8</c:f>
              <c:strCache>
                <c:ptCount val="1"/>
                <c:pt idx="0">
                  <c:v>PT</c:v>
                </c:pt>
              </c:strCache>
            </c:strRef>
          </c:tx>
          <c:spPr>
            <a:solidFill>
              <a:schemeClr val="tx1">
                <a:lumMod val="75000"/>
                <a:lumOff val="25000"/>
              </a:schemeClr>
            </a:solidFill>
            <a:ln w="25400">
              <a:noFill/>
            </a:ln>
          </c:spPr>
          <c:invertIfNegative val="0"/>
          <c:dLbls>
            <c:dLbl>
              <c:idx val="0"/>
              <c:layout>
                <c:manualLayout>
                  <c:x val="-5.4948698217026908E-2"/>
                  <c:y val="-6.4073226544622372E-2"/>
                </c:manualLayout>
              </c:layout>
              <c:tx>
                <c:rich>
                  <a:bodyPr/>
                  <a:lstStyle/>
                  <a:p>
                    <a:pPr>
                      <a:defRPr lang="it-IT" sz="1100"/>
                    </a:pPr>
                    <a:r>
                      <a:rPr lang="en-US" sz="1100" b="1" dirty="0" smtClean="0">
                        <a:solidFill>
                          <a:sysClr val="windowText" lastClr="000000"/>
                        </a:solidFill>
                      </a:rPr>
                      <a:t>PT</a:t>
                    </a:r>
                    <a:endParaRPr lang="en-US" sz="1100" b="1" dirty="0">
                      <a:solidFill>
                        <a:sysClr val="windowText" lastClr="000000"/>
                      </a:solidFill>
                    </a:endParaRPr>
                  </a:p>
                </c:rich>
              </c:tx>
              <c:spPr>
                <a:noFill/>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DD-49C7-A1BA-6FA5B8B048E7}"/>
                </c:ext>
              </c:extLst>
            </c:dLbl>
            <c:spPr>
              <a:noFill/>
            </c:spPr>
            <c:txPr>
              <a:bodyPr/>
              <a:lstStyle/>
              <a:p>
                <a:pPr>
                  <a:defRPr lang="it-IT" sz="1050"/>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bolle!$E$8</c:f>
              <c:numCache>
                <c:formatCode>0.0</c:formatCode>
                <c:ptCount val="1"/>
                <c:pt idx="0">
                  <c:v>21.922744567011019</c:v>
                </c:pt>
              </c:numCache>
            </c:numRef>
          </c:xVal>
          <c:yVal>
            <c:numRef>
              <c:f>bolle!$F$8</c:f>
              <c:numCache>
                <c:formatCode>0.0</c:formatCode>
                <c:ptCount val="1"/>
                <c:pt idx="0">
                  <c:v>17.160512867123366</c:v>
                </c:pt>
              </c:numCache>
            </c:numRef>
          </c:yVal>
          <c:bubbleSize>
            <c:numRef>
              <c:f>bolle!$G$8</c:f>
              <c:numCache>
                <c:formatCode>#,##0</c:formatCode>
                <c:ptCount val="1"/>
                <c:pt idx="0">
                  <c:v>1263560757</c:v>
                </c:pt>
              </c:numCache>
            </c:numRef>
          </c:bubbleSize>
          <c:bubble3D val="0"/>
          <c:extLst>
            <c:ext xmlns:c16="http://schemas.microsoft.com/office/drawing/2014/chart" uri="{C3380CC4-5D6E-409C-BE32-E72D297353CC}">
              <c16:uniqueId val="{00000003-27DD-49C7-A1BA-6FA5B8B048E7}"/>
            </c:ext>
          </c:extLst>
        </c:ser>
        <c:ser>
          <c:idx val="3"/>
          <c:order val="2"/>
          <c:tx>
            <c:strRef>
              <c:f>bolle!$A$9</c:f>
              <c:strCache>
                <c:ptCount val="1"/>
                <c:pt idx="0">
                  <c:v>FI</c:v>
                </c:pt>
              </c:strCache>
            </c:strRef>
          </c:tx>
          <c:spPr>
            <a:solidFill>
              <a:schemeClr val="accent6">
                <a:lumMod val="75000"/>
                <a:alpha val="57000"/>
              </a:schemeClr>
            </a:solidFill>
            <a:ln w="6350">
              <a:solidFill>
                <a:sysClr val="windowText" lastClr="000000"/>
              </a:solidFill>
            </a:ln>
          </c:spPr>
          <c:invertIfNegative val="0"/>
          <c:dLbls>
            <c:dLbl>
              <c:idx val="0"/>
              <c:tx>
                <c:rich>
                  <a:bodyPr/>
                  <a:lstStyle/>
                  <a:p>
                    <a:pPr>
                      <a:defRPr sz="1100" b="1">
                        <a:solidFill>
                          <a:sysClr val="windowText" lastClr="000000"/>
                        </a:solidFill>
                      </a:defRPr>
                    </a:pPr>
                    <a:r>
                      <a:rPr lang="en-US" sz="1100" b="1">
                        <a:solidFill>
                          <a:sysClr val="windowText" lastClr="000000"/>
                        </a:solidFill>
                      </a:rPr>
                      <a:t>FI</a:t>
                    </a:r>
                  </a:p>
                </c:rich>
              </c:tx>
              <c:spPr>
                <a:noFill/>
                <a:ln w="9525"/>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DD-49C7-A1BA-6FA5B8B048E7}"/>
                </c:ext>
              </c:extLst>
            </c:dLbl>
            <c:spPr>
              <a:noFill/>
              <a:ln w="9525"/>
            </c:spPr>
            <c:txPr>
              <a:bodyPr wrap="square" lIns="38100" tIns="19050" rIns="38100" bIns="19050" anchor="ctr">
                <a:spAutoFit/>
              </a:bodyPr>
              <a:lstStyle/>
              <a:p>
                <a:pPr>
                  <a:defRPr sz="1100"/>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bolle!$E$9</c:f>
              <c:numCache>
                <c:formatCode>0.0</c:formatCode>
                <c:ptCount val="1"/>
                <c:pt idx="0">
                  <c:v>9.4647500318082116</c:v>
                </c:pt>
              </c:numCache>
            </c:numRef>
          </c:xVal>
          <c:yVal>
            <c:numRef>
              <c:f>bolle!$F$9</c:f>
              <c:numCache>
                <c:formatCode>0.0</c:formatCode>
                <c:ptCount val="1"/>
                <c:pt idx="0">
                  <c:v>26.983347232297678</c:v>
                </c:pt>
              </c:numCache>
            </c:numRef>
          </c:yVal>
          <c:bubbleSize>
            <c:numRef>
              <c:f>bolle!$G$9</c:f>
              <c:numCache>
                <c:formatCode>#,##0</c:formatCode>
                <c:ptCount val="1"/>
                <c:pt idx="0">
                  <c:v>12491415303</c:v>
                </c:pt>
              </c:numCache>
            </c:numRef>
          </c:bubbleSize>
          <c:bubble3D val="0"/>
          <c:extLst>
            <c:ext xmlns:c16="http://schemas.microsoft.com/office/drawing/2014/chart" uri="{C3380CC4-5D6E-409C-BE32-E72D297353CC}">
              <c16:uniqueId val="{00000005-27DD-49C7-A1BA-6FA5B8B048E7}"/>
            </c:ext>
          </c:extLst>
        </c:ser>
        <c:ser>
          <c:idx val="4"/>
          <c:order val="3"/>
          <c:tx>
            <c:strRef>
              <c:f>bolle!$A$10</c:f>
              <c:strCache>
                <c:ptCount val="1"/>
                <c:pt idx="0">
                  <c:v>LI</c:v>
                </c:pt>
              </c:strCache>
            </c:strRef>
          </c:tx>
          <c:spPr>
            <a:solidFill>
              <a:srgbClr val="0070C0"/>
            </a:solidFill>
            <a:ln w="25400">
              <a:noFill/>
            </a:ln>
          </c:spPr>
          <c:invertIfNegative val="0"/>
          <c:dLbls>
            <c:dLbl>
              <c:idx val="0"/>
              <c:tx>
                <c:rich>
                  <a:bodyPr/>
                  <a:lstStyle/>
                  <a:p>
                    <a:r>
                      <a:rPr lang="en-US" sz="1100" b="1" i="0" u="none" strike="noStrike" kern="1200" baseline="0" dirty="0" smtClean="0">
                        <a:solidFill>
                          <a:schemeClr val="bg1"/>
                        </a:solidFill>
                        <a:latin typeface="+mn-lt"/>
                        <a:ea typeface="+mn-ea"/>
                        <a:cs typeface="+mn-cs"/>
                      </a:rPr>
                      <a:t>LI</a:t>
                    </a:r>
                    <a:endParaRPr lang="en-US" sz="1100" b="1" i="0" u="none" strike="noStrike" kern="1200" baseline="0" dirty="0">
                      <a:solidFill>
                        <a:schemeClr val="bg1"/>
                      </a:solidFill>
                      <a:latin typeface="+mn-lt"/>
                      <a:ea typeface="+mn-ea"/>
                      <a:cs typeface="+mn-cs"/>
                    </a:endParaRP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DD-49C7-A1BA-6FA5B8B048E7}"/>
                </c:ext>
              </c:extLst>
            </c:dLbl>
            <c:spPr>
              <a:noFill/>
            </c:spPr>
            <c:txPr>
              <a:bodyPr/>
              <a:lstStyle/>
              <a:p>
                <a:pPr algn="ctr">
                  <a:defRPr lang="it-IT" sz="1100" b="1" i="0" u="none" strike="noStrike" kern="1200" baseline="0">
                    <a:solidFill>
                      <a:sysClr val="windowText" lastClr="00000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bolle!$E$10</c:f>
              <c:numCache>
                <c:formatCode>0.0</c:formatCode>
                <c:ptCount val="1"/>
                <c:pt idx="0">
                  <c:v>20.488880414964108</c:v>
                </c:pt>
              </c:numCache>
            </c:numRef>
          </c:xVal>
          <c:yVal>
            <c:numRef>
              <c:f>bolle!$F$10</c:f>
              <c:numCache>
                <c:formatCode>0.0</c:formatCode>
                <c:ptCount val="1"/>
                <c:pt idx="0">
                  <c:v>53.757428832191408</c:v>
                </c:pt>
              </c:numCache>
            </c:numRef>
          </c:yVal>
          <c:bubbleSize>
            <c:numRef>
              <c:f>bolle!$G$10</c:f>
              <c:numCache>
                <c:formatCode>#,##0</c:formatCode>
                <c:ptCount val="1"/>
                <c:pt idx="0">
                  <c:v>3419059181</c:v>
                </c:pt>
              </c:numCache>
            </c:numRef>
          </c:bubbleSize>
          <c:bubble3D val="0"/>
          <c:extLst>
            <c:ext xmlns:c16="http://schemas.microsoft.com/office/drawing/2014/chart" uri="{C3380CC4-5D6E-409C-BE32-E72D297353CC}">
              <c16:uniqueId val="{00000007-27DD-49C7-A1BA-6FA5B8B048E7}"/>
            </c:ext>
          </c:extLst>
        </c:ser>
        <c:ser>
          <c:idx val="5"/>
          <c:order val="4"/>
          <c:tx>
            <c:strRef>
              <c:f>bolle!$A$11</c:f>
              <c:strCache>
                <c:ptCount val="1"/>
                <c:pt idx="0">
                  <c:v>PI</c:v>
                </c:pt>
              </c:strCache>
            </c:strRef>
          </c:tx>
          <c:spPr>
            <a:solidFill>
              <a:srgbClr val="FF0000"/>
            </a:solidFill>
            <a:ln w="12700">
              <a:solidFill>
                <a:schemeClr val="tx1"/>
              </a:solidFill>
            </a:ln>
          </c:spPr>
          <c:invertIfNegative val="0"/>
          <c:dLbls>
            <c:dLbl>
              <c:idx val="0"/>
              <c:layout>
                <c:manualLayout>
                  <c:x val="-6.4686330293377753E-2"/>
                  <c:y val="-9.1533180778032592E-3"/>
                </c:manualLayout>
              </c:layout>
              <c:tx>
                <c:rich>
                  <a:bodyPr/>
                  <a:lstStyle/>
                  <a:p>
                    <a:pPr>
                      <a:defRPr sz="1100" b="1">
                        <a:solidFill>
                          <a:schemeClr val="bg1"/>
                        </a:solidFill>
                      </a:defRPr>
                    </a:pPr>
                    <a:r>
                      <a:rPr lang="en-US" sz="1100" b="1">
                        <a:solidFill>
                          <a:schemeClr val="bg1"/>
                        </a:solidFill>
                      </a:rPr>
                      <a:t>PI</a:t>
                    </a:r>
                  </a:p>
                </c:rich>
              </c:tx>
              <c:spPr>
                <a:noFill/>
                <a:ln>
                  <a:noFill/>
                </a:ln>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DD-49C7-A1BA-6FA5B8B048E7}"/>
                </c:ext>
              </c:extLst>
            </c:dLbl>
            <c:spPr>
              <a:solidFill>
                <a:schemeClr val="bg1"/>
              </a:solidFill>
              <a:ln>
                <a:noFill/>
              </a:ln>
            </c:spPr>
            <c:txPr>
              <a:bodyPr/>
              <a:lstStyle/>
              <a:p>
                <a:pPr>
                  <a:defRPr sz="1100" b="1">
                    <a:solidFill>
                      <a:schemeClr val="tx1"/>
                    </a:solidFill>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bolle!$E$11</c:f>
              <c:numCache>
                <c:formatCode>0.0</c:formatCode>
                <c:ptCount val="1"/>
                <c:pt idx="0">
                  <c:v>30.15762241183284</c:v>
                </c:pt>
              </c:numCache>
            </c:numRef>
          </c:xVal>
          <c:yVal>
            <c:numRef>
              <c:f>bolle!$F$11</c:f>
              <c:numCache>
                <c:formatCode>0.0</c:formatCode>
                <c:ptCount val="1"/>
                <c:pt idx="0">
                  <c:v>22.026172798388224</c:v>
                </c:pt>
              </c:numCache>
            </c:numRef>
          </c:yVal>
          <c:bubbleSize>
            <c:numRef>
              <c:f>bolle!$G$11</c:f>
              <c:numCache>
                <c:formatCode>#,##0</c:formatCode>
                <c:ptCount val="1"/>
                <c:pt idx="0">
                  <c:v>2604101752.5</c:v>
                </c:pt>
              </c:numCache>
            </c:numRef>
          </c:bubbleSize>
          <c:bubble3D val="0"/>
          <c:extLst>
            <c:ext xmlns:c16="http://schemas.microsoft.com/office/drawing/2014/chart" uri="{C3380CC4-5D6E-409C-BE32-E72D297353CC}">
              <c16:uniqueId val="{00000009-27DD-49C7-A1BA-6FA5B8B048E7}"/>
            </c:ext>
          </c:extLst>
        </c:ser>
        <c:ser>
          <c:idx val="6"/>
          <c:order val="5"/>
          <c:tx>
            <c:strRef>
              <c:f>bolle!$A$12</c:f>
              <c:strCache>
                <c:ptCount val="1"/>
                <c:pt idx="0">
                  <c:v>AR</c:v>
                </c:pt>
              </c:strCache>
            </c:strRef>
          </c:tx>
          <c:spPr>
            <a:solidFill>
              <a:schemeClr val="accent3">
                <a:lumMod val="50000"/>
              </a:schemeClr>
            </a:solidFill>
            <a:ln w="12700">
              <a:solidFill>
                <a:sysClr val="windowText" lastClr="000000"/>
              </a:solidFill>
            </a:ln>
          </c:spPr>
          <c:invertIfNegative val="0"/>
          <c:dLbls>
            <c:dLbl>
              <c:idx val="0"/>
              <c:tx>
                <c:rich>
                  <a:bodyPr/>
                  <a:lstStyle/>
                  <a:p>
                    <a:r>
                      <a:rPr lang="en-US">
                        <a:solidFill>
                          <a:schemeClr val="bg1"/>
                        </a:solidFill>
                      </a:rPr>
                      <a:t>AR</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DD-49C7-A1BA-6FA5B8B048E7}"/>
                </c:ext>
              </c:extLst>
            </c:dLbl>
            <c:spPr>
              <a:noFill/>
              <a:ln>
                <a:noFill/>
              </a:ln>
            </c:spPr>
            <c:txPr>
              <a:bodyPr/>
              <a:lstStyle/>
              <a:p>
                <a:pPr>
                  <a:defRPr sz="1100" b="1">
                    <a:solidFill>
                      <a:schemeClr val="bg1"/>
                    </a:solidFill>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bolle!$E$12</c:f>
              <c:numCache>
                <c:formatCode>0.0</c:formatCode>
                <c:ptCount val="1"/>
                <c:pt idx="0">
                  <c:v>-14.400065308385004</c:v>
                </c:pt>
              </c:numCache>
            </c:numRef>
          </c:xVal>
          <c:yVal>
            <c:numRef>
              <c:f>bolle!$F$12</c:f>
              <c:numCache>
                <c:formatCode>0.0</c:formatCode>
                <c:ptCount val="1"/>
                <c:pt idx="0">
                  <c:v>-9.4790958829159617</c:v>
                </c:pt>
              </c:numCache>
            </c:numRef>
          </c:yVal>
          <c:bubbleSize>
            <c:numRef>
              <c:f>bolle!$G$12</c:f>
              <c:numCache>
                <c:formatCode>#,##0</c:formatCode>
                <c:ptCount val="1"/>
                <c:pt idx="0">
                  <c:v>9829721317.5</c:v>
                </c:pt>
              </c:numCache>
            </c:numRef>
          </c:bubbleSize>
          <c:bubble3D val="0"/>
          <c:extLst>
            <c:ext xmlns:c16="http://schemas.microsoft.com/office/drawing/2014/chart" uri="{C3380CC4-5D6E-409C-BE32-E72D297353CC}">
              <c16:uniqueId val="{0000000B-27DD-49C7-A1BA-6FA5B8B048E7}"/>
            </c:ext>
          </c:extLst>
        </c:ser>
        <c:ser>
          <c:idx val="7"/>
          <c:order val="6"/>
          <c:tx>
            <c:strRef>
              <c:f>bolle!$A$13</c:f>
              <c:strCache>
                <c:ptCount val="1"/>
                <c:pt idx="0">
                  <c:v>SI</c:v>
                </c:pt>
              </c:strCache>
            </c:strRef>
          </c:tx>
          <c:spPr>
            <a:solidFill>
              <a:srgbClr val="FFC000"/>
            </a:solidFill>
            <a:ln w="25400">
              <a:noFill/>
            </a:ln>
          </c:spPr>
          <c:invertIfNegative val="0"/>
          <c:dLbls>
            <c:dLbl>
              <c:idx val="0"/>
              <c:tx>
                <c:rich>
                  <a:bodyPr/>
                  <a:lstStyle/>
                  <a:p>
                    <a:pPr>
                      <a:defRPr sz="1050" b="1">
                        <a:solidFill>
                          <a:sysClr val="windowText" lastClr="000000"/>
                        </a:solidFill>
                      </a:defRPr>
                    </a:pPr>
                    <a:r>
                      <a:rPr lang="en-US" sz="1050">
                        <a:solidFill>
                          <a:sysClr val="windowText" lastClr="000000"/>
                        </a:solidFill>
                      </a:rPr>
                      <a:t>SI</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DD-49C7-A1BA-6FA5B8B048E7}"/>
                </c:ext>
              </c:extLst>
            </c:dLbl>
            <c:spPr>
              <a:noFill/>
            </c:spPr>
            <c:txPr>
              <a:bodyPr/>
              <a:lstStyle/>
              <a:p>
                <a:pPr>
                  <a:defRPr sz="1050" b="1"/>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bolle!$E$13</c:f>
              <c:numCache>
                <c:formatCode>0.0</c:formatCode>
                <c:ptCount val="1"/>
                <c:pt idx="0">
                  <c:v>44.095465103623127</c:v>
                </c:pt>
              </c:numCache>
            </c:numRef>
          </c:xVal>
          <c:yVal>
            <c:numRef>
              <c:f>bolle!$F$13</c:f>
              <c:numCache>
                <c:formatCode>0.0</c:formatCode>
                <c:ptCount val="1"/>
                <c:pt idx="0">
                  <c:v>32.803901786910764</c:v>
                </c:pt>
              </c:numCache>
            </c:numRef>
          </c:yVal>
          <c:bubbleSize>
            <c:numRef>
              <c:f>bolle!$G$13</c:f>
              <c:numCache>
                <c:formatCode>#,##0</c:formatCode>
                <c:ptCount val="1"/>
                <c:pt idx="0">
                  <c:v>1814628142.5</c:v>
                </c:pt>
              </c:numCache>
            </c:numRef>
          </c:bubbleSize>
          <c:bubble3D val="0"/>
          <c:extLst>
            <c:ext xmlns:c16="http://schemas.microsoft.com/office/drawing/2014/chart" uri="{C3380CC4-5D6E-409C-BE32-E72D297353CC}">
              <c16:uniqueId val="{0000000D-27DD-49C7-A1BA-6FA5B8B048E7}"/>
            </c:ext>
          </c:extLst>
        </c:ser>
        <c:ser>
          <c:idx val="8"/>
          <c:order val="7"/>
          <c:tx>
            <c:strRef>
              <c:f>bolle!$A$14</c:f>
              <c:strCache>
                <c:ptCount val="1"/>
                <c:pt idx="0">
                  <c:v>GR</c:v>
                </c:pt>
              </c:strCache>
            </c:strRef>
          </c:tx>
          <c:spPr>
            <a:solidFill>
              <a:schemeClr val="tx1"/>
            </a:solidFill>
            <a:ln w="9525">
              <a:solidFill>
                <a:sysClr val="windowText" lastClr="000000"/>
              </a:solidFill>
            </a:ln>
          </c:spPr>
          <c:invertIfNegative val="0"/>
          <c:dLbls>
            <c:dLbl>
              <c:idx val="0"/>
              <c:layout>
                <c:manualLayout>
                  <c:x val="2.3389988223042391E-3"/>
                  <c:y val="-6.1022120518688027E-3"/>
                </c:manualLayout>
              </c:layout>
              <c:tx>
                <c:rich>
                  <a:bodyPr/>
                  <a:lstStyle/>
                  <a:p>
                    <a:pPr>
                      <a:defRPr sz="900" b="1"/>
                    </a:pPr>
                    <a:r>
                      <a:rPr lang="en-US" sz="900" b="1"/>
                      <a:t>GR</a:t>
                    </a:r>
                  </a:p>
                </c:rich>
              </c:tx>
              <c:spPr>
                <a:solidFill>
                  <a:schemeClr val="bg1"/>
                </a:solidFill>
                <a:ln>
                  <a:solidFill>
                    <a:sysClr val="windowText" lastClr="000000"/>
                  </a:solidFill>
                </a:ln>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DD-49C7-A1BA-6FA5B8B048E7}"/>
                </c:ext>
              </c:extLst>
            </c:dLbl>
            <c:spPr>
              <a:solidFill>
                <a:schemeClr val="bg1"/>
              </a:solidFill>
              <a:ln>
                <a:solidFill>
                  <a:sysClr val="windowText" lastClr="000000"/>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bolle!$E$14</c:f>
              <c:numCache>
                <c:formatCode>0.0</c:formatCode>
                <c:ptCount val="1"/>
                <c:pt idx="0">
                  <c:v>38.557356256071216</c:v>
                </c:pt>
              </c:numCache>
            </c:numRef>
          </c:xVal>
          <c:yVal>
            <c:numRef>
              <c:f>bolle!$F$14</c:f>
              <c:numCache>
                <c:formatCode>0.0</c:formatCode>
                <c:ptCount val="1"/>
                <c:pt idx="0">
                  <c:v>4.9928512573022532</c:v>
                </c:pt>
              </c:numCache>
            </c:numRef>
          </c:yVal>
          <c:bubbleSize>
            <c:numRef>
              <c:f>bolle!$G$14</c:f>
              <c:numCache>
                <c:formatCode>#,##0</c:formatCode>
                <c:ptCount val="1"/>
                <c:pt idx="0">
                  <c:v>323995102</c:v>
                </c:pt>
              </c:numCache>
            </c:numRef>
          </c:bubbleSize>
          <c:bubble3D val="0"/>
          <c:extLst>
            <c:ext xmlns:c16="http://schemas.microsoft.com/office/drawing/2014/chart" uri="{C3380CC4-5D6E-409C-BE32-E72D297353CC}">
              <c16:uniqueId val="{0000000F-27DD-49C7-A1BA-6FA5B8B048E7}"/>
            </c:ext>
          </c:extLst>
        </c:ser>
        <c:ser>
          <c:idx val="9"/>
          <c:order val="8"/>
          <c:tx>
            <c:strRef>
              <c:f>bolle!$A$15</c:f>
              <c:strCache>
                <c:ptCount val="1"/>
                <c:pt idx="0">
                  <c:v>PO</c:v>
                </c:pt>
              </c:strCache>
            </c:strRef>
          </c:tx>
          <c:spPr>
            <a:solidFill>
              <a:srgbClr val="7030A0">
                <a:alpha val="60000"/>
              </a:srgbClr>
            </a:solidFill>
            <a:ln w="12700">
              <a:noFill/>
            </a:ln>
          </c:spPr>
          <c:invertIfNegative val="0"/>
          <c:dLbls>
            <c:dLbl>
              <c:idx val="0"/>
              <c:layout>
                <c:manualLayout>
                  <c:x val="-6.5813927016753343E-2"/>
                  <c:y val="1.5255530129672006E-2"/>
                </c:manualLayout>
              </c:layout>
              <c:tx>
                <c:rich>
                  <a:bodyPr/>
                  <a:lstStyle/>
                  <a:p>
                    <a:r>
                      <a:rPr lang="en-US">
                        <a:solidFill>
                          <a:sysClr val="windowText" lastClr="000000"/>
                        </a:solidFill>
                      </a:rPr>
                      <a:t>PO</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7DD-49C7-A1BA-6FA5B8B048E7}"/>
                </c:ext>
              </c:extLst>
            </c:dLbl>
            <c:spPr>
              <a:noFill/>
            </c:spPr>
            <c:txPr>
              <a:bodyPr/>
              <a:lstStyle/>
              <a:p>
                <a:pPr>
                  <a:defRPr sz="1100" b="1">
                    <a:solidFill>
                      <a:sysClr val="windowText" lastClr="000000"/>
                    </a:solidFill>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bolle!$E$15</c:f>
              <c:numCache>
                <c:formatCode>0.0</c:formatCode>
                <c:ptCount val="1"/>
                <c:pt idx="0">
                  <c:v>30.885216744464106</c:v>
                </c:pt>
              </c:numCache>
            </c:numRef>
          </c:xVal>
          <c:yVal>
            <c:numRef>
              <c:f>bolle!$F$15</c:f>
              <c:numCache>
                <c:formatCode>0.0</c:formatCode>
                <c:ptCount val="1"/>
                <c:pt idx="0">
                  <c:v>14.522334709938963</c:v>
                </c:pt>
              </c:numCache>
            </c:numRef>
          </c:yVal>
          <c:bubbleSize>
            <c:numRef>
              <c:f>bolle!$G$15</c:f>
              <c:numCache>
                <c:formatCode>#,##0</c:formatCode>
                <c:ptCount val="1"/>
                <c:pt idx="0">
                  <c:v>2168588746.5</c:v>
                </c:pt>
              </c:numCache>
            </c:numRef>
          </c:bubbleSize>
          <c:bubble3D val="0"/>
          <c:extLst>
            <c:ext xmlns:c16="http://schemas.microsoft.com/office/drawing/2014/chart" uri="{C3380CC4-5D6E-409C-BE32-E72D297353CC}">
              <c16:uniqueId val="{00000011-27DD-49C7-A1BA-6FA5B8B048E7}"/>
            </c:ext>
          </c:extLst>
        </c:ser>
        <c:ser>
          <c:idx val="1"/>
          <c:order val="9"/>
          <c:tx>
            <c:strRef>
              <c:f>bolle!$A$7</c:f>
              <c:strCache>
                <c:ptCount val="1"/>
                <c:pt idx="0">
                  <c:v>LU</c:v>
                </c:pt>
              </c:strCache>
            </c:strRef>
          </c:tx>
          <c:spPr>
            <a:solidFill>
              <a:srgbClr val="FF0000">
                <a:alpha val="38000"/>
              </a:srgbClr>
            </a:solidFill>
            <a:ln w="15875">
              <a:solidFill>
                <a:sysClr val="windowText" lastClr="000000"/>
              </a:solidFill>
            </a:ln>
          </c:spPr>
          <c:invertIfNegative val="0"/>
          <c:dLbls>
            <c:dLbl>
              <c:idx val="0"/>
              <c:layout>
                <c:manualLayout>
                  <c:x val="-8.6184343092945134E-2"/>
                  <c:y val="2.1357742181540809E-2"/>
                </c:manualLayout>
              </c:layout>
              <c:tx>
                <c:rich>
                  <a:bodyPr/>
                  <a:lstStyle/>
                  <a:p>
                    <a:r>
                      <a:rPr lang="en-US">
                        <a:solidFill>
                          <a:schemeClr val="bg1"/>
                        </a:solidFill>
                      </a:rPr>
                      <a:t>LU</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7DD-49C7-A1BA-6FA5B8B048E7}"/>
                </c:ext>
              </c:extLst>
            </c:dLbl>
            <c:spPr>
              <a:noFill/>
            </c:spPr>
            <c:txPr>
              <a:bodyPr/>
              <a:lstStyle/>
              <a:p>
                <a:pPr>
                  <a:defRPr sz="1100" b="1">
                    <a:solidFill>
                      <a:schemeClr val="bg1"/>
                    </a:solidFill>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bolle!$E$7</c:f>
              <c:numCache>
                <c:formatCode>0.0</c:formatCode>
                <c:ptCount val="1"/>
                <c:pt idx="0">
                  <c:v>19.715484488707013</c:v>
                </c:pt>
              </c:numCache>
            </c:numRef>
          </c:xVal>
          <c:yVal>
            <c:numRef>
              <c:f>bolle!$F$7</c:f>
              <c:numCache>
                <c:formatCode>0.0</c:formatCode>
                <c:ptCount val="1"/>
                <c:pt idx="0">
                  <c:v>15.34882156129015</c:v>
                </c:pt>
              </c:numCache>
            </c:numRef>
          </c:yVal>
          <c:bubbleSize>
            <c:numRef>
              <c:f>bolle!$G$7</c:f>
              <c:numCache>
                <c:formatCode>#,##0</c:formatCode>
                <c:ptCount val="1"/>
                <c:pt idx="0">
                  <c:v>3315765705.5</c:v>
                </c:pt>
              </c:numCache>
            </c:numRef>
          </c:bubbleSize>
          <c:bubble3D val="0"/>
          <c:extLst>
            <c:ext xmlns:c16="http://schemas.microsoft.com/office/drawing/2014/chart" uri="{C3380CC4-5D6E-409C-BE32-E72D297353CC}">
              <c16:uniqueId val="{00000013-27DD-49C7-A1BA-6FA5B8B048E7}"/>
            </c:ext>
          </c:extLst>
        </c:ser>
        <c:dLbls>
          <c:showLegendKey val="0"/>
          <c:showVal val="1"/>
          <c:showCatName val="0"/>
          <c:showSerName val="0"/>
          <c:showPercent val="0"/>
          <c:showBubbleSize val="0"/>
        </c:dLbls>
        <c:bubbleScale val="100"/>
        <c:showNegBubbles val="0"/>
        <c:axId val="194926288"/>
        <c:axId val="194918840"/>
      </c:bubbleChart>
      <c:valAx>
        <c:axId val="194926288"/>
        <c:scaling>
          <c:orientation val="minMax"/>
          <c:max val="70"/>
          <c:min val="-20"/>
        </c:scaling>
        <c:delete val="0"/>
        <c:axPos val="b"/>
        <c:majorGridlines>
          <c:spPr>
            <a:ln>
              <a:prstDash val="sysDash"/>
            </a:ln>
          </c:spPr>
        </c:majorGridlines>
        <c:title>
          <c:tx>
            <c:rich>
              <a:bodyPr/>
              <a:lstStyle/>
              <a:p>
                <a:pPr>
                  <a:defRPr/>
                </a:pPr>
                <a:r>
                  <a:rPr lang="it-IT"/>
                  <a:t>Variazione tendenziale % import </a:t>
                </a:r>
              </a:p>
            </c:rich>
          </c:tx>
          <c:layout>
            <c:manualLayout>
              <c:xMode val="edge"/>
              <c:yMode val="edge"/>
              <c:x val="0.17743113227857998"/>
              <c:y val="0.95371373098910583"/>
            </c:manualLayout>
          </c:layout>
          <c:overlay val="0"/>
        </c:title>
        <c:numFmt formatCode="0.0" sourceLinked="1"/>
        <c:majorTickMark val="out"/>
        <c:minorTickMark val="none"/>
        <c:tickLblPos val="low"/>
        <c:spPr>
          <a:ln>
            <a:solidFill>
              <a:sysClr val="windowText" lastClr="000000"/>
            </a:solidFill>
          </a:ln>
        </c:spPr>
        <c:txPr>
          <a:bodyPr/>
          <a:lstStyle/>
          <a:p>
            <a:pPr>
              <a:defRPr sz="800"/>
            </a:pPr>
            <a:endParaRPr lang="it-IT"/>
          </a:p>
        </c:txPr>
        <c:crossAx val="194918840"/>
        <c:crosses val="autoZero"/>
        <c:crossBetween val="midCat"/>
        <c:majorUnit val="10"/>
        <c:minorUnit val="10"/>
      </c:valAx>
      <c:valAx>
        <c:axId val="194918840"/>
        <c:scaling>
          <c:orientation val="minMax"/>
          <c:max val="70"/>
          <c:min val="-20"/>
        </c:scaling>
        <c:delete val="0"/>
        <c:axPos val="l"/>
        <c:majorGridlines>
          <c:spPr>
            <a:ln>
              <a:solidFill>
                <a:schemeClr val="bg1">
                  <a:lumMod val="75000"/>
                </a:schemeClr>
              </a:solidFill>
              <a:prstDash val="lgDash"/>
            </a:ln>
          </c:spPr>
        </c:majorGridlines>
        <c:title>
          <c:tx>
            <c:rich>
              <a:bodyPr rot="-5400000" vert="horz"/>
              <a:lstStyle/>
              <a:p>
                <a:pPr>
                  <a:defRPr b="1"/>
                </a:pPr>
                <a:r>
                  <a:rPr lang="it-IT" b="1"/>
                  <a:t>Variazione tendenziale % export</a:t>
                </a:r>
              </a:p>
            </c:rich>
          </c:tx>
          <c:layout>
            <c:manualLayout>
              <c:xMode val="edge"/>
              <c:yMode val="edge"/>
              <c:x val="2.3391830099428182E-3"/>
              <c:y val="0.44324784235673148"/>
            </c:manualLayout>
          </c:layout>
          <c:overlay val="0"/>
        </c:title>
        <c:numFmt formatCode="0.0" sourceLinked="1"/>
        <c:majorTickMark val="out"/>
        <c:minorTickMark val="none"/>
        <c:tickLblPos val="low"/>
        <c:spPr>
          <a:ln>
            <a:solidFill>
              <a:sysClr val="windowText" lastClr="000000"/>
            </a:solidFill>
          </a:ln>
        </c:spPr>
        <c:txPr>
          <a:bodyPr/>
          <a:lstStyle/>
          <a:p>
            <a:pPr>
              <a:defRPr sz="800"/>
            </a:pPr>
            <a:endParaRPr lang="it-IT"/>
          </a:p>
        </c:txPr>
        <c:crossAx val="194926288"/>
        <c:crosses val="autoZero"/>
        <c:crossBetween val="midCat"/>
        <c:minorUnit val="10"/>
      </c:valAx>
    </c:plotArea>
    <c:plotVisOnly val="1"/>
    <c:dispBlanksAs val="gap"/>
    <c:showDLblsOverMax val="0"/>
  </c:chart>
  <c:spPr>
    <a:ln>
      <a:solidFill>
        <a:srgbClr val="4472C4"/>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r>
              <a:rPr lang="it-IT" sz="1100" b="1">
                <a:solidFill>
                  <a:srgbClr val="114B81"/>
                </a:solidFill>
              </a:rPr>
              <a:t>Grado</a:t>
            </a:r>
            <a:r>
              <a:rPr lang="it-IT" sz="1100" b="1" baseline="0">
                <a:solidFill>
                  <a:srgbClr val="114B81"/>
                </a:solidFill>
              </a:rPr>
              <a:t> di apertura % al commercio estero</a:t>
            </a:r>
            <a:endParaRPr lang="it-IT" sz="1100" b="1">
              <a:solidFill>
                <a:srgbClr val="114B81"/>
              </a:solidFill>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endParaRPr lang="it-IT"/>
        </a:p>
      </c:txPr>
    </c:title>
    <c:autoTitleDeleted val="0"/>
    <c:plotArea>
      <c:layout/>
      <c:lineChart>
        <c:grouping val="standard"/>
        <c:varyColors val="0"/>
        <c:ser>
          <c:idx val="0"/>
          <c:order val="0"/>
          <c:tx>
            <c:strRef>
              <c:f>'[Dati presentazione.xlsx]Comm est 3'!$A$16</c:f>
              <c:strCache>
                <c:ptCount val="1"/>
                <c:pt idx="0">
                  <c:v>Livorno</c:v>
                </c:pt>
              </c:strCache>
            </c:strRef>
          </c:tx>
          <c:spPr>
            <a:ln w="28575" cap="rnd">
              <a:solidFill>
                <a:schemeClr val="accent1"/>
              </a:solidFill>
              <a:round/>
            </a:ln>
            <a:effectLst/>
          </c:spPr>
          <c:marker>
            <c:symbol val="none"/>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95B-44E8-AB25-255E102731A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 presentazione.xlsx]Comm est 3'!$B$2:$H$2</c:f>
              <c:strCache>
                <c:ptCount val="7"/>
                <c:pt idx="0">
                  <c:v>2000</c:v>
                </c:pt>
                <c:pt idx="1">
                  <c:v>2005</c:v>
                </c:pt>
                <c:pt idx="2">
                  <c:v>2010</c:v>
                </c:pt>
                <c:pt idx="3">
                  <c:v>2015</c:v>
                </c:pt>
                <c:pt idx="4">
                  <c:v>2019</c:v>
                </c:pt>
                <c:pt idx="5">
                  <c:v>2020</c:v>
                </c:pt>
                <c:pt idx="6">
                  <c:v>2021(*)</c:v>
                </c:pt>
              </c:strCache>
            </c:strRef>
          </c:cat>
          <c:val>
            <c:numRef>
              <c:f>'[Dati presentazione.xlsx]Comm est 3'!$B$16:$H$16</c:f>
              <c:numCache>
                <c:formatCode>#,##0.0</c:formatCode>
                <c:ptCount val="7"/>
                <c:pt idx="0">
                  <c:v>94.32778312931643</c:v>
                </c:pt>
                <c:pt idx="1">
                  <c:v>85.197214598282216</c:v>
                </c:pt>
                <c:pt idx="2">
                  <c:v>85.099155647804565</c:v>
                </c:pt>
                <c:pt idx="3">
                  <c:v>78.443015415061339</c:v>
                </c:pt>
                <c:pt idx="4">
                  <c:v>99.231950788739709</c:v>
                </c:pt>
                <c:pt idx="5">
                  <c:v>67.549958531324819</c:v>
                </c:pt>
                <c:pt idx="6">
                  <c:v>82.905345727829967</c:v>
                </c:pt>
              </c:numCache>
            </c:numRef>
          </c:val>
          <c:smooth val="0"/>
          <c:extLst>
            <c:ext xmlns:c16="http://schemas.microsoft.com/office/drawing/2014/chart" uri="{C3380CC4-5D6E-409C-BE32-E72D297353CC}">
              <c16:uniqueId val="{00000001-495B-44E8-AB25-255E102731A0}"/>
            </c:ext>
          </c:extLst>
        </c:ser>
        <c:ser>
          <c:idx val="1"/>
          <c:order val="1"/>
          <c:tx>
            <c:strRef>
              <c:f>'[Dati presentazione.xlsx]Comm est 3'!$A$17</c:f>
              <c:strCache>
                <c:ptCount val="1"/>
                <c:pt idx="0">
                  <c:v>Grosseto</c:v>
                </c:pt>
              </c:strCache>
            </c:strRef>
          </c:tx>
          <c:spPr>
            <a:ln w="28575" cap="rnd">
              <a:solidFill>
                <a:schemeClr val="accent2"/>
              </a:solidFill>
              <a:round/>
            </a:ln>
            <a:effectLst/>
          </c:spPr>
          <c:marker>
            <c:symbol val="none"/>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95B-44E8-AB25-255E102731A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7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 presentazione.xlsx]Comm est 3'!$B$2:$H$2</c:f>
              <c:strCache>
                <c:ptCount val="7"/>
                <c:pt idx="0">
                  <c:v>2000</c:v>
                </c:pt>
                <c:pt idx="1">
                  <c:v>2005</c:v>
                </c:pt>
                <c:pt idx="2">
                  <c:v>2010</c:v>
                </c:pt>
                <c:pt idx="3">
                  <c:v>2015</c:v>
                </c:pt>
                <c:pt idx="4">
                  <c:v>2019</c:v>
                </c:pt>
                <c:pt idx="5">
                  <c:v>2020</c:v>
                </c:pt>
                <c:pt idx="6">
                  <c:v>2021(*)</c:v>
                </c:pt>
              </c:strCache>
            </c:strRef>
          </c:cat>
          <c:val>
            <c:numRef>
              <c:f>'[Dati presentazione.xlsx]Comm est 3'!$B$17:$H$17</c:f>
              <c:numCache>
                <c:formatCode>#,##0.0</c:formatCode>
                <c:ptCount val="7"/>
                <c:pt idx="0">
                  <c:v>11.10120489535635</c:v>
                </c:pt>
                <c:pt idx="1">
                  <c:v>8.2832770297552365</c:v>
                </c:pt>
                <c:pt idx="2">
                  <c:v>8.5548782337670417</c:v>
                </c:pt>
                <c:pt idx="3">
                  <c:v>10.563324707780291</c:v>
                </c:pt>
                <c:pt idx="4">
                  <c:v>11.670207662325256</c:v>
                </c:pt>
                <c:pt idx="5">
                  <c:v>11.737047502879081</c:v>
                </c:pt>
                <c:pt idx="6">
                  <c:v>12.948855189099184</c:v>
                </c:pt>
              </c:numCache>
            </c:numRef>
          </c:val>
          <c:smooth val="0"/>
          <c:extLst>
            <c:ext xmlns:c16="http://schemas.microsoft.com/office/drawing/2014/chart" uri="{C3380CC4-5D6E-409C-BE32-E72D297353CC}">
              <c16:uniqueId val="{00000003-495B-44E8-AB25-255E102731A0}"/>
            </c:ext>
          </c:extLst>
        </c:ser>
        <c:ser>
          <c:idx val="2"/>
          <c:order val="2"/>
          <c:tx>
            <c:strRef>
              <c:f>'[Dati presentazione.xlsx]Comm est 3'!$A$18</c:f>
              <c:strCache>
                <c:ptCount val="1"/>
                <c:pt idx="0">
                  <c:v>Toscana</c:v>
                </c:pt>
              </c:strCache>
            </c:strRef>
          </c:tx>
          <c:spPr>
            <a:ln w="28575" cap="rnd">
              <a:solidFill>
                <a:schemeClr val="accent3"/>
              </a:solidFill>
              <a:round/>
            </a:ln>
            <a:effectLst/>
          </c:spPr>
          <c:marker>
            <c:symbol val="none"/>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95B-44E8-AB25-255E102731A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 presentazione.xlsx]Comm est 3'!$B$2:$H$2</c:f>
              <c:strCache>
                <c:ptCount val="7"/>
                <c:pt idx="0">
                  <c:v>2000</c:v>
                </c:pt>
                <c:pt idx="1">
                  <c:v>2005</c:v>
                </c:pt>
                <c:pt idx="2">
                  <c:v>2010</c:v>
                </c:pt>
                <c:pt idx="3">
                  <c:v>2015</c:v>
                </c:pt>
                <c:pt idx="4">
                  <c:v>2019</c:v>
                </c:pt>
                <c:pt idx="5">
                  <c:v>2020</c:v>
                </c:pt>
                <c:pt idx="6">
                  <c:v>2021(*)</c:v>
                </c:pt>
              </c:strCache>
            </c:strRef>
          </c:cat>
          <c:val>
            <c:numRef>
              <c:f>'[Dati presentazione.xlsx]Comm est 3'!$B$18:$H$18</c:f>
              <c:numCache>
                <c:formatCode>#,##0.0</c:formatCode>
                <c:ptCount val="7"/>
                <c:pt idx="0">
                  <c:v>52.688292944982564</c:v>
                </c:pt>
                <c:pt idx="1">
                  <c:v>44.565868571500964</c:v>
                </c:pt>
                <c:pt idx="2">
                  <c:v>49.384052140754164</c:v>
                </c:pt>
                <c:pt idx="3">
                  <c:v>55.417533179946112</c:v>
                </c:pt>
                <c:pt idx="4">
                  <c:v>63.973176656342048</c:v>
                </c:pt>
                <c:pt idx="5">
                  <c:v>68.593448737044355</c:v>
                </c:pt>
                <c:pt idx="6">
                  <c:v>72.225815422595218</c:v>
                </c:pt>
              </c:numCache>
            </c:numRef>
          </c:val>
          <c:smooth val="0"/>
          <c:extLst>
            <c:ext xmlns:c16="http://schemas.microsoft.com/office/drawing/2014/chart" uri="{C3380CC4-5D6E-409C-BE32-E72D297353CC}">
              <c16:uniqueId val="{00000005-495B-44E8-AB25-255E102731A0}"/>
            </c:ext>
          </c:extLst>
        </c:ser>
        <c:ser>
          <c:idx val="3"/>
          <c:order val="3"/>
          <c:tx>
            <c:strRef>
              <c:f>'[Dati presentazione.xlsx]Comm est 3'!$A$19</c:f>
              <c:strCache>
                <c:ptCount val="1"/>
                <c:pt idx="0">
                  <c:v>Italia</c:v>
                </c:pt>
              </c:strCache>
            </c:strRef>
          </c:tx>
          <c:spPr>
            <a:ln w="28575" cap="rnd">
              <a:solidFill>
                <a:schemeClr val="accent4"/>
              </a:solidFill>
              <a:round/>
            </a:ln>
            <a:effectLst/>
          </c:spPr>
          <c:marker>
            <c:symbol val="none"/>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95B-44E8-AB25-255E102731A0}"/>
                </c:ext>
              </c:extLst>
            </c:dLbl>
            <c:spPr>
              <a:solidFill>
                <a:srgbClr val="FFC000">
                  <a:lumMod val="40000"/>
                  <a:lumOff val="60000"/>
                </a:srgb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'[Dati presentazione.xlsx]Comm est 3'!$B$2:$H$2</c:f>
              <c:strCache>
                <c:ptCount val="7"/>
                <c:pt idx="0">
                  <c:v>2000</c:v>
                </c:pt>
                <c:pt idx="1">
                  <c:v>2005</c:v>
                </c:pt>
                <c:pt idx="2">
                  <c:v>2010</c:v>
                </c:pt>
                <c:pt idx="3">
                  <c:v>2015</c:v>
                </c:pt>
                <c:pt idx="4">
                  <c:v>2019</c:v>
                </c:pt>
                <c:pt idx="5">
                  <c:v>2020</c:v>
                </c:pt>
                <c:pt idx="6">
                  <c:v>2021(*)</c:v>
                </c:pt>
              </c:strCache>
            </c:strRef>
          </c:cat>
          <c:val>
            <c:numRef>
              <c:f>'[Dati presentazione.xlsx]Comm est 3'!$B$19:$H$19</c:f>
              <c:numCache>
                <c:formatCode>#,##0.0</c:formatCode>
                <c:ptCount val="7"/>
                <c:pt idx="0">
                  <c:v>46.681776478592511</c:v>
                </c:pt>
                <c:pt idx="1">
                  <c:v>45.288469536360282</c:v>
                </c:pt>
                <c:pt idx="2">
                  <c:v>48.664211876525599</c:v>
                </c:pt>
                <c:pt idx="3">
                  <c:v>52.64487631055551</c:v>
                </c:pt>
                <c:pt idx="4">
                  <c:v>56.236295370317933</c:v>
                </c:pt>
                <c:pt idx="5">
                  <c:v>54.288284537150908</c:v>
                </c:pt>
                <c:pt idx="6">
                  <c:v>62.129955080728308</c:v>
                </c:pt>
              </c:numCache>
            </c:numRef>
          </c:val>
          <c:smooth val="0"/>
          <c:extLst>
            <c:ext xmlns:c16="http://schemas.microsoft.com/office/drawing/2014/chart" uri="{C3380CC4-5D6E-409C-BE32-E72D297353CC}">
              <c16:uniqueId val="{00000007-495B-44E8-AB25-255E102731A0}"/>
            </c:ext>
          </c:extLst>
        </c:ser>
        <c:dLbls>
          <c:showLegendKey val="0"/>
          <c:showVal val="0"/>
          <c:showCatName val="0"/>
          <c:showSerName val="0"/>
          <c:showPercent val="0"/>
          <c:showBubbleSize val="0"/>
        </c:dLbls>
        <c:smooth val="0"/>
        <c:axId val="243005448"/>
        <c:axId val="243006624"/>
      </c:lineChart>
      <c:catAx>
        <c:axId val="243005448"/>
        <c:scaling>
          <c:orientation val="minMax"/>
        </c:scaling>
        <c:delete val="0"/>
        <c:axPos val="b"/>
        <c:numFmt formatCode="General" sourceLinked="1"/>
        <c:majorTickMark val="none"/>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243006624"/>
        <c:crosses val="autoZero"/>
        <c:auto val="1"/>
        <c:lblAlgn val="ctr"/>
        <c:lblOffset val="100"/>
        <c:noMultiLvlLbl val="0"/>
      </c:catAx>
      <c:valAx>
        <c:axId val="243006624"/>
        <c:scaling>
          <c:orientation val="minMax"/>
        </c:scaling>
        <c:delete val="0"/>
        <c:axPos val="l"/>
        <c:majorGridlines>
          <c:spPr>
            <a:ln w="9525" cap="flat" cmpd="sng" algn="ctr">
              <a:solidFill>
                <a:schemeClr val="tx1">
                  <a:lumMod val="15000"/>
                  <a:lumOff val="85000"/>
                </a:schemeClr>
              </a:solidFill>
              <a:prstDash val="lgDash"/>
              <a:round/>
            </a:ln>
            <a:effectLst/>
          </c:spPr>
        </c:majorGridlines>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it-IT"/>
          </a:p>
        </c:txPr>
        <c:crossAx val="243005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it-IT"/>
        </a:p>
      </c:txPr>
    </c:legend>
    <c:plotVisOnly val="1"/>
    <c:dispBlanksAs val="gap"/>
    <c:showDLblsOverMax val="0"/>
  </c:chart>
  <c:spPr>
    <a:noFill/>
    <a:ln>
      <a:solidFill>
        <a:srgbClr val="114B81"/>
      </a:solidFill>
    </a:ln>
    <a:effectLst/>
  </c:spPr>
  <c:txPr>
    <a:bodyPr/>
    <a:lstStyle/>
    <a:p>
      <a:pPr>
        <a:defRPr>
          <a:solidFill>
            <a:schemeClr val="tx1"/>
          </a:solidFill>
        </a:defRPr>
      </a:pPr>
      <a:endParaRPr lang="it-I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r>
              <a:rPr lang="it-IT" sz="1100" b="1">
                <a:solidFill>
                  <a:srgbClr val="114B81"/>
                </a:solidFill>
              </a:rPr>
              <a:t>Propensione all'export (%)</a:t>
            </a: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endParaRPr lang="it-IT"/>
        </a:p>
      </c:txPr>
    </c:title>
    <c:autoTitleDeleted val="0"/>
    <c:plotArea>
      <c:layout/>
      <c:lineChart>
        <c:grouping val="standard"/>
        <c:varyColors val="0"/>
        <c:ser>
          <c:idx val="0"/>
          <c:order val="0"/>
          <c:tx>
            <c:strRef>
              <c:f>'Comm est 3'!$A$10</c:f>
              <c:strCache>
                <c:ptCount val="1"/>
                <c:pt idx="0">
                  <c:v>Livorno</c:v>
                </c:pt>
              </c:strCache>
            </c:strRef>
          </c:tx>
          <c:spPr>
            <a:ln w="28575" cap="rnd">
              <a:solidFill>
                <a:schemeClr val="accent1"/>
              </a:solidFill>
              <a:round/>
            </a:ln>
            <a:effectLst/>
          </c:spPr>
          <c:marker>
            <c:symbol val="none"/>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13B-484B-BBBA-BF30323BFD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est 3'!$B$2:$H$2</c:f>
              <c:strCache>
                <c:ptCount val="7"/>
                <c:pt idx="0">
                  <c:v>2000</c:v>
                </c:pt>
                <c:pt idx="1">
                  <c:v>2005</c:v>
                </c:pt>
                <c:pt idx="2">
                  <c:v>2010</c:v>
                </c:pt>
                <c:pt idx="3">
                  <c:v>2015</c:v>
                </c:pt>
                <c:pt idx="4">
                  <c:v>2019</c:v>
                </c:pt>
                <c:pt idx="5">
                  <c:v>2020</c:v>
                </c:pt>
                <c:pt idx="6">
                  <c:v>2021(*)</c:v>
                </c:pt>
              </c:strCache>
            </c:strRef>
          </c:cat>
          <c:val>
            <c:numRef>
              <c:f>'Comm est 3'!$B$10:$H$10</c:f>
              <c:numCache>
                <c:formatCode>#,##0.0</c:formatCode>
                <c:ptCount val="7"/>
                <c:pt idx="0">
                  <c:v>15.205202289722111</c:v>
                </c:pt>
                <c:pt idx="1">
                  <c:v>16.162907051457392</c:v>
                </c:pt>
                <c:pt idx="2">
                  <c:v>26.843044075066352</c:v>
                </c:pt>
                <c:pt idx="3">
                  <c:v>19.083026817443326</c:v>
                </c:pt>
                <c:pt idx="4">
                  <c:v>22.741869193767872</c:v>
                </c:pt>
                <c:pt idx="5">
                  <c:v>19.546307467752811</c:v>
                </c:pt>
                <c:pt idx="6">
                  <c:v>28.34844690448697</c:v>
                </c:pt>
              </c:numCache>
            </c:numRef>
          </c:val>
          <c:smooth val="0"/>
          <c:extLst>
            <c:ext xmlns:c16="http://schemas.microsoft.com/office/drawing/2014/chart" uri="{C3380CC4-5D6E-409C-BE32-E72D297353CC}">
              <c16:uniqueId val="{00000001-913B-484B-BBBA-BF30323BFDFA}"/>
            </c:ext>
          </c:extLst>
        </c:ser>
        <c:ser>
          <c:idx val="1"/>
          <c:order val="1"/>
          <c:tx>
            <c:strRef>
              <c:f>'Comm est 3'!$A$11</c:f>
              <c:strCache>
                <c:ptCount val="1"/>
                <c:pt idx="0">
                  <c:v>Grosseto</c:v>
                </c:pt>
              </c:strCache>
            </c:strRef>
          </c:tx>
          <c:spPr>
            <a:ln w="28575" cap="rnd">
              <a:solidFill>
                <a:schemeClr val="accent2"/>
              </a:solidFill>
              <a:round/>
            </a:ln>
            <a:effectLst/>
          </c:spPr>
          <c:marker>
            <c:symbol val="none"/>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13B-484B-BBBA-BF30323BFD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7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est 3'!$B$2:$H$2</c:f>
              <c:strCache>
                <c:ptCount val="7"/>
                <c:pt idx="0">
                  <c:v>2000</c:v>
                </c:pt>
                <c:pt idx="1">
                  <c:v>2005</c:v>
                </c:pt>
                <c:pt idx="2">
                  <c:v>2010</c:v>
                </c:pt>
                <c:pt idx="3">
                  <c:v>2015</c:v>
                </c:pt>
                <c:pt idx="4">
                  <c:v>2019</c:v>
                </c:pt>
                <c:pt idx="5">
                  <c:v>2020</c:v>
                </c:pt>
                <c:pt idx="6">
                  <c:v>2021(*)</c:v>
                </c:pt>
              </c:strCache>
            </c:strRef>
          </c:cat>
          <c:val>
            <c:numRef>
              <c:f>'Comm est 3'!$B$11:$H$11</c:f>
              <c:numCache>
                <c:formatCode>#,##0.0</c:formatCode>
                <c:ptCount val="7"/>
                <c:pt idx="0">
                  <c:v>5.2999152017209532</c:v>
                </c:pt>
                <c:pt idx="1">
                  <c:v>3.8201657501209074</c:v>
                </c:pt>
                <c:pt idx="2">
                  <c:v>4.3122952540085846</c:v>
                </c:pt>
                <c:pt idx="3">
                  <c:v>6.732308893889198</c:v>
                </c:pt>
                <c:pt idx="4">
                  <c:v>7.6149903582466525</c:v>
                </c:pt>
                <c:pt idx="5">
                  <c:v>7.6430429550779611</c:v>
                </c:pt>
                <c:pt idx="6">
                  <c:v>7.5862268138877598</c:v>
                </c:pt>
              </c:numCache>
            </c:numRef>
          </c:val>
          <c:smooth val="0"/>
          <c:extLst>
            <c:ext xmlns:c16="http://schemas.microsoft.com/office/drawing/2014/chart" uri="{C3380CC4-5D6E-409C-BE32-E72D297353CC}">
              <c16:uniqueId val="{00000003-913B-484B-BBBA-BF30323BFDFA}"/>
            </c:ext>
          </c:extLst>
        </c:ser>
        <c:ser>
          <c:idx val="2"/>
          <c:order val="2"/>
          <c:tx>
            <c:strRef>
              <c:f>'Comm est 3'!$A$12</c:f>
              <c:strCache>
                <c:ptCount val="1"/>
                <c:pt idx="0">
                  <c:v>Toscana</c:v>
                </c:pt>
              </c:strCache>
            </c:strRef>
          </c:tx>
          <c:spPr>
            <a:ln w="28575" cap="rnd">
              <a:solidFill>
                <a:schemeClr val="accent3"/>
              </a:solidFill>
              <a:round/>
            </a:ln>
            <a:effectLst/>
          </c:spPr>
          <c:marker>
            <c:symbol val="none"/>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13B-484B-BBBA-BF30323BFD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est 3'!$B$2:$H$2</c:f>
              <c:strCache>
                <c:ptCount val="7"/>
                <c:pt idx="0">
                  <c:v>2000</c:v>
                </c:pt>
                <c:pt idx="1">
                  <c:v>2005</c:v>
                </c:pt>
                <c:pt idx="2">
                  <c:v>2010</c:v>
                </c:pt>
                <c:pt idx="3">
                  <c:v>2015</c:v>
                </c:pt>
                <c:pt idx="4">
                  <c:v>2019</c:v>
                </c:pt>
                <c:pt idx="5">
                  <c:v>2020</c:v>
                </c:pt>
                <c:pt idx="6">
                  <c:v>2021(*)</c:v>
                </c:pt>
              </c:strCache>
            </c:strRef>
          </c:cat>
          <c:val>
            <c:numRef>
              <c:f>'Comm est 3'!$B$12:$H$12</c:f>
              <c:numCache>
                <c:formatCode>#,##0.0</c:formatCode>
                <c:ptCount val="7"/>
                <c:pt idx="0">
                  <c:v>29.839577256362134</c:v>
                </c:pt>
                <c:pt idx="1">
                  <c:v>25.135801550648289</c:v>
                </c:pt>
                <c:pt idx="2">
                  <c:v>28.05150126088224</c:v>
                </c:pt>
                <c:pt idx="3">
                  <c:v>33.444923956863889</c:v>
                </c:pt>
                <c:pt idx="4">
                  <c:v>39.591527969412503</c:v>
                </c:pt>
                <c:pt idx="5">
                  <c:v>40.634216593387677</c:v>
                </c:pt>
                <c:pt idx="6">
                  <c:v>44.451571539942591</c:v>
                </c:pt>
              </c:numCache>
            </c:numRef>
          </c:val>
          <c:smooth val="0"/>
          <c:extLst>
            <c:ext xmlns:c16="http://schemas.microsoft.com/office/drawing/2014/chart" uri="{C3380CC4-5D6E-409C-BE32-E72D297353CC}">
              <c16:uniqueId val="{00000005-913B-484B-BBBA-BF30323BFDFA}"/>
            </c:ext>
          </c:extLst>
        </c:ser>
        <c:ser>
          <c:idx val="3"/>
          <c:order val="3"/>
          <c:tx>
            <c:strRef>
              <c:f>'Comm est 3'!$A$13</c:f>
              <c:strCache>
                <c:ptCount val="1"/>
                <c:pt idx="0">
                  <c:v>Italia</c:v>
                </c:pt>
              </c:strCache>
            </c:strRef>
          </c:tx>
          <c:spPr>
            <a:ln w="28575" cap="rnd">
              <a:solidFill>
                <a:schemeClr val="accent4"/>
              </a:solidFill>
              <a:round/>
            </a:ln>
            <a:effectLst/>
          </c:spPr>
          <c:marker>
            <c:symbol val="none"/>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13B-484B-BBBA-BF30323BFDFA}"/>
                </c:ext>
              </c:extLst>
            </c:dLbl>
            <c:spPr>
              <a:solidFill>
                <a:srgbClr val="FFC000">
                  <a:lumMod val="40000"/>
                  <a:lumOff val="60000"/>
                </a:srgb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est 3'!$B$2:$H$2</c:f>
              <c:strCache>
                <c:ptCount val="7"/>
                <c:pt idx="0">
                  <c:v>2000</c:v>
                </c:pt>
                <c:pt idx="1">
                  <c:v>2005</c:v>
                </c:pt>
                <c:pt idx="2">
                  <c:v>2010</c:v>
                </c:pt>
                <c:pt idx="3">
                  <c:v>2015</c:v>
                </c:pt>
                <c:pt idx="4">
                  <c:v>2019</c:v>
                </c:pt>
                <c:pt idx="5">
                  <c:v>2020</c:v>
                </c:pt>
                <c:pt idx="6">
                  <c:v>2021(*)</c:v>
                </c:pt>
              </c:strCache>
            </c:strRef>
          </c:cat>
          <c:val>
            <c:numRef>
              <c:f>'Comm est 3'!$B$13:$H$13</c:f>
              <c:numCache>
                <c:formatCode>#,##0.0</c:formatCode>
                <c:ptCount val="7"/>
                <c:pt idx="0">
                  <c:v>23.426648731858766</c:v>
                </c:pt>
                <c:pt idx="1">
                  <c:v>22.296007360081546</c:v>
                </c:pt>
                <c:pt idx="2">
                  <c:v>23.294806757798806</c:v>
                </c:pt>
                <c:pt idx="3">
                  <c:v>27.728281202592157</c:v>
                </c:pt>
                <c:pt idx="4">
                  <c:v>29.862448317735318</c:v>
                </c:pt>
                <c:pt idx="5">
                  <c:v>29.264671760892668</c:v>
                </c:pt>
                <c:pt idx="6">
                  <c:v>32.453998477887119</c:v>
                </c:pt>
              </c:numCache>
            </c:numRef>
          </c:val>
          <c:smooth val="0"/>
          <c:extLst>
            <c:ext xmlns:c16="http://schemas.microsoft.com/office/drawing/2014/chart" uri="{C3380CC4-5D6E-409C-BE32-E72D297353CC}">
              <c16:uniqueId val="{00000007-913B-484B-BBBA-BF30323BFDFA}"/>
            </c:ext>
          </c:extLst>
        </c:ser>
        <c:dLbls>
          <c:showLegendKey val="0"/>
          <c:showVal val="0"/>
          <c:showCatName val="0"/>
          <c:showSerName val="0"/>
          <c:showPercent val="0"/>
          <c:showBubbleSize val="0"/>
        </c:dLbls>
        <c:smooth val="0"/>
        <c:axId val="243007408"/>
        <c:axId val="288997696"/>
      </c:lineChart>
      <c:catAx>
        <c:axId val="243007408"/>
        <c:scaling>
          <c:orientation val="minMax"/>
        </c:scaling>
        <c:delete val="0"/>
        <c:axPos val="b"/>
        <c:numFmt formatCode="General" sourceLinked="1"/>
        <c:majorTickMark val="none"/>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288997696"/>
        <c:crosses val="autoZero"/>
        <c:auto val="1"/>
        <c:lblAlgn val="ctr"/>
        <c:lblOffset val="100"/>
        <c:noMultiLvlLbl val="0"/>
      </c:catAx>
      <c:valAx>
        <c:axId val="288997696"/>
        <c:scaling>
          <c:orientation val="minMax"/>
        </c:scaling>
        <c:delete val="0"/>
        <c:axPos val="l"/>
        <c:majorGridlines>
          <c:spPr>
            <a:ln w="9525" cap="flat" cmpd="sng" algn="ctr">
              <a:solidFill>
                <a:schemeClr val="tx1">
                  <a:lumMod val="15000"/>
                  <a:lumOff val="85000"/>
                </a:schemeClr>
              </a:solidFill>
              <a:prstDash val="lgDash"/>
              <a:round/>
            </a:ln>
            <a:effectLst/>
          </c:spPr>
        </c:majorGridlines>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it-IT"/>
          </a:p>
        </c:txPr>
        <c:crossAx val="243007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it-IT"/>
        </a:p>
      </c:txPr>
    </c:legend>
    <c:plotVisOnly val="1"/>
    <c:dispBlanksAs val="gap"/>
    <c:showDLblsOverMax val="0"/>
  </c:chart>
  <c:spPr>
    <a:noFill/>
    <a:ln>
      <a:solidFill>
        <a:srgbClr val="114B81"/>
      </a:solidFill>
    </a:ln>
    <a:effectLst/>
  </c:spPr>
  <c:txPr>
    <a:bodyPr/>
    <a:lstStyle/>
    <a:p>
      <a:pPr>
        <a:defRPr>
          <a:solidFill>
            <a:schemeClr val="tx1"/>
          </a:solidFill>
        </a:defRPr>
      </a:pPr>
      <a:endParaRPr lang="it-I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r>
              <a:rPr lang="it-IT" sz="1100" b="1">
                <a:solidFill>
                  <a:srgbClr val="114B81"/>
                </a:solidFill>
              </a:rPr>
              <a:t>Grado di copertura % delle esportazioni sulle importazioni</a:t>
            </a: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rgbClr val="114B81"/>
              </a:solidFill>
              <a:latin typeface="+mn-lt"/>
              <a:ea typeface="+mn-ea"/>
              <a:cs typeface="+mn-cs"/>
            </a:defRPr>
          </a:pPr>
          <a:endParaRPr lang="it-IT"/>
        </a:p>
      </c:txPr>
    </c:title>
    <c:autoTitleDeleted val="0"/>
    <c:plotArea>
      <c:layout/>
      <c:lineChart>
        <c:grouping val="standard"/>
        <c:varyColors val="0"/>
        <c:ser>
          <c:idx val="0"/>
          <c:order val="0"/>
          <c:tx>
            <c:strRef>
              <c:f>'Comm est 3'!$A$4</c:f>
              <c:strCache>
                <c:ptCount val="1"/>
                <c:pt idx="0">
                  <c:v>Livorno</c:v>
                </c:pt>
              </c:strCache>
            </c:strRef>
          </c:tx>
          <c:spPr>
            <a:ln w="28575" cap="rnd">
              <a:solidFill>
                <a:schemeClr val="accent1"/>
              </a:solidFill>
              <a:round/>
            </a:ln>
            <a:effectLst/>
          </c:spPr>
          <c:marker>
            <c:symbol val="none"/>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401-4759-AA3D-E4C8B61409D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est 3'!$B$2:$H$2</c:f>
              <c:strCache>
                <c:ptCount val="7"/>
                <c:pt idx="0">
                  <c:v>2000</c:v>
                </c:pt>
                <c:pt idx="1">
                  <c:v>2005</c:v>
                </c:pt>
                <c:pt idx="2">
                  <c:v>2010</c:v>
                </c:pt>
                <c:pt idx="3">
                  <c:v>2015</c:v>
                </c:pt>
                <c:pt idx="4">
                  <c:v>2019</c:v>
                </c:pt>
                <c:pt idx="5">
                  <c:v>2020</c:v>
                </c:pt>
                <c:pt idx="6">
                  <c:v>2021(*)</c:v>
                </c:pt>
              </c:strCache>
            </c:strRef>
          </c:cat>
          <c:val>
            <c:numRef>
              <c:f>'Comm est 3'!$B$4:$H$4</c:f>
              <c:numCache>
                <c:formatCode>#,##0.0</c:formatCode>
                <c:ptCount val="7"/>
                <c:pt idx="0">
                  <c:v>19.217272905376671</c:v>
                </c:pt>
                <c:pt idx="1">
                  <c:v>23.412861844807178</c:v>
                </c:pt>
                <c:pt idx="2">
                  <c:v>46.077644646004728</c:v>
                </c:pt>
                <c:pt idx="3">
                  <c:v>32.147962404105115</c:v>
                </c:pt>
                <c:pt idx="4">
                  <c:v>29.731788382956609</c:v>
                </c:pt>
                <c:pt idx="5">
                  <c:v>40.718376695696165</c:v>
                </c:pt>
                <c:pt idx="6">
                  <c:v>51.961250576723849</c:v>
                </c:pt>
              </c:numCache>
            </c:numRef>
          </c:val>
          <c:smooth val="0"/>
          <c:extLst>
            <c:ext xmlns:c16="http://schemas.microsoft.com/office/drawing/2014/chart" uri="{C3380CC4-5D6E-409C-BE32-E72D297353CC}">
              <c16:uniqueId val="{00000001-F401-4759-AA3D-E4C8B61409D9}"/>
            </c:ext>
          </c:extLst>
        </c:ser>
        <c:ser>
          <c:idx val="1"/>
          <c:order val="1"/>
          <c:tx>
            <c:strRef>
              <c:f>'Comm est 3'!$A$5</c:f>
              <c:strCache>
                <c:ptCount val="1"/>
                <c:pt idx="0">
                  <c:v>Grosseto</c:v>
                </c:pt>
              </c:strCache>
            </c:strRef>
          </c:tx>
          <c:spPr>
            <a:ln w="28575" cap="rnd">
              <a:solidFill>
                <a:schemeClr val="accent2"/>
              </a:solidFill>
              <a:round/>
            </a:ln>
            <a:effectLst/>
          </c:spPr>
          <c:marker>
            <c:symbol val="none"/>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401-4759-AA3D-E4C8B61409D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7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est 3'!$B$2:$H$2</c:f>
              <c:strCache>
                <c:ptCount val="7"/>
                <c:pt idx="0">
                  <c:v>2000</c:v>
                </c:pt>
                <c:pt idx="1">
                  <c:v>2005</c:v>
                </c:pt>
                <c:pt idx="2">
                  <c:v>2010</c:v>
                </c:pt>
                <c:pt idx="3">
                  <c:v>2015</c:v>
                </c:pt>
                <c:pt idx="4">
                  <c:v>2019</c:v>
                </c:pt>
                <c:pt idx="5">
                  <c:v>2020</c:v>
                </c:pt>
                <c:pt idx="6">
                  <c:v>2021(*)</c:v>
                </c:pt>
              </c:strCache>
            </c:strRef>
          </c:cat>
          <c:val>
            <c:numRef>
              <c:f>'Comm est 3'!$B$5:$H$5</c:f>
              <c:numCache>
                <c:formatCode>#,##0.0</c:formatCode>
                <c:ptCount val="7"/>
                <c:pt idx="0">
                  <c:v>91.35753395551852</c:v>
                </c:pt>
                <c:pt idx="1">
                  <c:v>85.594230364650471</c:v>
                </c:pt>
                <c:pt idx="2">
                  <c:v>101.64315641161829</c:v>
                </c:pt>
                <c:pt idx="3">
                  <c:v>175.73169156541067</c:v>
                </c:pt>
                <c:pt idx="4">
                  <c:v>187.78254745036094</c:v>
                </c:pt>
                <c:pt idx="5">
                  <c:v>186.68867769536357</c:v>
                </c:pt>
                <c:pt idx="6">
                  <c:v>141.4647125084193</c:v>
                </c:pt>
              </c:numCache>
            </c:numRef>
          </c:val>
          <c:smooth val="0"/>
          <c:extLst>
            <c:ext xmlns:c16="http://schemas.microsoft.com/office/drawing/2014/chart" uri="{C3380CC4-5D6E-409C-BE32-E72D297353CC}">
              <c16:uniqueId val="{00000003-F401-4759-AA3D-E4C8B61409D9}"/>
            </c:ext>
          </c:extLst>
        </c:ser>
        <c:ser>
          <c:idx val="2"/>
          <c:order val="2"/>
          <c:tx>
            <c:strRef>
              <c:f>'Comm est 3'!$A$6</c:f>
              <c:strCache>
                <c:ptCount val="1"/>
                <c:pt idx="0">
                  <c:v>Toscana</c:v>
                </c:pt>
              </c:strCache>
            </c:strRef>
          </c:tx>
          <c:spPr>
            <a:ln w="28575" cap="rnd">
              <a:solidFill>
                <a:schemeClr val="accent3"/>
              </a:solidFill>
              <a:round/>
            </a:ln>
            <a:effectLst/>
          </c:spPr>
          <c:marker>
            <c:symbol val="none"/>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401-4759-AA3D-E4C8B61409D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est 3'!$B$2:$H$2</c:f>
              <c:strCache>
                <c:ptCount val="7"/>
                <c:pt idx="0">
                  <c:v>2000</c:v>
                </c:pt>
                <c:pt idx="1">
                  <c:v>2005</c:v>
                </c:pt>
                <c:pt idx="2">
                  <c:v>2010</c:v>
                </c:pt>
                <c:pt idx="3">
                  <c:v>2015</c:v>
                </c:pt>
                <c:pt idx="4">
                  <c:v>2019</c:v>
                </c:pt>
                <c:pt idx="5">
                  <c:v>2020</c:v>
                </c:pt>
                <c:pt idx="6">
                  <c:v>2021(*)</c:v>
                </c:pt>
              </c:strCache>
            </c:strRef>
          </c:cat>
          <c:val>
            <c:numRef>
              <c:f>'Comm est 3'!$B$6:$H$6</c:f>
              <c:numCache>
                <c:formatCode>#,##0.0</c:formatCode>
                <c:ptCount val="7"/>
                <c:pt idx="0">
                  <c:v>130.59629986653218</c:v>
                </c:pt>
                <c:pt idx="1">
                  <c:v>129.36549072976499</c:v>
                </c:pt>
                <c:pt idx="2">
                  <c:v>131.49623511433833</c:v>
                </c:pt>
                <c:pt idx="3">
                  <c:v>152.21189080143483</c:v>
                </c:pt>
                <c:pt idx="4">
                  <c:v>162.38248888655608</c:v>
                </c:pt>
                <c:pt idx="5">
                  <c:v>145.33380739716304</c:v>
                </c:pt>
                <c:pt idx="6">
                  <c:v>160.04601863421516</c:v>
                </c:pt>
              </c:numCache>
            </c:numRef>
          </c:val>
          <c:smooth val="0"/>
          <c:extLst>
            <c:ext xmlns:c16="http://schemas.microsoft.com/office/drawing/2014/chart" uri="{C3380CC4-5D6E-409C-BE32-E72D297353CC}">
              <c16:uniqueId val="{00000005-F401-4759-AA3D-E4C8B61409D9}"/>
            </c:ext>
          </c:extLst>
        </c:ser>
        <c:ser>
          <c:idx val="3"/>
          <c:order val="3"/>
          <c:tx>
            <c:strRef>
              <c:f>'Comm est 3'!$A$7</c:f>
              <c:strCache>
                <c:ptCount val="1"/>
                <c:pt idx="0">
                  <c:v>Italia</c:v>
                </c:pt>
              </c:strCache>
            </c:strRef>
          </c:tx>
          <c:spPr>
            <a:ln w="28575" cap="rnd">
              <a:solidFill>
                <a:schemeClr val="accent4"/>
              </a:solidFill>
              <a:round/>
            </a:ln>
            <a:effectLst/>
          </c:spPr>
          <c:marker>
            <c:symbol val="none"/>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401-4759-AA3D-E4C8B61409D9}"/>
                </c:ext>
              </c:extLst>
            </c:dLbl>
            <c:spPr>
              <a:solidFill>
                <a:schemeClr val="accent4">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est 3'!$B$2:$H$2</c:f>
              <c:strCache>
                <c:ptCount val="7"/>
                <c:pt idx="0">
                  <c:v>2000</c:v>
                </c:pt>
                <c:pt idx="1">
                  <c:v>2005</c:v>
                </c:pt>
                <c:pt idx="2">
                  <c:v>2010</c:v>
                </c:pt>
                <c:pt idx="3">
                  <c:v>2015</c:v>
                </c:pt>
                <c:pt idx="4">
                  <c:v>2019</c:v>
                </c:pt>
                <c:pt idx="5">
                  <c:v>2020</c:v>
                </c:pt>
                <c:pt idx="6">
                  <c:v>2021(*)</c:v>
                </c:pt>
              </c:strCache>
            </c:strRef>
          </c:cat>
          <c:val>
            <c:numRef>
              <c:f>'Comm est 3'!$B$7:$H$7</c:f>
              <c:numCache>
                <c:formatCode>#,##0.0</c:formatCode>
                <c:ptCount val="7"/>
                <c:pt idx="0">
                  <c:v>100.73756199919868</c:v>
                </c:pt>
                <c:pt idx="1">
                  <c:v>96.970942864415278</c:v>
                </c:pt>
                <c:pt idx="2">
                  <c:v>91.822439859275235</c:v>
                </c:pt>
                <c:pt idx="3">
                  <c:v>111.28439131609196</c:v>
                </c:pt>
                <c:pt idx="4">
                  <c:v>113.2275024504288</c:v>
                </c:pt>
                <c:pt idx="5">
                  <c:v>116.94822814976675</c:v>
                </c:pt>
                <c:pt idx="6">
                  <c:v>109.36125467571264</c:v>
                </c:pt>
              </c:numCache>
            </c:numRef>
          </c:val>
          <c:smooth val="0"/>
          <c:extLst>
            <c:ext xmlns:c16="http://schemas.microsoft.com/office/drawing/2014/chart" uri="{C3380CC4-5D6E-409C-BE32-E72D297353CC}">
              <c16:uniqueId val="{00000007-F401-4759-AA3D-E4C8B61409D9}"/>
            </c:ext>
          </c:extLst>
        </c:ser>
        <c:dLbls>
          <c:showLegendKey val="0"/>
          <c:showVal val="0"/>
          <c:showCatName val="0"/>
          <c:showSerName val="0"/>
          <c:showPercent val="0"/>
          <c:showBubbleSize val="0"/>
        </c:dLbls>
        <c:smooth val="0"/>
        <c:axId val="288996912"/>
        <c:axId val="288994168"/>
      </c:lineChart>
      <c:catAx>
        <c:axId val="288996912"/>
        <c:scaling>
          <c:orientation val="minMax"/>
        </c:scaling>
        <c:delete val="0"/>
        <c:axPos val="b"/>
        <c:numFmt formatCode="General" sourceLinked="1"/>
        <c:majorTickMark val="none"/>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288994168"/>
        <c:crosses val="autoZero"/>
        <c:auto val="1"/>
        <c:lblAlgn val="ctr"/>
        <c:lblOffset val="100"/>
        <c:noMultiLvlLbl val="0"/>
      </c:catAx>
      <c:valAx>
        <c:axId val="288994168"/>
        <c:scaling>
          <c:orientation val="minMax"/>
        </c:scaling>
        <c:delete val="0"/>
        <c:axPos val="l"/>
        <c:majorGridlines>
          <c:spPr>
            <a:ln w="9525" cap="flat" cmpd="sng" algn="ctr">
              <a:solidFill>
                <a:schemeClr val="tx1">
                  <a:lumMod val="15000"/>
                  <a:lumOff val="85000"/>
                </a:schemeClr>
              </a:solidFill>
              <a:prstDash val="lgDash"/>
              <a:round/>
            </a:ln>
            <a:effectLst/>
          </c:spPr>
        </c:majorGridlines>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it-IT"/>
          </a:p>
        </c:txPr>
        <c:crossAx val="288996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it-IT"/>
        </a:p>
      </c:txPr>
    </c:legend>
    <c:plotVisOnly val="1"/>
    <c:dispBlanksAs val="gap"/>
    <c:showDLblsOverMax val="0"/>
  </c:chart>
  <c:spPr>
    <a:noFill/>
    <a:ln>
      <a:solidFill>
        <a:srgbClr val="114B81"/>
      </a:solidFill>
    </a:ln>
    <a:effectLst/>
  </c:spPr>
  <c:txPr>
    <a:bodyPr/>
    <a:lstStyle/>
    <a:p>
      <a:pPr>
        <a:defRPr>
          <a:solidFill>
            <a:schemeClr val="tx1"/>
          </a:solidFill>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B2750-4DB7-43DD-A023-E81B1F958A70}" type="doc">
      <dgm:prSet loTypeId="urn:microsoft.com/office/officeart/2005/8/layout/lProcess2" loCatId="list" qsTypeId="urn:microsoft.com/office/officeart/2005/8/quickstyle/simple4" qsCatId="simple" csTypeId="urn:microsoft.com/office/officeart/2005/8/colors/accent0_3" csCatId="mainScheme" phldr="1"/>
      <dgm:spPr/>
      <dgm:t>
        <a:bodyPr/>
        <a:lstStyle/>
        <a:p>
          <a:endParaRPr lang="it-IT"/>
        </a:p>
      </dgm:t>
    </dgm:pt>
    <dgm:pt modelId="{966C5441-BB78-4AEC-B271-C182B002CE3F}">
      <dgm:prSet phldrT="[Testo]" custT="1"/>
      <dgm:spPr>
        <a:solidFill>
          <a:schemeClr val="bg1"/>
        </a:solidFill>
      </dgm:spPr>
      <dgm:t>
        <a:bodyPr/>
        <a:lstStyle/>
        <a:p>
          <a:r>
            <a:rPr lang="it-IT" sz="1800" b="1" dirty="0" smtClean="0">
              <a:solidFill>
                <a:schemeClr val="tx2"/>
              </a:solidFill>
            </a:rPr>
            <a:t>Livorno</a:t>
          </a:r>
          <a:endParaRPr lang="it-IT" sz="2500" b="1" dirty="0">
            <a:solidFill>
              <a:schemeClr val="tx2"/>
            </a:solidFill>
          </a:endParaRPr>
        </a:p>
      </dgm:t>
    </dgm:pt>
    <dgm:pt modelId="{8FD5789E-1F1B-4998-998E-CC764B453F8D}" type="parTrans" cxnId="{F0520642-BB4C-473B-B6AF-4FBB2D770A2F}">
      <dgm:prSet/>
      <dgm:spPr/>
      <dgm:t>
        <a:bodyPr/>
        <a:lstStyle/>
        <a:p>
          <a:endParaRPr lang="it-IT">
            <a:solidFill>
              <a:srgbClr val="00B0F0"/>
            </a:solidFill>
          </a:endParaRPr>
        </a:p>
      </dgm:t>
    </dgm:pt>
    <dgm:pt modelId="{A4C2A751-23F8-4100-90E9-0DE4E4FDECC1}" type="sibTrans" cxnId="{F0520642-BB4C-473B-B6AF-4FBB2D770A2F}">
      <dgm:prSet/>
      <dgm:spPr/>
      <dgm:t>
        <a:bodyPr/>
        <a:lstStyle/>
        <a:p>
          <a:endParaRPr lang="it-IT">
            <a:solidFill>
              <a:srgbClr val="00B0F0"/>
            </a:solidFill>
          </a:endParaRPr>
        </a:p>
      </dgm:t>
    </dgm:pt>
    <dgm:pt modelId="{77D297A6-88A8-45AE-B6A4-9ACC8A7B7A84}">
      <dgm:prSet phldrT="[Testo]"/>
      <dgm:spPr>
        <a:solidFill>
          <a:schemeClr val="accent1">
            <a:lumMod val="50000"/>
          </a:schemeClr>
        </a:solidFill>
      </dgm:spPr>
      <dgm:t>
        <a:bodyPr/>
        <a:lstStyle/>
        <a:p>
          <a:r>
            <a:rPr lang="it-IT" b="1" smtClean="0"/>
            <a:t>Imprese</a:t>
          </a:r>
        </a:p>
        <a:p>
          <a:r>
            <a:rPr lang="it-IT" smtClean="0"/>
            <a:t>4.199</a:t>
          </a:r>
          <a:endParaRPr lang="it-IT" dirty="0"/>
        </a:p>
      </dgm:t>
    </dgm:pt>
    <dgm:pt modelId="{F515D203-58C0-4AF8-99DC-B0D7BA65F103}" type="parTrans" cxnId="{318EBDC9-9526-4C37-B777-AB25698E2E85}">
      <dgm:prSet/>
      <dgm:spPr/>
      <dgm:t>
        <a:bodyPr/>
        <a:lstStyle/>
        <a:p>
          <a:endParaRPr lang="it-IT">
            <a:solidFill>
              <a:srgbClr val="00B0F0"/>
            </a:solidFill>
          </a:endParaRPr>
        </a:p>
      </dgm:t>
    </dgm:pt>
    <dgm:pt modelId="{F65DDD0D-7777-42AA-8A8F-99931500FBC2}" type="sibTrans" cxnId="{318EBDC9-9526-4C37-B777-AB25698E2E85}">
      <dgm:prSet/>
      <dgm:spPr/>
      <dgm:t>
        <a:bodyPr/>
        <a:lstStyle/>
        <a:p>
          <a:endParaRPr lang="it-IT">
            <a:solidFill>
              <a:srgbClr val="00B0F0"/>
            </a:solidFill>
          </a:endParaRPr>
        </a:p>
      </dgm:t>
    </dgm:pt>
    <dgm:pt modelId="{98F02C37-3E1C-4F21-9C20-DCC1906CD915}">
      <dgm:prSet phldrT="[Testo]"/>
      <dgm:spPr>
        <a:solidFill>
          <a:schemeClr val="accent1">
            <a:lumMod val="50000"/>
          </a:schemeClr>
        </a:solidFill>
      </dgm:spPr>
      <dgm:t>
        <a:bodyPr/>
        <a:lstStyle/>
        <a:p>
          <a:r>
            <a:rPr lang="it-IT" b="1" dirty="0" smtClean="0"/>
            <a:t>Valore</a:t>
          </a:r>
          <a:r>
            <a:rPr lang="it-IT" dirty="0" smtClean="0"/>
            <a:t> </a:t>
          </a:r>
          <a:r>
            <a:rPr lang="it-IT" b="1" dirty="0" smtClean="0"/>
            <a:t>aggiunto</a:t>
          </a:r>
        </a:p>
        <a:p>
          <a:r>
            <a:rPr lang="it-IT" dirty="0" smtClean="0"/>
            <a:t>993,8 mln/€</a:t>
          </a:r>
          <a:endParaRPr lang="it-IT" dirty="0"/>
        </a:p>
      </dgm:t>
    </dgm:pt>
    <dgm:pt modelId="{E01FF1E6-FE81-43A5-BE7C-DFB27F135AC6}" type="parTrans" cxnId="{02EF8AF5-075B-4A24-9236-9C885FDBF6E0}">
      <dgm:prSet/>
      <dgm:spPr/>
      <dgm:t>
        <a:bodyPr/>
        <a:lstStyle/>
        <a:p>
          <a:endParaRPr lang="it-IT">
            <a:solidFill>
              <a:srgbClr val="00B0F0"/>
            </a:solidFill>
          </a:endParaRPr>
        </a:p>
      </dgm:t>
    </dgm:pt>
    <dgm:pt modelId="{D8391AC0-3241-44E0-8DB4-8542A6FA95B1}" type="sibTrans" cxnId="{02EF8AF5-075B-4A24-9236-9C885FDBF6E0}">
      <dgm:prSet/>
      <dgm:spPr/>
      <dgm:t>
        <a:bodyPr/>
        <a:lstStyle/>
        <a:p>
          <a:endParaRPr lang="it-IT">
            <a:solidFill>
              <a:srgbClr val="00B0F0"/>
            </a:solidFill>
          </a:endParaRPr>
        </a:p>
      </dgm:t>
    </dgm:pt>
    <dgm:pt modelId="{B45EFDA3-2C6D-4E66-AAB7-2FDBA3280CBD}">
      <dgm:prSet phldrT="[Testo]" custT="1"/>
      <dgm:spPr>
        <a:solidFill>
          <a:schemeClr val="bg1"/>
        </a:solidFill>
      </dgm:spPr>
      <dgm:t>
        <a:bodyPr/>
        <a:lstStyle/>
        <a:p>
          <a:r>
            <a:rPr lang="it-IT" sz="1800" b="1" dirty="0" smtClean="0">
              <a:solidFill>
                <a:schemeClr val="tx2"/>
              </a:solidFill>
            </a:rPr>
            <a:t>Grosseto</a:t>
          </a:r>
          <a:endParaRPr lang="it-IT" sz="2500" b="1" dirty="0">
            <a:solidFill>
              <a:schemeClr val="tx2"/>
            </a:solidFill>
          </a:endParaRPr>
        </a:p>
      </dgm:t>
    </dgm:pt>
    <dgm:pt modelId="{424802D9-219B-4942-B47C-6075EE37B844}" type="parTrans" cxnId="{9D38E19E-169A-475E-A682-A97AF63BF901}">
      <dgm:prSet/>
      <dgm:spPr/>
      <dgm:t>
        <a:bodyPr/>
        <a:lstStyle/>
        <a:p>
          <a:endParaRPr lang="it-IT">
            <a:solidFill>
              <a:srgbClr val="00B0F0"/>
            </a:solidFill>
          </a:endParaRPr>
        </a:p>
      </dgm:t>
    </dgm:pt>
    <dgm:pt modelId="{25DE3C40-FB8C-4C98-A84B-D56AC568B0C2}" type="sibTrans" cxnId="{9D38E19E-169A-475E-A682-A97AF63BF901}">
      <dgm:prSet/>
      <dgm:spPr/>
      <dgm:t>
        <a:bodyPr/>
        <a:lstStyle/>
        <a:p>
          <a:endParaRPr lang="it-IT">
            <a:solidFill>
              <a:srgbClr val="00B0F0"/>
            </a:solidFill>
          </a:endParaRPr>
        </a:p>
      </dgm:t>
    </dgm:pt>
    <dgm:pt modelId="{625C07C1-5463-40F2-BC7C-C9F5B72C8850}">
      <dgm:prSet phldrT="[Testo]"/>
      <dgm:spPr>
        <a:solidFill>
          <a:schemeClr val="accent1">
            <a:lumMod val="50000"/>
          </a:schemeClr>
        </a:solidFill>
      </dgm:spPr>
      <dgm:t>
        <a:bodyPr/>
        <a:lstStyle/>
        <a:p>
          <a:r>
            <a:rPr lang="it-IT" b="1" smtClean="0"/>
            <a:t>Imprese</a:t>
          </a:r>
        </a:p>
        <a:p>
          <a:r>
            <a:rPr lang="it-IT" smtClean="0"/>
            <a:t>2.400</a:t>
          </a:r>
          <a:endParaRPr lang="it-IT" dirty="0"/>
        </a:p>
      </dgm:t>
    </dgm:pt>
    <dgm:pt modelId="{516ABC4A-2D25-45A9-AAD1-6B33C23D8F8A}" type="parTrans" cxnId="{928E8130-AC7A-4E78-9A75-4A7D0B4E76EB}">
      <dgm:prSet/>
      <dgm:spPr/>
      <dgm:t>
        <a:bodyPr/>
        <a:lstStyle/>
        <a:p>
          <a:endParaRPr lang="it-IT">
            <a:solidFill>
              <a:srgbClr val="00B0F0"/>
            </a:solidFill>
          </a:endParaRPr>
        </a:p>
      </dgm:t>
    </dgm:pt>
    <dgm:pt modelId="{C3EFD7C3-F120-4641-89F3-25C90E65A48C}" type="sibTrans" cxnId="{928E8130-AC7A-4E78-9A75-4A7D0B4E76EB}">
      <dgm:prSet/>
      <dgm:spPr/>
      <dgm:t>
        <a:bodyPr/>
        <a:lstStyle/>
        <a:p>
          <a:endParaRPr lang="it-IT">
            <a:solidFill>
              <a:srgbClr val="00B0F0"/>
            </a:solidFill>
          </a:endParaRPr>
        </a:p>
      </dgm:t>
    </dgm:pt>
    <dgm:pt modelId="{8F3F39BC-EB19-45C2-A2F4-EDC5735A8A09}">
      <dgm:prSet phldrT="[Testo]"/>
      <dgm:spPr>
        <a:solidFill>
          <a:schemeClr val="accent1">
            <a:lumMod val="50000"/>
          </a:schemeClr>
        </a:solidFill>
      </dgm:spPr>
      <dgm:t>
        <a:bodyPr/>
        <a:lstStyle/>
        <a:p>
          <a:r>
            <a:rPr lang="it-IT" b="1" smtClean="0"/>
            <a:t>Valore</a:t>
          </a:r>
          <a:r>
            <a:rPr lang="it-IT" smtClean="0"/>
            <a:t> </a:t>
          </a:r>
          <a:r>
            <a:rPr lang="it-IT" b="1" smtClean="0"/>
            <a:t>aggiunto</a:t>
          </a:r>
        </a:p>
        <a:p>
          <a:r>
            <a:rPr lang="it-IT" smtClean="0"/>
            <a:t>417,4 mln/€</a:t>
          </a:r>
          <a:endParaRPr lang="it-IT" dirty="0"/>
        </a:p>
      </dgm:t>
    </dgm:pt>
    <dgm:pt modelId="{35401CBF-22D4-4AA7-968E-A152E6991566}" type="parTrans" cxnId="{158B0CA0-2360-4FE3-9803-314F92B1B797}">
      <dgm:prSet/>
      <dgm:spPr/>
      <dgm:t>
        <a:bodyPr/>
        <a:lstStyle/>
        <a:p>
          <a:endParaRPr lang="it-IT">
            <a:solidFill>
              <a:srgbClr val="00B0F0"/>
            </a:solidFill>
          </a:endParaRPr>
        </a:p>
      </dgm:t>
    </dgm:pt>
    <dgm:pt modelId="{D6E79BBC-5E07-4E72-A84E-C3B7D03977EC}" type="sibTrans" cxnId="{158B0CA0-2360-4FE3-9803-314F92B1B797}">
      <dgm:prSet/>
      <dgm:spPr/>
      <dgm:t>
        <a:bodyPr/>
        <a:lstStyle/>
        <a:p>
          <a:endParaRPr lang="it-IT">
            <a:solidFill>
              <a:srgbClr val="00B0F0"/>
            </a:solidFill>
          </a:endParaRPr>
        </a:p>
      </dgm:t>
    </dgm:pt>
    <dgm:pt modelId="{56CE3B3D-2E9B-45EA-A0FC-5F36447436BC}">
      <dgm:prSet phldrT="[Testo]" custT="1"/>
      <dgm:spPr>
        <a:solidFill>
          <a:schemeClr val="bg1"/>
        </a:solidFill>
      </dgm:spPr>
      <dgm:t>
        <a:bodyPr/>
        <a:lstStyle/>
        <a:p>
          <a:r>
            <a:rPr lang="it-IT" sz="1800" b="1" dirty="0" smtClean="0">
              <a:solidFill>
                <a:schemeClr val="tx2"/>
              </a:solidFill>
            </a:rPr>
            <a:t>Toscana</a:t>
          </a:r>
          <a:endParaRPr lang="it-IT" sz="2700" b="1" dirty="0">
            <a:solidFill>
              <a:schemeClr val="tx2"/>
            </a:solidFill>
          </a:endParaRPr>
        </a:p>
      </dgm:t>
    </dgm:pt>
    <dgm:pt modelId="{AB02E4BC-D884-493B-8EB6-0E6366C8B8D0}" type="parTrans" cxnId="{474B3275-117A-4379-A178-9861AE1A8664}">
      <dgm:prSet/>
      <dgm:spPr/>
      <dgm:t>
        <a:bodyPr/>
        <a:lstStyle/>
        <a:p>
          <a:endParaRPr lang="it-IT">
            <a:solidFill>
              <a:srgbClr val="00B0F0"/>
            </a:solidFill>
          </a:endParaRPr>
        </a:p>
      </dgm:t>
    </dgm:pt>
    <dgm:pt modelId="{1DDF77CC-5F97-4205-A470-9B979AAB928C}" type="sibTrans" cxnId="{474B3275-117A-4379-A178-9861AE1A8664}">
      <dgm:prSet/>
      <dgm:spPr/>
      <dgm:t>
        <a:bodyPr/>
        <a:lstStyle/>
        <a:p>
          <a:endParaRPr lang="it-IT">
            <a:solidFill>
              <a:srgbClr val="00B0F0"/>
            </a:solidFill>
          </a:endParaRPr>
        </a:p>
      </dgm:t>
    </dgm:pt>
    <dgm:pt modelId="{E1EAE9D8-B713-4BF0-9400-BE17B7ADEA02}">
      <dgm:prSet phldrT="[Testo]"/>
      <dgm:spPr>
        <a:solidFill>
          <a:schemeClr val="accent1">
            <a:lumMod val="50000"/>
          </a:schemeClr>
        </a:solidFill>
      </dgm:spPr>
      <dgm:t>
        <a:bodyPr/>
        <a:lstStyle/>
        <a:p>
          <a:r>
            <a:rPr lang="it-IT" b="1" smtClean="0"/>
            <a:t>Imprese</a:t>
          </a:r>
        </a:p>
        <a:p>
          <a:r>
            <a:rPr lang="it-IT" smtClean="0"/>
            <a:t>14.265</a:t>
          </a:r>
          <a:endParaRPr lang="it-IT" dirty="0"/>
        </a:p>
      </dgm:t>
    </dgm:pt>
    <dgm:pt modelId="{F375A106-2EA3-4940-B7E4-82EEE8DEC775}" type="parTrans" cxnId="{03F7D0CB-8253-46B1-88D0-E04F08D25AED}">
      <dgm:prSet/>
      <dgm:spPr/>
      <dgm:t>
        <a:bodyPr/>
        <a:lstStyle/>
        <a:p>
          <a:endParaRPr lang="it-IT">
            <a:solidFill>
              <a:srgbClr val="00B0F0"/>
            </a:solidFill>
          </a:endParaRPr>
        </a:p>
      </dgm:t>
    </dgm:pt>
    <dgm:pt modelId="{FA447E45-5652-40E3-AE79-E95F92D5BBF1}" type="sibTrans" cxnId="{03F7D0CB-8253-46B1-88D0-E04F08D25AED}">
      <dgm:prSet/>
      <dgm:spPr/>
      <dgm:t>
        <a:bodyPr/>
        <a:lstStyle/>
        <a:p>
          <a:endParaRPr lang="it-IT">
            <a:solidFill>
              <a:srgbClr val="00B0F0"/>
            </a:solidFill>
          </a:endParaRPr>
        </a:p>
      </dgm:t>
    </dgm:pt>
    <dgm:pt modelId="{97B14C0E-2D41-4909-B7E9-093AABA5A0CB}">
      <dgm:prSet phldrT="[Testo]"/>
      <dgm:spPr>
        <a:solidFill>
          <a:schemeClr val="accent1">
            <a:lumMod val="50000"/>
          </a:schemeClr>
        </a:solidFill>
      </dgm:spPr>
      <dgm:t>
        <a:bodyPr/>
        <a:lstStyle/>
        <a:p>
          <a:r>
            <a:rPr lang="it-IT" b="1" smtClean="0"/>
            <a:t>Valore</a:t>
          </a:r>
          <a:r>
            <a:rPr lang="it-IT" smtClean="0"/>
            <a:t> </a:t>
          </a:r>
          <a:r>
            <a:rPr lang="it-IT" b="1" smtClean="0"/>
            <a:t>aggiunto</a:t>
          </a:r>
        </a:p>
        <a:p>
          <a:r>
            <a:rPr lang="it-IT" smtClean="0"/>
            <a:t>2,9 mld/€</a:t>
          </a:r>
          <a:endParaRPr lang="it-IT" dirty="0"/>
        </a:p>
      </dgm:t>
    </dgm:pt>
    <dgm:pt modelId="{A2A57BAC-A2C1-4A0F-8ECC-6FED9C8C4902}" type="parTrans" cxnId="{5ABA00DF-59E3-4409-B54F-41B68BC4B22D}">
      <dgm:prSet/>
      <dgm:spPr/>
      <dgm:t>
        <a:bodyPr/>
        <a:lstStyle/>
        <a:p>
          <a:endParaRPr lang="it-IT">
            <a:solidFill>
              <a:srgbClr val="00B0F0"/>
            </a:solidFill>
          </a:endParaRPr>
        </a:p>
      </dgm:t>
    </dgm:pt>
    <dgm:pt modelId="{CEC5DE42-C5D0-4669-BE02-5947A10AC107}" type="sibTrans" cxnId="{5ABA00DF-59E3-4409-B54F-41B68BC4B22D}">
      <dgm:prSet/>
      <dgm:spPr/>
      <dgm:t>
        <a:bodyPr/>
        <a:lstStyle/>
        <a:p>
          <a:endParaRPr lang="it-IT">
            <a:solidFill>
              <a:srgbClr val="00B0F0"/>
            </a:solidFill>
          </a:endParaRPr>
        </a:p>
      </dgm:t>
    </dgm:pt>
    <dgm:pt modelId="{121158C1-4035-4E29-BF5C-1C18DD9C784C}">
      <dgm:prSet custT="1"/>
      <dgm:spPr>
        <a:solidFill>
          <a:schemeClr val="bg1"/>
        </a:solidFill>
      </dgm:spPr>
      <dgm:t>
        <a:bodyPr/>
        <a:lstStyle/>
        <a:p>
          <a:r>
            <a:rPr lang="it-IT" sz="1800" b="1" dirty="0" smtClean="0">
              <a:solidFill>
                <a:schemeClr val="tx2"/>
              </a:solidFill>
            </a:rPr>
            <a:t>Italia</a:t>
          </a:r>
          <a:endParaRPr lang="it-IT" sz="4100" b="1" dirty="0">
            <a:solidFill>
              <a:schemeClr val="tx2"/>
            </a:solidFill>
          </a:endParaRPr>
        </a:p>
      </dgm:t>
    </dgm:pt>
    <dgm:pt modelId="{C2F4B136-10ED-47FE-8256-BE31E2DCA597}" type="parTrans" cxnId="{62145DFF-8A72-4F58-B67B-C55FA34A3295}">
      <dgm:prSet/>
      <dgm:spPr/>
      <dgm:t>
        <a:bodyPr/>
        <a:lstStyle/>
        <a:p>
          <a:endParaRPr lang="it-IT">
            <a:solidFill>
              <a:srgbClr val="00B0F0"/>
            </a:solidFill>
          </a:endParaRPr>
        </a:p>
      </dgm:t>
    </dgm:pt>
    <dgm:pt modelId="{96B90E71-A424-44D1-ADAA-E56F2964A8F5}" type="sibTrans" cxnId="{62145DFF-8A72-4F58-B67B-C55FA34A3295}">
      <dgm:prSet/>
      <dgm:spPr/>
      <dgm:t>
        <a:bodyPr/>
        <a:lstStyle/>
        <a:p>
          <a:endParaRPr lang="it-IT">
            <a:solidFill>
              <a:srgbClr val="00B0F0"/>
            </a:solidFill>
          </a:endParaRPr>
        </a:p>
      </dgm:t>
    </dgm:pt>
    <dgm:pt modelId="{EB150EFC-97F3-4DA3-B9C2-25384A2566C9}">
      <dgm:prSet/>
      <dgm:spPr>
        <a:solidFill>
          <a:schemeClr val="accent1">
            <a:lumMod val="50000"/>
          </a:schemeClr>
        </a:solidFill>
      </dgm:spPr>
      <dgm:t>
        <a:bodyPr/>
        <a:lstStyle/>
        <a:p>
          <a:r>
            <a:rPr lang="it-IT" b="1" smtClean="0"/>
            <a:t>Valore</a:t>
          </a:r>
          <a:r>
            <a:rPr lang="it-IT" smtClean="0"/>
            <a:t> </a:t>
          </a:r>
          <a:r>
            <a:rPr lang="it-IT" b="1" smtClean="0"/>
            <a:t>aggiunto</a:t>
          </a:r>
        </a:p>
        <a:p>
          <a:r>
            <a:rPr lang="it-IT" smtClean="0"/>
            <a:t>47,5 mld/€</a:t>
          </a:r>
          <a:endParaRPr lang="it-IT" dirty="0"/>
        </a:p>
      </dgm:t>
    </dgm:pt>
    <dgm:pt modelId="{BC64E1CE-7352-4B77-86D1-4BE5409824E8}" type="parTrans" cxnId="{C2657FB0-DB7D-4E69-87E1-6F1AD9984A76}">
      <dgm:prSet/>
      <dgm:spPr/>
      <dgm:t>
        <a:bodyPr/>
        <a:lstStyle/>
        <a:p>
          <a:endParaRPr lang="it-IT">
            <a:solidFill>
              <a:srgbClr val="00B0F0"/>
            </a:solidFill>
          </a:endParaRPr>
        </a:p>
      </dgm:t>
    </dgm:pt>
    <dgm:pt modelId="{235DF48E-7205-428C-BBBF-59EFECCB40DF}" type="sibTrans" cxnId="{C2657FB0-DB7D-4E69-87E1-6F1AD9984A76}">
      <dgm:prSet/>
      <dgm:spPr/>
      <dgm:t>
        <a:bodyPr/>
        <a:lstStyle/>
        <a:p>
          <a:endParaRPr lang="it-IT">
            <a:solidFill>
              <a:srgbClr val="00B0F0"/>
            </a:solidFill>
          </a:endParaRPr>
        </a:p>
      </dgm:t>
    </dgm:pt>
    <dgm:pt modelId="{9AFC3BD8-0BF1-4EAB-A15D-8920B1B0FD17}">
      <dgm:prSet/>
      <dgm:spPr>
        <a:solidFill>
          <a:schemeClr val="accent1">
            <a:lumMod val="50000"/>
          </a:schemeClr>
        </a:solidFill>
      </dgm:spPr>
      <dgm:t>
        <a:bodyPr/>
        <a:lstStyle/>
        <a:p>
          <a:r>
            <a:rPr lang="it-IT" b="1" smtClean="0"/>
            <a:t>Imprese</a:t>
          </a:r>
        </a:p>
        <a:p>
          <a:r>
            <a:rPr lang="it-IT" smtClean="0"/>
            <a:t>208.606</a:t>
          </a:r>
          <a:endParaRPr lang="it-IT" dirty="0"/>
        </a:p>
      </dgm:t>
    </dgm:pt>
    <dgm:pt modelId="{3D56B8BA-6EA5-4EB6-A110-BD07CE9FA627}" type="parTrans" cxnId="{BC50C472-C28E-429A-B5AF-109075DEDB2F}">
      <dgm:prSet/>
      <dgm:spPr/>
      <dgm:t>
        <a:bodyPr/>
        <a:lstStyle/>
        <a:p>
          <a:endParaRPr lang="it-IT">
            <a:solidFill>
              <a:srgbClr val="00B0F0"/>
            </a:solidFill>
          </a:endParaRPr>
        </a:p>
      </dgm:t>
    </dgm:pt>
    <dgm:pt modelId="{6715CBB3-68C4-4A09-B6CC-4918D4BFD4AE}" type="sibTrans" cxnId="{BC50C472-C28E-429A-B5AF-109075DEDB2F}">
      <dgm:prSet/>
      <dgm:spPr/>
      <dgm:t>
        <a:bodyPr/>
        <a:lstStyle/>
        <a:p>
          <a:endParaRPr lang="it-IT">
            <a:solidFill>
              <a:srgbClr val="00B0F0"/>
            </a:solidFill>
          </a:endParaRPr>
        </a:p>
      </dgm:t>
    </dgm:pt>
    <dgm:pt modelId="{E74A70DE-1966-4BBF-ACD1-36993D86B97B}">
      <dgm:prSet/>
      <dgm:spPr>
        <a:solidFill>
          <a:schemeClr val="accent1">
            <a:lumMod val="50000"/>
          </a:schemeClr>
        </a:solidFill>
      </dgm:spPr>
      <dgm:t>
        <a:bodyPr/>
        <a:lstStyle/>
        <a:p>
          <a:r>
            <a:rPr lang="it-IT" b="1" smtClean="0"/>
            <a:t>Occupati</a:t>
          </a:r>
        </a:p>
        <a:p>
          <a:r>
            <a:rPr lang="it-IT" smtClean="0"/>
            <a:t>893.553</a:t>
          </a:r>
          <a:endParaRPr lang="it-IT" dirty="0"/>
        </a:p>
      </dgm:t>
    </dgm:pt>
    <dgm:pt modelId="{3A077C7E-14ED-4B3A-A1D2-D97A751ACBFF}" type="parTrans" cxnId="{9D2200E9-E40E-4C60-B7A1-6FB43357CDCE}">
      <dgm:prSet/>
      <dgm:spPr/>
      <dgm:t>
        <a:bodyPr/>
        <a:lstStyle/>
        <a:p>
          <a:endParaRPr lang="it-IT">
            <a:solidFill>
              <a:srgbClr val="00B0F0"/>
            </a:solidFill>
          </a:endParaRPr>
        </a:p>
      </dgm:t>
    </dgm:pt>
    <dgm:pt modelId="{5D806556-4DCB-444F-9596-0294EE703C5C}" type="sibTrans" cxnId="{9D2200E9-E40E-4C60-B7A1-6FB43357CDCE}">
      <dgm:prSet/>
      <dgm:spPr/>
      <dgm:t>
        <a:bodyPr/>
        <a:lstStyle/>
        <a:p>
          <a:endParaRPr lang="it-IT">
            <a:solidFill>
              <a:srgbClr val="00B0F0"/>
            </a:solidFill>
          </a:endParaRPr>
        </a:p>
      </dgm:t>
    </dgm:pt>
    <dgm:pt modelId="{3AD7398D-A7E7-4D81-8BD2-0FED3334445D}">
      <dgm:prSet/>
      <dgm:spPr>
        <a:solidFill>
          <a:schemeClr val="accent1">
            <a:lumMod val="50000"/>
          </a:schemeClr>
        </a:solidFill>
      </dgm:spPr>
      <dgm:t>
        <a:bodyPr/>
        <a:lstStyle/>
        <a:p>
          <a:r>
            <a:rPr lang="it-IT" b="1" smtClean="0"/>
            <a:t>Occupati</a:t>
          </a:r>
        </a:p>
        <a:p>
          <a:r>
            <a:rPr lang="it-IT" smtClean="0"/>
            <a:t>56.246</a:t>
          </a:r>
          <a:endParaRPr lang="it-IT" dirty="0"/>
        </a:p>
      </dgm:t>
    </dgm:pt>
    <dgm:pt modelId="{1ED4E21D-D2DD-45A6-B268-68216C258BB0}" type="parTrans" cxnId="{4F5A49AC-BD11-4713-B354-3039EEB58A1B}">
      <dgm:prSet/>
      <dgm:spPr/>
      <dgm:t>
        <a:bodyPr/>
        <a:lstStyle/>
        <a:p>
          <a:endParaRPr lang="it-IT">
            <a:solidFill>
              <a:srgbClr val="00B0F0"/>
            </a:solidFill>
          </a:endParaRPr>
        </a:p>
      </dgm:t>
    </dgm:pt>
    <dgm:pt modelId="{CA466CC8-CB58-473E-9EA4-04EA03EB6072}" type="sibTrans" cxnId="{4F5A49AC-BD11-4713-B354-3039EEB58A1B}">
      <dgm:prSet/>
      <dgm:spPr/>
      <dgm:t>
        <a:bodyPr/>
        <a:lstStyle/>
        <a:p>
          <a:endParaRPr lang="it-IT">
            <a:solidFill>
              <a:srgbClr val="00B0F0"/>
            </a:solidFill>
          </a:endParaRPr>
        </a:p>
      </dgm:t>
    </dgm:pt>
    <dgm:pt modelId="{7F3F5877-0850-4212-B0AF-D5FB527613E7}">
      <dgm:prSet/>
      <dgm:spPr>
        <a:solidFill>
          <a:schemeClr val="accent1">
            <a:lumMod val="50000"/>
          </a:schemeClr>
        </a:solidFill>
      </dgm:spPr>
      <dgm:t>
        <a:bodyPr/>
        <a:lstStyle/>
        <a:p>
          <a:r>
            <a:rPr lang="it-IT" b="1" smtClean="0"/>
            <a:t>Occupati</a:t>
          </a:r>
        </a:p>
        <a:p>
          <a:r>
            <a:rPr lang="it-IT" smtClean="0"/>
            <a:t>9.704</a:t>
          </a:r>
          <a:endParaRPr lang="it-IT" dirty="0"/>
        </a:p>
      </dgm:t>
    </dgm:pt>
    <dgm:pt modelId="{DD618B74-777C-4774-833A-10C8DB212140}" type="parTrans" cxnId="{AACE0EE8-3D26-435D-BADC-63A22ADAF1E2}">
      <dgm:prSet/>
      <dgm:spPr/>
      <dgm:t>
        <a:bodyPr/>
        <a:lstStyle/>
        <a:p>
          <a:endParaRPr lang="it-IT">
            <a:solidFill>
              <a:srgbClr val="00B0F0"/>
            </a:solidFill>
          </a:endParaRPr>
        </a:p>
      </dgm:t>
    </dgm:pt>
    <dgm:pt modelId="{18DEC29B-C9A4-4203-B1FE-5096B7B12454}" type="sibTrans" cxnId="{AACE0EE8-3D26-435D-BADC-63A22ADAF1E2}">
      <dgm:prSet/>
      <dgm:spPr/>
      <dgm:t>
        <a:bodyPr/>
        <a:lstStyle/>
        <a:p>
          <a:endParaRPr lang="it-IT">
            <a:solidFill>
              <a:srgbClr val="00B0F0"/>
            </a:solidFill>
          </a:endParaRPr>
        </a:p>
      </dgm:t>
    </dgm:pt>
    <dgm:pt modelId="{3C1E9BFE-21CB-4317-A303-37A290017C51}">
      <dgm:prSet/>
      <dgm:spPr>
        <a:solidFill>
          <a:schemeClr val="accent1">
            <a:lumMod val="50000"/>
          </a:schemeClr>
        </a:solidFill>
      </dgm:spPr>
      <dgm:t>
        <a:bodyPr/>
        <a:lstStyle/>
        <a:p>
          <a:r>
            <a:rPr lang="it-IT" b="1" smtClean="0"/>
            <a:t>Occupati</a:t>
          </a:r>
        </a:p>
        <a:p>
          <a:r>
            <a:rPr lang="it-IT" smtClean="0"/>
            <a:t>18.298</a:t>
          </a:r>
          <a:endParaRPr lang="it-IT" dirty="0" smtClean="0"/>
        </a:p>
      </dgm:t>
    </dgm:pt>
    <dgm:pt modelId="{F762D731-5774-43A5-BB13-39712FD6110E}" type="parTrans" cxnId="{8665052C-05BC-4F4A-9AA4-64887202CAE5}">
      <dgm:prSet/>
      <dgm:spPr/>
      <dgm:t>
        <a:bodyPr/>
        <a:lstStyle/>
        <a:p>
          <a:endParaRPr lang="it-IT">
            <a:solidFill>
              <a:srgbClr val="00B0F0"/>
            </a:solidFill>
          </a:endParaRPr>
        </a:p>
      </dgm:t>
    </dgm:pt>
    <dgm:pt modelId="{27CE58B6-8C3F-48F1-A480-67EBE9C42792}" type="sibTrans" cxnId="{8665052C-05BC-4F4A-9AA4-64887202CAE5}">
      <dgm:prSet/>
      <dgm:spPr/>
      <dgm:t>
        <a:bodyPr/>
        <a:lstStyle/>
        <a:p>
          <a:endParaRPr lang="it-IT">
            <a:solidFill>
              <a:srgbClr val="00B0F0"/>
            </a:solidFill>
          </a:endParaRPr>
        </a:p>
      </dgm:t>
    </dgm:pt>
    <dgm:pt modelId="{06E372DA-B421-4421-902A-23C95EE19E11}" type="pres">
      <dgm:prSet presAssocID="{A15B2750-4DB7-43DD-A023-E81B1F958A70}" presName="theList" presStyleCnt="0">
        <dgm:presLayoutVars>
          <dgm:dir/>
          <dgm:animLvl val="lvl"/>
          <dgm:resizeHandles val="exact"/>
        </dgm:presLayoutVars>
      </dgm:prSet>
      <dgm:spPr/>
      <dgm:t>
        <a:bodyPr/>
        <a:lstStyle/>
        <a:p>
          <a:endParaRPr lang="it-IT"/>
        </a:p>
      </dgm:t>
    </dgm:pt>
    <dgm:pt modelId="{B7DBBDBE-1302-47BB-B89B-47830C1450DB}" type="pres">
      <dgm:prSet presAssocID="{966C5441-BB78-4AEC-B271-C182B002CE3F}" presName="compNode" presStyleCnt="0"/>
      <dgm:spPr/>
      <dgm:t>
        <a:bodyPr/>
        <a:lstStyle/>
        <a:p>
          <a:endParaRPr lang="it-IT"/>
        </a:p>
      </dgm:t>
    </dgm:pt>
    <dgm:pt modelId="{00EF7242-3AD9-4537-93D5-11AAD9706B17}" type="pres">
      <dgm:prSet presAssocID="{966C5441-BB78-4AEC-B271-C182B002CE3F}" presName="aNode" presStyleLbl="bgShp" presStyleIdx="0" presStyleCnt="4" custLinFactNeighborX="-53758" custLinFactNeighborY="3650"/>
      <dgm:spPr/>
      <dgm:t>
        <a:bodyPr/>
        <a:lstStyle/>
        <a:p>
          <a:endParaRPr lang="it-IT"/>
        </a:p>
      </dgm:t>
    </dgm:pt>
    <dgm:pt modelId="{CCFB20BA-3574-47F4-94CF-4003D398BCF0}" type="pres">
      <dgm:prSet presAssocID="{966C5441-BB78-4AEC-B271-C182B002CE3F}" presName="textNode" presStyleLbl="bgShp" presStyleIdx="0" presStyleCnt="4"/>
      <dgm:spPr/>
      <dgm:t>
        <a:bodyPr/>
        <a:lstStyle/>
        <a:p>
          <a:endParaRPr lang="it-IT"/>
        </a:p>
      </dgm:t>
    </dgm:pt>
    <dgm:pt modelId="{B21268DE-0C94-4E12-9DEE-4F1988819FF6}" type="pres">
      <dgm:prSet presAssocID="{966C5441-BB78-4AEC-B271-C182B002CE3F}" presName="compChildNode" presStyleCnt="0"/>
      <dgm:spPr/>
      <dgm:t>
        <a:bodyPr/>
        <a:lstStyle/>
        <a:p>
          <a:endParaRPr lang="it-IT"/>
        </a:p>
      </dgm:t>
    </dgm:pt>
    <dgm:pt modelId="{AEA21BEF-61AB-4FCC-8737-D84288879054}" type="pres">
      <dgm:prSet presAssocID="{966C5441-BB78-4AEC-B271-C182B002CE3F}" presName="theInnerList" presStyleCnt="0"/>
      <dgm:spPr/>
      <dgm:t>
        <a:bodyPr/>
        <a:lstStyle/>
        <a:p>
          <a:endParaRPr lang="it-IT"/>
        </a:p>
      </dgm:t>
    </dgm:pt>
    <dgm:pt modelId="{88F22044-4D88-4D5A-840F-0AE793C5F36A}" type="pres">
      <dgm:prSet presAssocID="{77D297A6-88A8-45AE-B6A4-9ACC8A7B7A84}" presName="childNode" presStyleLbl="node1" presStyleIdx="0" presStyleCnt="12">
        <dgm:presLayoutVars>
          <dgm:bulletEnabled val="1"/>
        </dgm:presLayoutVars>
      </dgm:prSet>
      <dgm:spPr/>
      <dgm:t>
        <a:bodyPr/>
        <a:lstStyle/>
        <a:p>
          <a:endParaRPr lang="it-IT"/>
        </a:p>
      </dgm:t>
    </dgm:pt>
    <dgm:pt modelId="{382D01AF-FA1F-43F3-A8CA-EF626ACF3D68}" type="pres">
      <dgm:prSet presAssocID="{77D297A6-88A8-45AE-B6A4-9ACC8A7B7A84}" presName="aSpace2" presStyleCnt="0"/>
      <dgm:spPr/>
      <dgm:t>
        <a:bodyPr/>
        <a:lstStyle/>
        <a:p>
          <a:endParaRPr lang="it-IT"/>
        </a:p>
      </dgm:t>
    </dgm:pt>
    <dgm:pt modelId="{E4FD0F6A-DC43-4FBA-AD9F-E685B9AF8FCC}" type="pres">
      <dgm:prSet presAssocID="{98F02C37-3E1C-4F21-9C20-DCC1906CD915}" presName="childNode" presStyleLbl="node1" presStyleIdx="1" presStyleCnt="12">
        <dgm:presLayoutVars>
          <dgm:bulletEnabled val="1"/>
        </dgm:presLayoutVars>
      </dgm:prSet>
      <dgm:spPr/>
      <dgm:t>
        <a:bodyPr/>
        <a:lstStyle/>
        <a:p>
          <a:endParaRPr lang="it-IT"/>
        </a:p>
      </dgm:t>
    </dgm:pt>
    <dgm:pt modelId="{751898B7-AD33-4D07-B175-B80EDD81E72C}" type="pres">
      <dgm:prSet presAssocID="{98F02C37-3E1C-4F21-9C20-DCC1906CD915}" presName="aSpace2" presStyleCnt="0"/>
      <dgm:spPr/>
      <dgm:t>
        <a:bodyPr/>
        <a:lstStyle/>
        <a:p>
          <a:endParaRPr lang="it-IT"/>
        </a:p>
      </dgm:t>
    </dgm:pt>
    <dgm:pt modelId="{297B6101-3FD6-45C2-8F4D-6D4063208228}" type="pres">
      <dgm:prSet presAssocID="{3C1E9BFE-21CB-4317-A303-37A290017C51}" presName="childNode" presStyleLbl="node1" presStyleIdx="2" presStyleCnt="12">
        <dgm:presLayoutVars>
          <dgm:bulletEnabled val="1"/>
        </dgm:presLayoutVars>
      </dgm:prSet>
      <dgm:spPr/>
      <dgm:t>
        <a:bodyPr/>
        <a:lstStyle/>
        <a:p>
          <a:endParaRPr lang="it-IT"/>
        </a:p>
      </dgm:t>
    </dgm:pt>
    <dgm:pt modelId="{534EF3DE-01D2-4BFF-BC9C-B434233A405D}" type="pres">
      <dgm:prSet presAssocID="{966C5441-BB78-4AEC-B271-C182B002CE3F}" presName="aSpace" presStyleCnt="0"/>
      <dgm:spPr/>
      <dgm:t>
        <a:bodyPr/>
        <a:lstStyle/>
        <a:p>
          <a:endParaRPr lang="it-IT"/>
        </a:p>
      </dgm:t>
    </dgm:pt>
    <dgm:pt modelId="{1100CBB7-6AA4-4663-B3EE-23AEE1EFBCBB}" type="pres">
      <dgm:prSet presAssocID="{B45EFDA3-2C6D-4E66-AAB7-2FDBA3280CBD}" presName="compNode" presStyleCnt="0"/>
      <dgm:spPr/>
      <dgm:t>
        <a:bodyPr/>
        <a:lstStyle/>
        <a:p>
          <a:endParaRPr lang="it-IT"/>
        </a:p>
      </dgm:t>
    </dgm:pt>
    <dgm:pt modelId="{6ADFDC45-14DA-449C-B0CC-6B924708E9F3}" type="pres">
      <dgm:prSet presAssocID="{B45EFDA3-2C6D-4E66-AAB7-2FDBA3280CBD}" presName="aNode" presStyleLbl="bgShp" presStyleIdx="1" presStyleCnt="4"/>
      <dgm:spPr/>
      <dgm:t>
        <a:bodyPr/>
        <a:lstStyle/>
        <a:p>
          <a:endParaRPr lang="it-IT"/>
        </a:p>
      </dgm:t>
    </dgm:pt>
    <dgm:pt modelId="{6C1898D1-2D32-4CC1-85B8-66F788B5D083}" type="pres">
      <dgm:prSet presAssocID="{B45EFDA3-2C6D-4E66-AAB7-2FDBA3280CBD}" presName="textNode" presStyleLbl="bgShp" presStyleIdx="1" presStyleCnt="4"/>
      <dgm:spPr/>
      <dgm:t>
        <a:bodyPr/>
        <a:lstStyle/>
        <a:p>
          <a:endParaRPr lang="it-IT"/>
        </a:p>
      </dgm:t>
    </dgm:pt>
    <dgm:pt modelId="{EB9DF7AF-1095-47D3-98CD-A2683897E389}" type="pres">
      <dgm:prSet presAssocID="{B45EFDA3-2C6D-4E66-AAB7-2FDBA3280CBD}" presName="compChildNode" presStyleCnt="0"/>
      <dgm:spPr/>
      <dgm:t>
        <a:bodyPr/>
        <a:lstStyle/>
        <a:p>
          <a:endParaRPr lang="it-IT"/>
        </a:p>
      </dgm:t>
    </dgm:pt>
    <dgm:pt modelId="{41A6A008-0A58-470D-BB9B-4BE4174B4FC6}" type="pres">
      <dgm:prSet presAssocID="{B45EFDA3-2C6D-4E66-AAB7-2FDBA3280CBD}" presName="theInnerList" presStyleCnt="0"/>
      <dgm:spPr/>
      <dgm:t>
        <a:bodyPr/>
        <a:lstStyle/>
        <a:p>
          <a:endParaRPr lang="it-IT"/>
        </a:p>
      </dgm:t>
    </dgm:pt>
    <dgm:pt modelId="{93761D2C-0687-451E-BC6B-3FB63E76673E}" type="pres">
      <dgm:prSet presAssocID="{625C07C1-5463-40F2-BC7C-C9F5B72C8850}" presName="childNode" presStyleLbl="node1" presStyleIdx="3" presStyleCnt="12">
        <dgm:presLayoutVars>
          <dgm:bulletEnabled val="1"/>
        </dgm:presLayoutVars>
      </dgm:prSet>
      <dgm:spPr/>
      <dgm:t>
        <a:bodyPr/>
        <a:lstStyle/>
        <a:p>
          <a:endParaRPr lang="it-IT"/>
        </a:p>
      </dgm:t>
    </dgm:pt>
    <dgm:pt modelId="{375CA79C-E398-478B-B1A4-56BA5D484020}" type="pres">
      <dgm:prSet presAssocID="{625C07C1-5463-40F2-BC7C-C9F5B72C8850}" presName="aSpace2" presStyleCnt="0"/>
      <dgm:spPr/>
      <dgm:t>
        <a:bodyPr/>
        <a:lstStyle/>
        <a:p>
          <a:endParaRPr lang="it-IT"/>
        </a:p>
      </dgm:t>
    </dgm:pt>
    <dgm:pt modelId="{EF1C722E-308D-4FE6-97FC-101C12C54455}" type="pres">
      <dgm:prSet presAssocID="{8F3F39BC-EB19-45C2-A2F4-EDC5735A8A09}" presName="childNode" presStyleLbl="node1" presStyleIdx="4" presStyleCnt="12">
        <dgm:presLayoutVars>
          <dgm:bulletEnabled val="1"/>
        </dgm:presLayoutVars>
      </dgm:prSet>
      <dgm:spPr/>
      <dgm:t>
        <a:bodyPr/>
        <a:lstStyle/>
        <a:p>
          <a:endParaRPr lang="it-IT"/>
        </a:p>
      </dgm:t>
    </dgm:pt>
    <dgm:pt modelId="{EC9D6754-BDC1-4C5A-8738-BA390E32C6F9}" type="pres">
      <dgm:prSet presAssocID="{8F3F39BC-EB19-45C2-A2F4-EDC5735A8A09}" presName="aSpace2" presStyleCnt="0"/>
      <dgm:spPr/>
      <dgm:t>
        <a:bodyPr/>
        <a:lstStyle/>
        <a:p>
          <a:endParaRPr lang="it-IT"/>
        </a:p>
      </dgm:t>
    </dgm:pt>
    <dgm:pt modelId="{096E1244-594A-4D36-8CB5-DE8AF80C2E76}" type="pres">
      <dgm:prSet presAssocID="{7F3F5877-0850-4212-B0AF-D5FB527613E7}" presName="childNode" presStyleLbl="node1" presStyleIdx="5" presStyleCnt="12">
        <dgm:presLayoutVars>
          <dgm:bulletEnabled val="1"/>
        </dgm:presLayoutVars>
      </dgm:prSet>
      <dgm:spPr/>
      <dgm:t>
        <a:bodyPr/>
        <a:lstStyle/>
        <a:p>
          <a:endParaRPr lang="it-IT"/>
        </a:p>
      </dgm:t>
    </dgm:pt>
    <dgm:pt modelId="{72225B98-DBBA-4D95-B884-F737D853C42F}" type="pres">
      <dgm:prSet presAssocID="{B45EFDA3-2C6D-4E66-AAB7-2FDBA3280CBD}" presName="aSpace" presStyleCnt="0"/>
      <dgm:spPr/>
      <dgm:t>
        <a:bodyPr/>
        <a:lstStyle/>
        <a:p>
          <a:endParaRPr lang="it-IT"/>
        </a:p>
      </dgm:t>
    </dgm:pt>
    <dgm:pt modelId="{AC0D6BC6-C2D5-4E7B-B4FC-093887AA23BF}" type="pres">
      <dgm:prSet presAssocID="{56CE3B3D-2E9B-45EA-A0FC-5F36447436BC}" presName="compNode" presStyleCnt="0"/>
      <dgm:spPr/>
      <dgm:t>
        <a:bodyPr/>
        <a:lstStyle/>
        <a:p>
          <a:endParaRPr lang="it-IT"/>
        </a:p>
      </dgm:t>
    </dgm:pt>
    <dgm:pt modelId="{60DE27C3-E4CD-4A0F-BF70-8237F8CC3C19}" type="pres">
      <dgm:prSet presAssocID="{56CE3B3D-2E9B-45EA-A0FC-5F36447436BC}" presName="aNode" presStyleLbl="bgShp" presStyleIdx="2" presStyleCnt="4"/>
      <dgm:spPr/>
      <dgm:t>
        <a:bodyPr/>
        <a:lstStyle/>
        <a:p>
          <a:endParaRPr lang="it-IT"/>
        </a:p>
      </dgm:t>
    </dgm:pt>
    <dgm:pt modelId="{15CB24E2-02FB-4EE9-8E5E-9CAD8E719B48}" type="pres">
      <dgm:prSet presAssocID="{56CE3B3D-2E9B-45EA-A0FC-5F36447436BC}" presName="textNode" presStyleLbl="bgShp" presStyleIdx="2" presStyleCnt="4"/>
      <dgm:spPr/>
      <dgm:t>
        <a:bodyPr/>
        <a:lstStyle/>
        <a:p>
          <a:endParaRPr lang="it-IT"/>
        </a:p>
      </dgm:t>
    </dgm:pt>
    <dgm:pt modelId="{F91608D3-86FA-4F21-8A33-47A51728B857}" type="pres">
      <dgm:prSet presAssocID="{56CE3B3D-2E9B-45EA-A0FC-5F36447436BC}" presName="compChildNode" presStyleCnt="0"/>
      <dgm:spPr/>
      <dgm:t>
        <a:bodyPr/>
        <a:lstStyle/>
        <a:p>
          <a:endParaRPr lang="it-IT"/>
        </a:p>
      </dgm:t>
    </dgm:pt>
    <dgm:pt modelId="{09B4B5D1-AB47-4106-8308-FDA727C54404}" type="pres">
      <dgm:prSet presAssocID="{56CE3B3D-2E9B-45EA-A0FC-5F36447436BC}" presName="theInnerList" presStyleCnt="0"/>
      <dgm:spPr/>
      <dgm:t>
        <a:bodyPr/>
        <a:lstStyle/>
        <a:p>
          <a:endParaRPr lang="it-IT"/>
        </a:p>
      </dgm:t>
    </dgm:pt>
    <dgm:pt modelId="{3C94B871-CC2E-4EB6-88CA-F35C913A9CCE}" type="pres">
      <dgm:prSet presAssocID="{E1EAE9D8-B713-4BF0-9400-BE17B7ADEA02}" presName="childNode" presStyleLbl="node1" presStyleIdx="6" presStyleCnt="12">
        <dgm:presLayoutVars>
          <dgm:bulletEnabled val="1"/>
        </dgm:presLayoutVars>
      </dgm:prSet>
      <dgm:spPr/>
      <dgm:t>
        <a:bodyPr/>
        <a:lstStyle/>
        <a:p>
          <a:endParaRPr lang="it-IT"/>
        </a:p>
      </dgm:t>
    </dgm:pt>
    <dgm:pt modelId="{BF575C7E-BF54-4654-A54E-865FB816E3CD}" type="pres">
      <dgm:prSet presAssocID="{E1EAE9D8-B713-4BF0-9400-BE17B7ADEA02}" presName="aSpace2" presStyleCnt="0"/>
      <dgm:spPr/>
      <dgm:t>
        <a:bodyPr/>
        <a:lstStyle/>
        <a:p>
          <a:endParaRPr lang="it-IT"/>
        </a:p>
      </dgm:t>
    </dgm:pt>
    <dgm:pt modelId="{0E448920-9564-4512-8A70-774288714DFC}" type="pres">
      <dgm:prSet presAssocID="{97B14C0E-2D41-4909-B7E9-093AABA5A0CB}" presName="childNode" presStyleLbl="node1" presStyleIdx="7" presStyleCnt="12">
        <dgm:presLayoutVars>
          <dgm:bulletEnabled val="1"/>
        </dgm:presLayoutVars>
      </dgm:prSet>
      <dgm:spPr/>
      <dgm:t>
        <a:bodyPr/>
        <a:lstStyle/>
        <a:p>
          <a:endParaRPr lang="it-IT"/>
        </a:p>
      </dgm:t>
    </dgm:pt>
    <dgm:pt modelId="{B0D3C8A2-CD72-4A19-86F5-4055544714DC}" type="pres">
      <dgm:prSet presAssocID="{97B14C0E-2D41-4909-B7E9-093AABA5A0CB}" presName="aSpace2" presStyleCnt="0"/>
      <dgm:spPr/>
      <dgm:t>
        <a:bodyPr/>
        <a:lstStyle/>
        <a:p>
          <a:endParaRPr lang="it-IT"/>
        </a:p>
      </dgm:t>
    </dgm:pt>
    <dgm:pt modelId="{7C25BB4C-7661-4E30-8879-6481FC3C1F84}" type="pres">
      <dgm:prSet presAssocID="{3AD7398D-A7E7-4D81-8BD2-0FED3334445D}" presName="childNode" presStyleLbl="node1" presStyleIdx="8" presStyleCnt="12">
        <dgm:presLayoutVars>
          <dgm:bulletEnabled val="1"/>
        </dgm:presLayoutVars>
      </dgm:prSet>
      <dgm:spPr/>
      <dgm:t>
        <a:bodyPr/>
        <a:lstStyle/>
        <a:p>
          <a:endParaRPr lang="it-IT"/>
        </a:p>
      </dgm:t>
    </dgm:pt>
    <dgm:pt modelId="{AD65C5EB-A5D7-490A-966A-0AB17060AFE6}" type="pres">
      <dgm:prSet presAssocID="{56CE3B3D-2E9B-45EA-A0FC-5F36447436BC}" presName="aSpace" presStyleCnt="0"/>
      <dgm:spPr/>
      <dgm:t>
        <a:bodyPr/>
        <a:lstStyle/>
        <a:p>
          <a:endParaRPr lang="it-IT"/>
        </a:p>
      </dgm:t>
    </dgm:pt>
    <dgm:pt modelId="{3B097954-CC4D-4D7B-86CF-72AD01745308}" type="pres">
      <dgm:prSet presAssocID="{121158C1-4035-4E29-BF5C-1C18DD9C784C}" presName="compNode" presStyleCnt="0"/>
      <dgm:spPr/>
      <dgm:t>
        <a:bodyPr/>
        <a:lstStyle/>
        <a:p>
          <a:endParaRPr lang="it-IT"/>
        </a:p>
      </dgm:t>
    </dgm:pt>
    <dgm:pt modelId="{E241F249-6F1E-4E7C-B9B7-3F14C719C47C}" type="pres">
      <dgm:prSet presAssocID="{121158C1-4035-4E29-BF5C-1C18DD9C784C}" presName="aNode" presStyleLbl="bgShp" presStyleIdx="3" presStyleCnt="4"/>
      <dgm:spPr/>
      <dgm:t>
        <a:bodyPr/>
        <a:lstStyle/>
        <a:p>
          <a:endParaRPr lang="it-IT"/>
        </a:p>
      </dgm:t>
    </dgm:pt>
    <dgm:pt modelId="{8650AF04-F977-4A6A-8A8E-55C897DF0B13}" type="pres">
      <dgm:prSet presAssocID="{121158C1-4035-4E29-BF5C-1C18DD9C784C}" presName="textNode" presStyleLbl="bgShp" presStyleIdx="3" presStyleCnt="4"/>
      <dgm:spPr/>
      <dgm:t>
        <a:bodyPr/>
        <a:lstStyle/>
        <a:p>
          <a:endParaRPr lang="it-IT"/>
        </a:p>
      </dgm:t>
    </dgm:pt>
    <dgm:pt modelId="{843CB31C-BE2C-4D1E-8D10-784F561A2CEC}" type="pres">
      <dgm:prSet presAssocID="{121158C1-4035-4E29-BF5C-1C18DD9C784C}" presName="compChildNode" presStyleCnt="0"/>
      <dgm:spPr/>
      <dgm:t>
        <a:bodyPr/>
        <a:lstStyle/>
        <a:p>
          <a:endParaRPr lang="it-IT"/>
        </a:p>
      </dgm:t>
    </dgm:pt>
    <dgm:pt modelId="{1F810924-6B3A-4CC8-8A1F-DE14E2D47A5E}" type="pres">
      <dgm:prSet presAssocID="{121158C1-4035-4E29-BF5C-1C18DD9C784C}" presName="theInnerList" presStyleCnt="0"/>
      <dgm:spPr/>
      <dgm:t>
        <a:bodyPr/>
        <a:lstStyle/>
        <a:p>
          <a:endParaRPr lang="it-IT"/>
        </a:p>
      </dgm:t>
    </dgm:pt>
    <dgm:pt modelId="{B3EEC837-119C-4A1D-965E-EE141A573CBF}" type="pres">
      <dgm:prSet presAssocID="{9AFC3BD8-0BF1-4EAB-A15D-8920B1B0FD17}" presName="childNode" presStyleLbl="node1" presStyleIdx="9" presStyleCnt="12">
        <dgm:presLayoutVars>
          <dgm:bulletEnabled val="1"/>
        </dgm:presLayoutVars>
      </dgm:prSet>
      <dgm:spPr/>
      <dgm:t>
        <a:bodyPr/>
        <a:lstStyle/>
        <a:p>
          <a:endParaRPr lang="it-IT"/>
        </a:p>
      </dgm:t>
    </dgm:pt>
    <dgm:pt modelId="{A956791D-4072-4FE4-A9AF-62CC44518C30}" type="pres">
      <dgm:prSet presAssocID="{9AFC3BD8-0BF1-4EAB-A15D-8920B1B0FD17}" presName="aSpace2" presStyleCnt="0"/>
      <dgm:spPr/>
      <dgm:t>
        <a:bodyPr/>
        <a:lstStyle/>
        <a:p>
          <a:endParaRPr lang="it-IT"/>
        </a:p>
      </dgm:t>
    </dgm:pt>
    <dgm:pt modelId="{92A86E67-5ABE-400A-8C8C-10A4599C4E4B}" type="pres">
      <dgm:prSet presAssocID="{EB150EFC-97F3-4DA3-B9C2-25384A2566C9}" presName="childNode" presStyleLbl="node1" presStyleIdx="10" presStyleCnt="12">
        <dgm:presLayoutVars>
          <dgm:bulletEnabled val="1"/>
        </dgm:presLayoutVars>
      </dgm:prSet>
      <dgm:spPr/>
      <dgm:t>
        <a:bodyPr/>
        <a:lstStyle/>
        <a:p>
          <a:endParaRPr lang="it-IT"/>
        </a:p>
      </dgm:t>
    </dgm:pt>
    <dgm:pt modelId="{75CDFA82-C540-4213-9FF6-6BF5972994D5}" type="pres">
      <dgm:prSet presAssocID="{EB150EFC-97F3-4DA3-B9C2-25384A2566C9}" presName="aSpace2" presStyleCnt="0"/>
      <dgm:spPr/>
      <dgm:t>
        <a:bodyPr/>
        <a:lstStyle/>
        <a:p>
          <a:endParaRPr lang="it-IT"/>
        </a:p>
      </dgm:t>
    </dgm:pt>
    <dgm:pt modelId="{7A8FA6F0-0A91-4A41-8EC8-C0636C5240B2}" type="pres">
      <dgm:prSet presAssocID="{E74A70DE-1966-4BBF-ACD1-36993D86B97B}" presName="childNode" presStyleLbl="node1" presStyleIdx="11" presStyleCnt="12">
        <dgm:presLayoutVars>
          <dgm:bulletEnabled val="1"/>
        </dgm:presLayoutVars>
      </dgm:prSet>
      <dgm:spPr/>
      <dgm:t>
        <a:bodyPr/>
        <a:lstStyle/>
        <a:p>
          <a:endParaRPr lang="it-IT"/>
        </a:p>
      </dgm:t>
    </dgm:pt>
  </dgm:ptLst>
  <dgm:cxnLst>
    <dgm:cxn modelId="{8FC97D5D-7D21-4767-B047-19D770442DB4}" type="presOf" srcId="{EB150EFC-97F3-4DA3-B9C2-25384A2566C9}" destId="{92A86E67-5ABE-400A-8C8C-10A4599C4E4B}" srcOrd="0" destOrd="0" presId="urn:microsoft.com/office/officeart/2005/8/layout/lProcess2"/>
    <dgm:cxn modelId="{0E90913E-2840-4BB7-9A15-6FF8CD6534F0}" type="presOf" srcId="{966C5441-BB78-4AEC-B271-C182B002CE3F}" destId="{00EF7242-3AD9-4537-93D5-11AAD9706B17}" srcOrd="0" destOrd="0" presId="urn:microsoft.com/office/officeart/2005/8/layout/lProcess2"/>
    <dgm:cxn modelId="{03F7D0CB-8253-46B1-88D0-E04F08D25AED}" srcId="{56CE3B3D-2E9B-45EA-A0FC-5F36447436BC}" destId="{E1EAE9D8-B713-4BF0-9400-BE17B7ADEA02}" srcOrd="0" destOrd="0" parTransId="{F375A106-2EA3-4940-B7E4-82EEE8DEC775}" sibTransId="{FA447E45-5652-40E3-AE79-E95F92D5BBF1}"/>
    <dgm:cxn modelId="{73B3D25B-D42C-4043-98F5-BDBC997429A1}" type="presOf" srcId="{7F3F5877-0850-4212-B0AF-D5FB527613E7}" destId="{096E1244-594A-4D36-8CB5-DE8AF80C2E76}" srcOrd="0" destOrd="0" presId="urn:microsoft.com/office/officeart/2005/8/layout/lProcess2"/>
    <dgm:cxn modelId="{9D2200E9-E40E-4C60-B7A1-6FB43357CDCE}" srcId="{121158C1-4035-4E29-BF5C-1C18DD9C784C}" destId="{E74A70DE-1966-4BBF-ACD1-36993D86B97B}" srcOrd="2" destOrd="0" parTransId="{3A077C7E-14ED-4B3A-A1D2-D97A751ACBFF}" sibTransId="{5D806556-4DCB-444F-9596-0294EE703C5C}"/>
    <dgm:cxn modelId="{B966A763-DC88-40CF-B35A-D1D77E8251AE}" type="presOf" srcId="{625C07C1-5463-40F2-BC7C-C9F5B72C8850}" destId="{93761D2C-0687-451E-BC6B-3FB63E76673E}" srcOrd="0" destOrd="0" presId="urn:microsoft.com/office/officeart/2005/8/layout/lProcess2"/>
    <dgm:cxn modelId="{B442181E-BD1D-4BAA-BFE3-6EADD1662793}" type="presOf" srcId="{56CE3B3D-2E9B-45EA-A0FC-5F36447436BC}" destId="{60DE27C3-E4CD-4A0F-BF70-8237F8CC3C19}" srcOrd="0" destOrd="0" presId="urn:microsoft.com/office/officeart/2005/8/layout/lProcess2"/>
    <dgm:cxn modelId="{62145DFF-8A72-4F58-B67B-C55FA34A3295}" srcId="{A15B2750-4DB7-43DD-A023-E81B1F958A70}" destId="{121158C1-4035-4E29-BF5C-1C18DD9C784C}" srcOrd="3" destOrd="0" parTransId="{C2F4B136-10ED-47FE-8256-BE31E2DCA597}" sibTransId="{96B90E71-A424-44D1-ADAA-E56F2964A8F5}"/>
    <dgm:cxn modelId="{02EF8AF5-075B-4A24-9236-9C885FDBF6E0}" srcId="{966C5441-BB78-4AEC-B271-C182B002CE3F}" destId="{98F02C37-3E1C-4F21-9C20-DCC1906CD915}" srcOrd="1" destOrd="0" parTransId="{E01FF1E6-FE81-43A5-BE7C-DFB27F135AC6}" sibTransId="{D8391AC0-3241-44E0-8DB4-8542A6FA95B1}"/>
    <dgm:cxn modelId="{1EA66E57-5C42-4BD1-9257-5CEB5653DAA9}" type="presOf" srcId="{E1EAE9D8-B713-4BF0-9400-BE17B7ADEA02}" destId="{3C94B871-CC2E-4EB6-88CA-F35C913A9CCE}" srcOrd="0" destOrd="0" presId="urn:microsoft.com/office/officeart/2005/8/layout/lProcess2"/>
    <dgm:cxn modelId="{A8EB12F8-CFF3-47F8-96CB-8E7C550BC5C5}" type="presOf" srcId="{3C1E9BFE-21CB-4317-A303-37A290017C51}" destId="{297B6101-3FD6-45C2-8F4D-6D4063208228}" srcOrd="0" destOrd="0" presId="urn:microsoft.com/office/officeart/2005/8/layout/lProcess2"/>
    <dgm:cxn modelId="{1770C0BD-F6FB-49A4-A384-1722B7492E00}" type="presOf" srcId="{966C5441-BB78-4AEC-B271-C182B002CE3F}" destId="{CCFB20BA-3574-47F4-94CF-4003D398BCF0}" srcOrd="1" destOrd="0" presId="urn:microsoft.com/office/officeart/2005/8/layout/lProcess2"/>
    <dgm:cxn modelId="{474B3275-117A-4379-A178-9861AE1A8664}" srcId="{A15B2750-4DB7-43DD-A023-E81B1F958A70}" destId="{56CE3B3D-2E9B-45EA-A0FC-5F36447436BC}" srcOrd="2" destOrd="0" parTransId="{AB02E4BC-D884-493B-8EB6-0E6366C8B8D0}" sibTransId="{1DDF77CC-5F97-4205-A470-9B979AAB928C}"/>
    <dgm:cxn modelId="{BCCB9F6D-6B85-4A3F-AFE0-CF81F382D96C}" type="presOf" srcId="{B45EFDA3-2C6D-4E66-AAB7-2FDBA3280CBD}" destId="{6ADFDC45-14DA-449C-B0CC-6B924708E9F3}" srcOrd="0" destOrd="0" presId="urn:microsoft.com/office/officeart/2005/8/layout/lProcess2"/>
    <dgm:cxn modelId="{E015069C-A6F6-4DF1-ABB4-74391D0EA8B9}" type="presOf" srcId="{8F3F39BC-EB19-45C2-A2F4-EDC5735A8A09}" destId="{EF1C722E-308D-4FE6-97FC-101C12C54455}" srcOrd="0" destOrd="0" presId="urn:microsoft.com/office/officeart/2005/8/layout/lProcess2"/>
    <dgm:cxn modelId="{EACF5C58-DA40-4A09-8FC0-6D19955AB691}" type="presOf" srcId="{77D297A6-88A8-45AE-B6A4-9ACC8A7B7A84}" destId="{88F22044-4D88-4D5A-840F-0AE793C5F36A}" srcOrd="0" destOrd="0" presId="urn:microsoft.com/office/officeart/2005/8/layout/lProcess2"/>
    <dgm:cxn modelId="{158B0CA0-2360-4FE3-9803-314F92B1B797}" srcId="{B45EFDA3-2C6D-4E66-AAB7-2FDBA3280CBD}" destId="{8F3F39BC-EB19-45C2-A2F4-EDC5735A8A09}" srcOrd="1" destOrd="0" parTransId="{35401CBF-22D4-4AA7-968E-A152E6991566}" sibTransId="{D6E79BBC-5E07-4E72-A84E-C3B7D03977EC}"/>
    <dgm:cxn modelId="{6700F23C-5B11-4D61-8299-88A18F53D7FA}" type="presOf" srcId="{B45EFDA3-2C6D-4E66-AAB7-2FDBA3280CBD}" destId="{6C1898D1-2D32-4CC1-85B8-66F788B5D083}" srcOrd="1" destOrd="0" presId="urn:microsoft.com/office/officeart/2005/8/layout/lProcess2"/>
    <dgm:cxn modelId="{F0520642-BB4C-473B-B6AF-4FBB2D770A2F}" srcId="{A15B2750-4DB7-43DD-A023-E81B1F958A70}" destId="{966C5441-BB78-4AEC-B271-C182B002CE3F}" srcOrd="0" destOrd="0" parTransId="{8FD5789E-1F1B-4998-998E-CC764B453F8D}" sibTransId="{A4C2A751-23F8-4100-90E9-0DE4E4FDECC1}"/>
    <dgm:cxn modelId="{0DFCF7B1-A4C5-4FC1-B71B-99D5379B3908}" type="presOf" srcId="{A15B2750-4DB7-43DD-A023-E81B1F958A70}" destId="{06E372DA-B421-4421-902A-23C95EE19E11}" srcOrd="0" destOrd="0" presId="urn:microsoft.com/office/officeart/2005/8/layout/lProcess2"/>
    <dgm:cxn modelId="{4271F0CA-E670-4618-86D0-DB8A5479F02E}" type="presOf" srcId="{9AFC3BD8-0BF1-4EAB-A15D-8920B1B0FD17}" destId="{B3EEC837-119C-4A1D-965E-EE141A573CBF}" srcOrd="0" destOrd="0" presId="urn:microsoft.com/office/officeart/2005/8/layout/lProcess2"/>
    <dgm:cxn modelId="{9D38E19E-169A-475E-A682-A97AF63BF901}" srcId="{A15B2750-4DB7-43DD-A023-E81B1F958A70}" destId="{B45EFDA3-2C6D-4E66-AAB7-2FDBA3280CBD}" srcOrd="1" destOrd="0" parTransId="{424802D9-219B-4942-B47C-6075EE37B844}" sibTransId="{25DE3C40-FB8C-4C98-A84B-D56AC568B0C2}"/>
    <dgm:cxn modelId="{081A6114-9C3A-4C7F-85B3-A8658EAAF7C9}" type="presOf" srcId="{97B14C0E-2D41-4909-B7E9-093AABA5A0CB}" destId="{0E448920-9564-4512-8A70-774288714DFC}" srcOrd="0" destOrd="0" presId="urn:microsoft.com/office/officeart/2005/8/layout/lProcess2"/>
    <dgm:cxn modelId="{BA966703-06BE-4A9B-9A8B-F10D272A8A84}" type="presOf" srcId="{E74A70DE-1966-4BBF-ACD1-36993D86B97B}" destId="{7A8FA6F0-0A91-4A41-8EC8-C0636C5240B2}" srcOrd="0" destOrd="0" presId="urn:microsoft.com/office/officeart/2005/8/layout/lProcess2"/>
    <dgm:cxn modelId="{BC50C472-C28E-429A-B5AF-109075DEDB2F}" srcId="{121158C1-4035-4E29-BF5C-1C18DD9C784C}" destId="{9AFC3BD8-0BF1-4EAB-A15D-8920B1B0FD17}" srcOrd="0" destOrd="0" parTransId="{3D56B8BA-6EA5-4EB6-A110-BD07CE9FA627}" sibTransId="{6715CBB3-68C4-4A09-B6CC-4918D4BFD4AE}"/>
    <dgm:cxn modelId="{928E8130-AC7A-4E78-9A75-4A7D0B4E76EB}" srcId="{B45EFDA3-2C6D-4E66-AAB7-2FDBA3280CBD}" destId="{625C07C1-5463-40F2-BC7C-C9F5B72C8850}" srcOrd="0" destOrd="0" parTransId="{516ABC4A-2D25-45A9-AAD1-6B33C23D8F8A}" sibTransId="{C3EFD7C3-F120-4641-89F3-25C90E65A48C}"/>
    <dgm:cxn modelId="{C2657FB0-DB7D-4E69-87E1-6F1AD9984A76}" srcId="{121158C1-4035-4E29-BF5C-1C18DD9C784C}" destId="{EB150EFC-97F3-4DA3-B9C2-25384A2566C9}" srcOrd="1" destOrd="0" parTransId="{BC64E1CE-7352-4B77-86D1-4BE5409824E8}" sibTransId="{235DF48E-7205-428C-BBBF-59EFECCB40DF}"/>
    <dgm:cxn modelId="{77B0B35F-50DA-47A6-BB54-285A6C495694}" type="presOf" srcId="{121158C1-4035-4E29-BF5C-1C18DD9C784C}" destId="{8650AF04-F977-4A6A-8A8E-55C897DF0B13}" srcOrd="1" destOrd="0" presId="urn:microsoft.com/office/officeart/2005/8/layout/lProcess2"/>
    <dgm:cxn modelId="{BB84C9BB-20E3-4585-89E9-24485F20C744}" type="presOf" srcId="{121158C1-4035-4E29-BF5C-1C18DD9C784C}" destId="{E241F249-6F1E-4E7C-B9B7-3F14C719C47C}" srcOrd="0" destOrd="0" presId="urn:microsoft.com/office/officeart/2005/8/layout/lProcess2"/>
    <dgm:cxn modelId="{CDCCFB0B-81E1-44E0-A2AB-38E794B4CD11}" type="presOf" srcId="{98F02C37-3E1C-4F21-9C20-DCC1906CD915}" destId="{E4FD0F6A-DC43-4FBA-AD9F-E685B9AF8FCC}" srcOrd="0" destOrd="0" presId="urn:microsoft.com/office/officeart/2005/8/layout/lProcess2"/>
    <dgm:cxn modelId="{5ABA00DF-59E3-4409-B54F-41B68BC4B22D}" srcId="{56CE3B3D-2E9B-45EA-A0FC-5F36447436BC}" destId="{97B14C0E-2D41-4909-B7E9-093AABA5A0CB}" srcOrd="1" destOrd="0" parTransId="{A2A57BAC-A2C1-4A0F-8ECC-6FED9C8C4902}" sibTransId="{CEC5DE42-C5D0-4669-BE02-5947A10AC107}"/>
    <dgm:cxn modelId="{4F5A49AC-BD11-4713-B354-3039EEB58A1B}" srcId="{56CE3B3D-2E9B-45EA-A0FC-5F36447436BC}" destId="{3AD7398D-A7E7-4D81-8BD2-0FED3334445D}" srcOrd="2" destOrd="0" parTransId="{1ED4E21D-D2DD-45A6-B268-68216C258BB0}" sibTransId="{CA466CC8-CB58-473E-9EA4-04EA03EB6072}"/>
    <dgm:cxn modelId="{8665052C-05BC-4F4A-9AA4-64887202CAE5}" srcId="{966C5441-BB78-4AEC-B271-C182B002CE3F}" destId="{3C1E9BFE-21CB-4317-A303-37A290017C51}" srcOrd="2" destOrd="0" parTransId="{F762D731-5774-43A5-BB13-39712FD6110E}" sibTransId="{27CE58B6-8C3F-48F1-A480-67EBE9C42792}"/>
    <dgm:cxn modelId="{807715A0-33F0-470A-B8C2-56D8C114C915}" type="presOf" srcId="{3AD7398D-A7E7-4D81-8BD2-0FED3334445D}" destId="{7C25BB4C-7661-4E30-8879-6481FC3C1F84}" srcOrd="0" destOrd="0" presId="urn:microsoft.com/office/officeart/2005/8/layout/lProcess2"/>
    <dgm:cxn modelId="{318EBDC9-9526-4C37-B777-AB25698E2E85}" srcId="{966C5441-BB78-4AEC-B271-C182B002CE3F}" destId="{77D297A6-88A8-45AE-B6A4-9ACC8A7B7A84}" srcOrd="0" destOrd="0" parTransId="{F515D203-58C0-4AF8-99DC-B0D7BA65F103}" sibTransId="{F65DDD0D-7777-42AA-8A8F-99931500FBC2}"/>
    <dgm:cxn modelId="{AACE0EE8-3D26-435D-BADC-63A22ADAF1E2}" srcId="{B45EFDA3-2C6D-4E66-AAB7-2FDBA3280CBD}" destId="{7F3F5877-0850-4212-B0AF-D5FB527613E7}" srcOrd="2" destOrd="0" parTransId="{DD618B74-777C-4774-833A-10C8DB212140}" sibTransId="{18DEC29B-C9A4-4203-B1FE-5096B7B12454}"/>
    <dgm:cxn modelId="{D2CCB584-6454-4084-9585-0D89C9214629}" type="presOf" srcId="{56CE3B3D-2E9B-45EA-A0FC-5F36447436BC}" destId="{15CB24E2-02FB-4EE9-8E5E-9CAD8E719B48}" srcOrd="1" destOrd="0" presId="urn:microsoft.com/office/officeart/2005/8/layout/lProcess2"/>
    <dgm:cxn modelId="{7F65E4E1-3DC4-4736-890D-8573B63726AA}" type="presParOf" srcId="{06E372DA-B421-4421-902A-23C95EE19E11}" destId="{B7DBBDBE-1302-47BB-B89B-47830C1450DB}" srcOrd="0" destOrd="0" presId="urn:microsoft.com/office/officeart/2005/8/layout/lProcess2"/>
    <dgm:cxn modelId="{2E1C8519-98B1-4CA2-A1EC-BFD735FE4ECD}" type="presParOf" srcId="{B7DBBDBE-1302-47BB-B89B-47830C1450DB}" destId="{00EF7242-3AD9-4537-93D5-11AAD9706B17}" srcOrd="0" destOrd="0" presId="urn:microsoft.com/office/officeart/2005/8/layout/lProcess2"/>
    <dgm:cxn modelId="{730E48C1-C3CE-4A2A-9C74-F3ACB7958BD6}" type="presParOf" srcId="{B7DBBDBE-1302-47BB-B89B-47830C1450DB}" destId="{CCFB20BA-3574-47F4-94CF-4003D398BCF0}" srcOrd="1" destOrd="0" presId="urn:microsoft.com/office/officeart/2005/8/layout/lProcess2"/>
    <dgm:cxn modelId="{0CD89124-9370-4BE4-8200-D6FCC280C48C}" type="presParOf" srcId="{B7DBBDBE-1302-47BB-B89B-47830C1450DB}" destId="{B21268DE-0C94-4E12-9DEE-4F1988819FF6}" srcOrd="2" destOrd="0" presId="urn:microsoft.com/office/officeart/2005/8/layout/lProcess2"/>
    <dgm:cxn modelId="{407E240C-6998-42DB-A186-4C19F450BEF7}" type="presParOf" srcId="{B21268DE-0C94-4E12-9DEE-4F1988819FF6}" destId="{AEA21BEF-61AB-4FCC-8737-D84288879054}" srcOrd="0" destOrd="0" presId="urn:microsoft.com/office/officeart/2005/8/layout/lProcess2"/>
    <dgm:cxn modelId="{50ACE8DD-3A46-47EE-9290-E21BDFCF4D65}" type="presParOf" srcId="{AEA21BEF-61AB-4FCC-8737-D84288879054}" destId="{88F22044-4D88-4D5A-840F-0AE793C5F36A}" srcOrd="0" destOrd="0" presId="urn:microsoft.com/office/officeart/2005/8/layout/lProcess2"/>
    <dgm:cxn modelId="{8E20447A-3EB9-4DEB-A14C-FBF0B79B0972}" type="presParOf" srcId="{AEA21BEF-61AB-4FCC-8737-D84288879054}" destId="{382D01AF-FA1F-43F3-A8CA-EF626ACF3D68}" srcOrd="1" destOrd="0" presId="urn:microsoft.com/office/officeart/2005/8/layout/lProcess2"/>
    <dgm:cxn modelId="{CB47FCA0-54DF-48EA-8F9B-99CB0DFC5B2B}" type="presParOf" srcId="{AEA21BEF-61AB-4FCC-8737-D84288879054}" destId="{E4FD0F6A-DC43-4FBA-AD9F-E685B9AF8FCC}" srcOrd="2" destOrd="0" presId="urn:microsoft.com/office/officeart/2005/8/layout/lProcess2"/>
    <dgm:cxn modelId="{6395F7E8-3293-4EB6-B3B7-7CE6C7A40BB9}" type="presParOf" srcId="{AEA21BEF-61AB-4FCC-8737-D84288879054}" destId="{751898B7-AD33-4D07-B175-B80EDD81E72C}" srcOrd="3" destOrd="0" presId="urn:microsoft.com/office/officeart/2005/8/layout/lProcess2"/>
    <dgm:cxn modelId="{C43FE401-958C-4912-AF91-4E5636F58799}" type="presParOf" srcId="{AEA21BEF-61AB-4FCC-8737-D84288879054}" destId="{297B6101-3FD6-45C2-8F4D-6D4063208228}" srcOrd="4" destOrd="0" presId="urn:microsoft.com/office/officeart/2005/8/layout/lProcess2"/>
    <dgm:cxn modelId="{8A798499-BABA-41B0-B32D-E24782DC9B06}" type="presParOf" srcId="{06E372DA-B421-4421-902A-23C95EE19E11}" destId="{534EF3DE-01D2-4BFF-BC9C-B434233A405D}" srcOrd="1" destOrd="0" presId="urn:microsoft.com/office/officeart/2005/8/layout/lProcess2"/>
    <dgm:cxn modelId="{C5AFC931-7E2C-4576-95E0-48E69439184A}" type="presParOf" srcId="{06E372DA-B421-4421-902A-23C95EE19E11}" destId="{1100CBB7-6AA4-4663-B3EE-23AEE1EFBCBB}" srcOrd="2" destOrd="0" presId="urn:microsoft.com/office/officeart/2005/8/layout/lProcess2"/>
    <dgm:cxn modelId="{7C69A7BB-8630-4166-A022-112C731DC2E4}" type="presParOf" srcId="{1100CBB7-6AA4-4663-B3EE-23AEE1EFBCBB}" destId="{6ADFDC45-14DA-449C-B0CC-6B924708E9F3}" srcOrd="0" destOrd="0" presId="urn:microsoft.com/office/officeart/2005/8/layout/lProcess2"/>
    <dgm:cxn modelId="{C8583F3A-A0A8-40B6-9D11-1263CCB8A539}" type="presParOf" srcId="{1100CBB7-6AA4-4663-B3EE-23AEE1EFBCBB}" destId="{6C1898D1-2D32-4CC1-85B8-66F788B5D083}" srcOrd="1" destOrd="0" presId="urn:microsoft.com/office/officeart/2005/8/layout/lProcess2"/>
    <dgm:cxn modelId="{A1AABB9E-FEB2-4275-82FD-BDBE41009400}" type="presParOf" srcId="{1100CBB7-6AA4-4663-B3EE-23AEE1EFBCBB}" destId="{EB9DF7AF-1095-47D3-98CD-A2683897E389}" srcOrd="2" destOrd="0" presId="urn:microsoft.com/office/officeart/2005/8/layout/lProcess2"/>
    <dgm:cxn modelId="{42763B9C-C834-4C73-B4B8-E2BFF5BD705A}" type="presParOf" srcId="{EB9DF7AF-1095-47D3-98CD-A2683897E389}" destId="{41A6A008-0A58-470D-BB9B-4BE4174B4FC6}" srcOrd="0" destOrd="0" presId="urn:microsoft.com/office/officeart/2005/8/layout/lProcess2"/>
    <dgm:cxn modelId="{CBA179AD-6256-4D7E-ACE6-BC5625682018}" type="presParOf" srcId="{41A6A008-0A58-470D-BB9B-4BE4174B4FC6}" destId="{93761D2C-0687-451E-BC6B-3FB63E76673E}" srcOrd="0" destOrd="0" presId="urn:microsoft.com/office/officeart/2005/8/layout/lProcess2"/>
    <dgm:cxn modelId="{28038CC7-FDA2-4E70-9332-471D8C146DD4}" type="presParOf" srcId="{41A6A008-0A58-470D-BB9B-4BE4174B4FC6}" destId="{375CA79C-E398-478B-B1A4-56BA5D484020}" srcOrd="1" destOrd="0" presId="urn:microsoft.com/office/officeart/2005/8/layout/lProcess2"/>
    <dgm:cxn modelId="{AF684F67-072B-4FDE-8A0A-16F7F45F2630}" type="presParOf" srcId="{41A6A008-0A58-470D-BB9B-4BE4174B4FC6}" destId="{EF1C722E-308D-4FE6-97FC-101C12C54455}" srcOrd="2" destOrd="0" presId="urn:microsoft.com/office/officeart/2005/8/layout/lProcess2"/>
    <dgm:cxn modelId="{9F39C629-8CB6-4FFE-A471-CC8F48B3834F}" type="presParOf" srcId="{41A6A008-0A58-470D-BB9B-4BE4174B4FC6}" destId="{EC9D6754-BDC1-4C5A-8738-BA390E32C6F9}" srcOrd="3" destOrd="0" presId="urn:microsoft.com/office/officeart/2005/8/layout/lProcess2"/>
    <dgm:cxn modelId="{F115AB7F-5EFA-4E6E-8372-3C23E06D6F69}" type="presParOf" srcId="{41A6A008-0A58-470D-BB9B-4BE4174B4FC6}" destId="{096E1244-594A-4D36-8CB5-DE8AF80C2E76}" srcOrd="4" destOrd="0" presId="urn:microsoft.com/office/officeart/2005/8/layout/lProcess2"/>
    <dgm:cxn modelId="{40CDCB40-EA1E-439A-99E9-000776F29628}" type="presParOf" srcId="{06E372DA-B421-4421-902A-23C95EE19E11}" destId="{72225B98-DBBA-4D95-B884-F737D853C42F}" srcOrd="3" destOrd="0" presId="urn:microsoft.com/office/officeart/2005/8/layout/lProcess2"/>
    <dgm:cxn modelId="{5961AF3E-097A-43A3-9078-3FFA7F6BFFDB}" type="presParOf" srcId="{06E372DA-B421-4421-902A-23C95EE19E11}" destId="{AC0D6BC6-C2D5-4E7B-B4FC-093887AA23BF}" srcOrd="4" destOrd="0" presId="urn:microsoft.com/office/officeart/2005/8/layout/lProcess2"/>
    <dgm:cxn modelId="{E742412E-A46E-4659-AE99-2D35BCB76AA7}" type="presParOf" srcId="{AC0D6BC6-C2D5-4E7B-B4FC-093887AA23BF}" destId="{60DE27C3-E4CD-4A0F-BF70-8237F8CC3C19}" srcOrd="0" destOrd="0" presId="urn:microsoft.com/office/officeart/2005/8/layout/lProcess2"/>
    <dgm:cxn modelId="{58BF29B7-D937-4F79-A95F-1F4B9FB77C13}" type="presParOf" srcId="{AC0D6BC6-C2D5-4E7B-B4FC-093887AA23BF}" destId="{15CB24E2-02FB-4EE9-8E5E-9CAD8E719B48}" srcOrd="1" destOrd="0" presId="urn:microsoft.com/office/officeart/2005/8/layout/lProcess2"/>
    <dgm:cxn modelId="{F5D7D2B3-AD1D-4638-A659-B0092B5C14E1}" type="presParOf" srcId="{AC0D6BC6-C2D5-4E7B-B4FC-093887AA23BF}" destId="{F91608D3-86FA-4F21-8A33-47A51728B857}" srcOrd="2" destOrd="0" presId="urn:microsoft.com/office/officeart/2005/8/layout/lProcess2"/>
    <dgm:cxn modelId="{4ED1D8D2-1BF6-4331-B7F7-DC4A30BBC022}" type="presParOf" srcId="{F91608D3-86FA-4F21-8A33-47A51728B857}" destId="{09B4B5D1-AB47-4106-8308-FDA727C54404}" srcOrd="0" destOrd="0" presId="urn:microsoft.com/office/officeart/2005/8/layout/lProcess2"/>
    <dgm:cxn modelId="{4F48B8F3-5BA9-468E-A873-DA3E65457261}" type="presParOf" srcId="{09B4B5D1-AB47-4106-8308-FDA727C54404}" destId="{3C94B871-CC2E-4EB6-88CA-F35C913A9CCE}" srcOrd="0" destOrd="0" presId="urn:microsoft.com/office/officeart/2005/8/layout/lProcess2"/>
    <dgm:cxn modelId="{6CF01534-1D27-47CB-97A1-E5E61AD05290}" type="presParOf" srcId="{09B4B5D1-AB47-4106-8308-FDA727C54404}" destId="{BF575C7E-BF54-4654-A54E-865FB816E3CD}" srcOrd="1" destOrd="0" presId="urn:microsoft.com/office/officeart/2005/8/layout/lProcess2"/>
    <dgm:cxn modelId="{F6AF6F25-DF5D-45D2-99DC-6AA0BB031859}" type="presParOf" srcId="{09B4B5D1-AB47-4106-8308-FDA727C54404}" destId="{0E448920-9564-4512-8A70-774288714DFC}" srcOrd="2" destOrd="0" presId="urn:microsoft.com/office/officeart/2005/8/layout/lProcess2"/>
    <dgm:cxn modelId="{18C34A95-4A11-407F-8321-62A64A5C24C2}" type="presParOf" srcId="{09B4B5D1-AB47-4106-8308-FDA727C54404}" destId="{B0D3C8A2-CD72-4A19-86F5-4055544714DC}" srcOrd="3" destOrd="0" presId="urn:microsoft.com/office/officeart/2005/8/layout/lProcess2"/>
    <dgm:cxn modelId="{7FAC64C3-E90F-4DC5-8EF7-4ADC99541E2D}" type="presParOf" srcId="{09B4B5D1-AB47-4106-8308-FDA727C54404}" destId="{7C25BB4C-7661-4E30-8879-6481FC3C1F84}" srcOrd="4" destOrd="0" presId="urn:microsoft.com/office/officeart/2005/8/layout/lProcess2"/>
    <dgm:cxn modelId="{D793803F-3B59-41FB-8147-65513D25F16E}" type="presParOf" srcId="{06E372DA-B421-4421-902A-23C95EE19E11}" destId="{AD65C5EB-A5D7-490A-966A-0AB17060AFE6}" srcOrd="5" destOrd="0" presId="urn:microsoft.com/office/officeart/2005/8/layout/lProcess2"/>
    <dgm:cxn modelId="{8F7D4F73-C020-429A-8587-ED16F16A3C1D}" type="presParOf" srcId="{06E372DA-B421-4421-902A-23C95EE19E11}" destId="{3B097954-CC4D-4D7B-86CF-72AD01745308}" srcOrd="6" destOrd="0" presId="urn:microsoft.com/office/officeart/2005/8/layout/lProcess2"/>
    <dgm:cxn modelId="{D401E381-C456-4B5B-AD4C-77AADBC29648}" type="presParOf" srcId="{3B097954-CC4D-4D7B-86CF-72AD01745308}" destId="{E241F249-6F1E-4E7C-B9B7-3F14C719C47C}" srcOrd="0" destOrd="0" presId="urn:microsoft.com/office/officeart/2005/8/layout/lProcess2"/>
    <dgm:cxn modelId="{E7477CF1-7CA3-42B3-9544-559F94724C11}" type="presParOf" srcId="{3B097954-CC4D-4D7B-86CF-72AD01745308}" destId="{8650AF04-F977-4A6A-8A8E-55C897DF0B13}" srcOrd="1" destOrd="0" presId="urn:microsoft.com/office/officeart/2005/8/layout/lProcess2"/>
    <dgm:cxn modelId="{6D6B8254-D7C3-4137-B39D-03C2F05A1F09}" type="presParOf" srcId="{3B097954-CC4D-4D7B-86CF-72AD01745308}" destId="{843CB31C-BE2C-4D1E-8D10-784F561A2CEC}" srcOrd="2" destOrd="0" presId="urn:microsoft.com/office/officeart/2005/8/layout/lProcess2"/>
    <dgm:cxn modelId="{70245403-A1B5-4FE1-915D-DF6C31559088}" type="presParOf" srcId="{843CB31C-BE2C-4D1E-8D10-784F561A2CEC}" destId="{1F810924-6B3A-4CC8-8A1F-DE14E2D47A5E}" srcOrd="0" destOrd="0" presId="urn:microsoft.com/office/officeart/2005/8/layout/lProcess2"/>
    <dgm:cxn modelId="{12EA05BD-566F-4666-942E-DAA6C10D9269}" type="presParOf" srcId="{1F810924-6B3A-4CC8-8A1F-DE14E2D47A5E}" destId="{B3EEC837-119C-4A1D-965E-EE141A573CBF}" srcOrd="0" destOrd="0" presId="urn:microsoft.com/office/officeart/2005/8/layout/lProcess2"/>
    <dgm:cxn modelId="{389537B1-4D15-43D8-BC90-AEC9CD6B811D}" type="presParOf" srcId="{1F810924-6B3A-4CC8-8A1F-DE14E2D47A5E}" destId="{A956791D-4072-4FE4-A9AF-62CC44518C30}" srcOrd="1" destOrd="0" presId="urn:microsoft.com/office/officeart/2005/8/layout/lProcess2"/>
    <dgm:cxn modelId="{EFA3528A-3EFE-4717-B946-98B8B5F240C6}" type="presParOf" srcId="{1F810924-6B3A-4CC8-8A1F-DE14E2D47A5E}" destId="{92A86E67-5ABE-400A-8C8C-10A4599C4E4B}" srcOrd="2" destOrd="0" presId="urn:microsoft.com/office/officeart/2005/8/layout/lProcess2"/>
    <dgm:cxn modelId="{76A52720-72D8-434B-B3C2-3118F7D97677}" type="presParOf" srcId="{1F810924-6B3A-4CC8-8A1F-DE14E2D47A5E}" destId="{75CDFA82-C540-4213-9FF6-6BF5972994D5}" srcOrd="3" destOrd="0" presId="urn:microsoft.com/office/officeart/2005/8/layout/lProcess2"/>
    <dgm:cxn modelId="{97F65E6B-07CB-4ED2-91FE-9BBE4F8A4164}" type="presParOf" srcId="{1F810924-6B3A-4CC8-8A1F-DE14E2D47A5E}" destId="{7A8FA6F0-0A91-4A41-8EC8-C0636C5240B2}"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5B2750-4DB7-43DD-A023-E81B1F958A70}" type="doc">
      <dgm:prSet loTypeId="urn:microsoft.com/office/officeart/2005/8/layout/lProcess2" loCatId="list" qsTypeId="urn:microsoft.com/office/officeart/2005/8/quickstyle/simple4" qsCatId="simple" csTypeId="urn:microsoft.com/office/officeart/2005/8/colors/accent0_3" csCatId="mainScheme" phldr="1"/>
      <dgm:spPr/>
      <dgm:t>
        <a:bodyPr/>
        <a:lstStyle/>
        <a:p>
          <a:endParaRPr lang="it-IT"/>
        </a:p>
      </dgm:t>
    </dgm:pt>
    <dgm:pt modelId="{966C5441-BB78-4AEC-B271-C182B002CE3F}">
      <dgm:prSet phldrT="[Testo]" custT="1"/>
      <dgm:spPr>
        <a:solidFill>
          <a:schemeClr val="bg1"/>
        </a:solidFill>
      </dgm:spPr>
      <dgm:t>
        <a:bodyPr/>
        <a:lstStyle/>
        <a:p>
          <a:r>
            <a:rPr lang="it-IT" sz="1800" b="1" dirty="0" smtClean="0">
              <a:solidFill>
                <a:schemeClr val="tx2"/>
              </a:solidFill>
            </a:rPr>
            <a:t>Livorno</a:t>
          </a:r>
          <a:endParaRPr lang="it-IT" sz="2500" b="1" dirty="0">
            <a:solidFill>
              <a:schemeClr val="tx2"/>
            </a:solidFill>
          </a:endParaRPr>
        </a:p>
      </dgm:t>
    </dgm:pt>
    <dgm:pt modelId="{8FD5789E-1F1B-4998-998E-CC764B453F8D}" type="parTrans" cxnId="{F0520642-BB4C-473B-B6AF-4FBB2D770A2F}">
      <dgm:prSet/>
      <dgm:spPr/>
      <dgm:t>
        <a:bodyPr/>
        <a:lstStyle/>
        <a:p>
          <a:endParaRPr lang="it-IT">
            <a:solidFill>
              <a:srgbClr val="00B0F0"/>
            </a:solidFill>
          </a:endParaRPr>
        </a:p>
      </dgm:t>
    </dgm:pt>
    <dgm:pt modelId="{A4C2A751-23F8-4100-90E9-0DE4E4FDECC1}" type="sibTrans" cxnId="{F0520642-BB4C-473B-B6AF-4FBB2D770A2F}">
      <dgm:prSet/>
      <dgm:spPr/>
      <dgm:t>
        <a:bodyPr/>
        <a:lstStyle/>
        <a:p>
          <a:endParaRPr lang="it-IT">
            <a:solidFill>
              <a:srgbClr val="00B0F0"/>
            </a:solidFill>
          </a:endParaRPr>
        </a:p>
      </dgm:t>
    </dgm:pt>
    <dgm:pt modelId="{77D297A6-88A8-45AE-B6A4-9ACC8A7B7A84}">
      <dgm:prSet phldrT="[Testo]"/>
      <dgm:spPr>
        <a:solidFill>
          <a:schemeClr val="accent1">
            <a:lumMod val="50000"/>
          </a:schemeClr>
        </a:solidFill>
      </dgm:spPr>
      <dgm:t>
        <a:bodyPr/>
        <a:lstStyle/>
        <a:p>
          <a:r>
            <a:rPr lang="it-IT" b="1" dirty="0" smtClean="0"/>
            <a:t>Imprese</a:t>
          </a:r>
        </a:p>
        <a:p>
          <a:r>
            <a:rPr lang="it-IT" dirty="0" smtClean="0"/>
            <a:t>442</a:t>
          </a:r>
          <a:endParaRPr lang="it-IT" dirty="0"/>
        </a:p>
      </dgm:t>
    </dgm:pt>
    <dgm:pt modelId="{F515D203-58C0-4AF8-99DC-B0D7BA65F103}" type="parTrans" cxnId="{318EBDC9-9526-4C37-B777-AB25698E2E85}">
      <dgm:prSet/>
      <dgm:spPr/>
      <dgm:t>
        <a:bodyPr/>
        <a:lstStyle/>
        <a:p>
          <a:endParaRPr lang="it-IT">
            <a:solidFill>
              <a:srgbClr val="00B0F0"/>
            </a:solidFill>
          </a:endParaRPr>
        </a:p>
      </dgm:t>
    </dgm:pt>
    <dgm:pt modelId="{F65DDD0D-7777-42AA-8A8F-99931500FBC2}" type="sibTrans" cxnId="{318EBDC9-9526-4C37-B777-AB25698E2E85}">
      <dgm:prSet/>
      <dgm:spPr/>
      <dgm:t>
        <a:bodyPr/>
        <a:lstStyle/>
        <a:p>
          <a:endParaRPr lang="it-IT">
            <a:solidFill>
              <a:srgbClr val="00B0F0"/>
            </a:solidFill>
          </a:endParaRPr>
        </a:p>
      </dgm:t>
    </dgm:pt>
    <dgm:pt modelId="{98F02C37-3E1C-4F21-9C20-DCC1906CD915}">
      <dgm:prSet phldrT="[Testo]"/>
      <dgm:spPr>
        <a:solidFill>
          <a:schemeClr val="accent1">
            <a:lumMod val="50000"/>
          </a:schemeClr>
        </a:solidFill>
      </dgm:spPr>
      <dgm:t>
        <a:bodyPr/>
        <a:lstStyle/>
        <a:p>
          <a:r>
            <a:rPr lang="it-IT" b="1" dirty="0" smtClean="0"/>
            <a:t>Valore</a:t>
          </a:r>
          <a:r>
            <a:rPr lang="it-IT" dirty="0" smtClean="0"/>
            <a:t> </a:t>
          </a:r>
          <a:r>
            <a:rPr lang="it-IT" b="1" dirty="0" smtClean="0"/>
            <a:t>aggiunto</a:t>
          </a:r>
        </a:p>
        <a:p>
          <a:r>
            <a:rPr lang="it-IT" dirty="0" smtClean="0"/>
            <a:t>328,2 mln/€</a:t>
          </a:r>
          <a:endParaRPr lang="it-IT" dirty="0"/>
        </a:p>
      </dgm:t>
    </dgm:pt>
    <dgm:pt modelId="{E01FF1E6-FE81-43A5-BE7C-DFB27F135AC6}" type="parTrans" cxnId="{02EF8AF5-075B-4A24-9236-9C885FDBF6E0}">
      <dgm:prSet/>
      <dgm:spPr/>
      <dgm:t>
        <a:bodyPr/>
        <a:lstStyle/>
        <a:p>
          <a:endParaRPr lang="it-IT">
            <a:solidFill>
              <a:srgbClr val="00B0F0"/>
            </a:solidFill>
          </a:endParaRPr>
        </a:p>
      </dgm:t>
    </dgm:pt>
    <dgm:pt modelId="{D8391AC0-3241-44E0-8DB4-8542A6FA95B1}" type="sibTrans" cxnId="{02EF8AF5-075B-4A24-9236-9C885FDBF6E0}">
      <dgm:prSet/>
      <dgm:spPr/>
      <dgm:t>
        <a:bodyPr/>
        <a:lstStyle/>
        <a:p>
          <a:endParaRPr lang="it-IT">
            <a:solidFill>
              <a:srgbClr val="00B0F0"/>
            </a:solidFill>
          </a:endParaRPr>
        </a:p>
      </dgm:t>
    </dgm:pt>
    <dgm:pt modelId="{B45EFDA3-2C6D-4E66-AAB7-2FDBA3280CBD}">
      <dgm:prSet phldrT="[Testo]" custT="1"/>
      <dgm:spPr>
        <a:solidFill>
          <a:schemeClr val="bg1"/>
        </a:solidFill>
      </dgm:spPr>
      <dgm:t>
        <a:bodyPr/>
        <a:lstStyle/>
        <a:p>
          <a:r>
            <a:rPr lang="it-IT" sz="1800" b="1" dirty="0" smtClean="0">
              <a:solidFill>
                <a:schemeClr val="tx2"/>
              </a:solidFill>
            </a:rPr>
            <a:t>Grosseto</a:t>
          </a:r>
          <a:endParaRPr lang="it-IT" sz="2500" b="1" dirty="0">
            <a:solidFill>
              <a:schemeClr val="tx2"/>
            </a:solidFill>
          </a:endParaRPr>
        </a:p>
      </dgm:t>
    </dgm:pt>
    <dgm:pt modelId="{424802D9-219B-4942-B47C-6075EE37B844}" type="parTrans" cxnId="{9D38E19E-169A-475E-A682-A97AF63BF901}">
      <dgm:prSet/>
      <dgm:spPr/>
      <dgm:t>
        <a:bodyPr/>
        <a:lstStyle/>
        <a:p>
          <a:endParaRPr lang="it-IT">
            <a:solidFill>
              <a:srgbClr val="00B0F0"/>
            </a:solidFill>
          </a:endParaRPr>
        </a:p>
      </dgm:t>
    </dgm:pt>
    <dgm:pt modelId="{25DE3C40-FB8C-4C98-A84B-D56AC568B0C2}" type="sibTrans" cxnId="{9D38E19E-169A-475E-A682-A97AF63BF901}">
      <dgm:prSet/>
      <dgm:spPr/>
      <dgm:t>
        <a:bodyPr/>
        <a:lstStyle/>
        <a:p>
          <a:endParaRPr lang="it-IT">
            <a:solidFill>
              <a:srgbClr val="00B0F0"/>
            </a:solidFill>
          </a:endParaRPr>
        </a:p>
      </dgm:t>
    </dgm:pt>
    <dgm:pt modelId="{625C07C1-5463-40F2-BC7C-C9F5B72C8850}">
      <dgm:prSet phldrT="[Testo]"/>
      <dgm:spPr>
        <a:solidFill>
          <a:schemeClr val="accent1">
            <a:lumMod val="50000"/>
          </a:schemeClr>
        </a:solidFill>
      </dgm:spPr>
      <dgm:t>
        <a:bodyPr/>
        <a:lstStyle/>
        <a:p>
          <a:r>
            <a:rPr lang="it-IT" b="1" dirty="0" smtClean="0"/>
            <a:t>Imprese</a:t>
          </a:r>
        </a:p>
        <a:p>
          <a:r>
            <a:rPr lang="it-IT" dirty="0" smtClean="0"/>
            <a:t>129</a:t>
          </a:r>
          <a:endParaRPr lang="it-IT" dirty="0"/>
        </a:p>
      </dgm:t>
    </dgm:pt>
    <dgm:pt modelId="{516ABC4A-2D25-45A9-AAD1-6B33C23D8F8A}" type="parTrans" cxnId="{928E8130-AC7A-4E78-9A75-4A7D0B4E76EB}">
      <dgm:prSet/>
      <dgm:spPr/>
      <dgm:t>
        <a:bodyPr/>
        <a:lstStyle/>
        <a:p>
          <a:endParaRPr lang="it-IT">
            <a:solidFill>
              <a:srgbClr val="00B0F0"/>
            </a:solidFill>
          </a:endParaRPr>
        </a:p>
      </dgm:t>
    </dgm:pt>
    <dgm:pt modelId="{C3EFD7C3-F120-4641-89F3-25C90E65A48C}" type="sibTrans" cxnId="{928E8130-AC7A-4E78-9A75-4A7D0B4E76EB}">
      <dgm:prSet/>
      <dgm:spPr/>
      <dgm:t>
        <a:bodyPr/>
        <a:lstStyle/>
        <a:p>
          <a:endParaRPr lang="it-IT">
            <a:solidFill>
              <a:srgbClr val="00B0F0"/>
            </a:solidFill>
          </a:endParaRPr>
        </a:p>
      </dgm:t>
    </dgm:pt>
    <dgm:pt modelId="{8F3F39BC-EB19-45C2-A2F4-EDC5735A8A09}">
      <dgm:prSet phldrT="[Testo]"/>
      <dgm:spPr>
        <a:solidFill>
          <a:schemeClr val="accent1">
            <a:lumMod val="50000"/>
          </a:schemeClr>
        </a:solidFill>
      </dgm:spPr>
      <dgm:t>
        <a:bodyPr/>
        <a:lstStyle/>
        <a:p>
          <a:r>
            <a:rPr lang="it-IT" b="1" dirty="0" smtClean="0"/>
            <a:t>Valore</a:t>
          </a:r>
          <a:r>
            <a:rPr lang="it-IT" dirty="0" smtClean="0"/>
            <a:t> </a:t>
          </a:r>
          <a:r>
            <a:rPr lang="it-IT" b="1" dirty="0" smtClean="0"/>
            <a:t>aggiunto</a:t>
          </a:r>
        </a:p>
        <a:p>
          <a:r>
            <a:rPr lang="it-IT" dirty="0" smtClean="0"/>
            <a:t>27,4 mln/€</a:t>
          </a:r>
          <a:endParaRPr lang="it-IT" dirty="0"/>
        </a:p>
      </dgm:t>
    </dgm:pt>
    <dgm:pt modelId="{35401CBF-22D4-4AA7-968E-A152E6991566}" type="parTrans" cxnId="{158B0CA0-2360-4FE3-9803-314F92B1B797}">
      <dgm:prSet/>
      <dgm:spPr/>
      <dgm:t>
        <a:bodyPr/>
        <a:lstStyle/>
        <a:p>
          <a:endParaRPr lang="it-IT">
            <a:solidFill>
              <a:srgbClr val="00B0F0"/>
            </a:solidFill>
          </a:endParaRPr>
        </a:p>
      </dgm:t>
    </dgm:pt>
    <dgm:pt modelId="{D6E79BBC-5E07-4E72-A84E-C3B7D03977EC}" type="sibTrans" cxnId="{158B0CA0-2360-4FE3-9803-314F92B1B797}">
      <dgm:prSet/>
      <dgm:spPr/>
      <dgm:t>
        <a:bodyPr/>
        <a:lstStyle/>
        <a:p>
          <a:endParaRPr lang="it-IT">
            <a:solidFill>
              <a:srgbClr val="00B0F0"/>
            </a:solidFill>
          </a:endParaRPr>
        </a:p>
      </dgm:t>
    </dgm:pt>
    <dgm:pt modelId="{56CE3B3D-2E9B-45EA-A0FC-5F36447436BC}">
      <dgm:prSet phldrT="[Testo]" custT="1"/>
      <dgm:spPr>
        <a:solidFill>
          <a:schemeClr val="bg1"/>
        </a:solidFill>
      </dgm:spPr>
      <dgm:t>
        <a:bodyPr/>
        <a:lstStyle/>
        <a:p>
          <a:r>
            <a:rPr lang="it-IT" sz="1800" b="1" dirty="0" smtClean="0">
              <a:solidFill>
                <a:schemeClr val="tx2"/>
              </a:solidFill>
            </a:rPr>
            <a:t>Toscana</a:t>
          </a:r>
          <a:endParaRPr lang="it-IT" sz="2700" b="1" dirty="0">
            <a:solidFill>
              <a:schemeClr val="tx2"/>
            </a:solidFill>
          </a:endParaRPr>
        </a:p>
      </dgm:t>
    </dgm:pt>
    <dgm:pt modelId="{AB02E4BC-D884-493B-8EB6-0E6366C8B8D0}" type="parTrans" cxnId="{474B3275-117A-4379-A178-9861AE1A8664}">
      <dgm:prSet/>
      <dgm:spPr/>
      <dgm:t>
        <a:bodyPr/>
        <a:lstStyle/>
        <a:p>
          <a:endParaRPr lang="it-IT">
            <a:solidFill>
              <a:srgbClr val="00B0F0"/>
            </a:solidFill>
          </a:endParaRPr>
        </a:p>
      </dgm:t>
    </dgm:pt>
    <dgm:pt modelId="{1DDF77CC-5F97-4205-A470-9B979AAB928C}" type="sibTrans" cxnId="{474B3275-117A-4379-A178-9861AE1A8664}">
      <dgm:prSet/>
      <dgm:spPr/>
      <dgm:t>
        <a:bodyPr/>
        <a:lstStyle/>
        <a:p>
          <a:endParaRPr lang="it-IT">
            <a:solidFill>
              <a:srgbClr val="00B0F0"/>
            </a:solidFill>
          </a:endParaRPr>
        </a:p>
      </dgm:t>
    </dgm:pt>
    <dgm:pt modelId="{E1EAE9D8-B713-4BF0-9400-BE17B7ADEA02}">
      <dgm:prSet phldrT="[Testo]"/>
      <dgm:spPr>
        <a:solidFill>
          <a:schemeClr val="accent1">
            <a:lumMod val="50000"/>
          </a:schemeClr>
        </a:solidFill>
      </dgm:spPr>
      <dgm:t>
        <a:bodyPr/>
        <a:lstStyle/>
        <a:p>
          <a:r>
            <a:rPr lang="it-IT" b="1" dirty="0" smtClean="0"/>
            <a:t>Imprese</a:t>
          </a:r>
        </a:p>
        <a:p>
          <a:r>
            <a:rPr lang="it-IT" dirty="0" smtClean="0"/>
            <a:t>804</a:t>
          </a:r>
          <a:endParaRPr lang="it-IT" dirty="0"/>
        </a:p>
      </dgm:t>
    </dgm:pt>
    <dgm:pt modelId="{F375A106-2EA3-4940-B7E4-82EEE8DEC775}" type="parTrans" cxnId="{03F7D0CB-8253-46B1-88D0-E04F08D25AED}">
      <dgm:prSet/>
      <dgm:spPr/>
      <dgm:t>
        <a:bodyPr/>
        <a:lstStyle/>
        <a:p>
          <a:endParaRPr lang="it-IT">
            <a:solidFill>
              <a:srgbClr val="00B0F0"/>
            </a:solidFill>
          </a:endParaRPr>
        </a:p>
      </dgm:t>
    </dgm:pt>
    <dgm:pt modelId="{FA447E45-5652-40E3-AE79-E95F92D5BBF1}" type="sibTrans" cxnId="{03F7D0CB-8253-46B1-88D0-E04F08D25AED}">
      <dgm:prSet/>
      <dgm:spPr/>
      <dgm:t>
        <a:bodyPr/>
        <a:lstStyle/>
        <a:p>
          <a:endParaRPr lang="it-IT">
            <a:solidFill>
              <a:srgbClr val="00B0F0"/>
            </a:solidFill>
          </a:endParaRPr>
        </a:p>
      </dgm:t>
    </dgm:pt>
    <dgm:pt modelId="{97B14C0E-2D41-4909-B7E9-093AABA5A0CB}">
      <dgm:prSet phldrT="[Testo]"/>
      <dgm:spPr>
        <a:solidFill>
          <a:schemeClr val="accent1">
            <a:lumMod val="50000"/>
          </a:schemeClr>
        </a:solidFill>
      </dgm:spPr>
      <dgm:t>
        <a:bodyPr/>
        <a:lstStyle/>
        <a:p>
          <a:r>
            <a:rPr lang="it-IT" b="1" dirty="0" smtClean="0"/>
            <a:t>Valore</a:t>
          </a:r>
          <a:r>
            <a:rPr lang="it-IT" dirty="0" smtClean="0"/>
            <a:t> </a:t>
          </a:r>
          <a:r>
            <a:rPr lang="it-IT" b="1" dirty="0" smtClean="0"/>
            <a:t>aggiunto</a:t>
          </a:r>
        </a:p>
        <a:p>
          <a:r>
            <a:rPr lang="it-IT" dirty="0" smtClean="0"/>
            <a:t>450,7 mln/€</a:t>
          </a:r>
          <a:endParaRPr lang="it-IT" dirty="0"/>
        </a:p>
      </dgm:t>
    </dgm:pt>
    <dgm:pt modelId="{A2A57BAC-A2C1-4A0F-8ECC-6FED9C8C4902}" type="parTrans" cxnId="{5ABA00DF-59E3-4409-B54F-41B68BC4B22D}">
      <dgm:prSet/>
      <dgm:spPr/>
      <dgm:t>
        <a:bodyPr/>
        <a:lstStyle/>
        <a:p>
          <a:endParaRPr lang="it-IT">
            <a:solidFill>
              <a:srgbClr val="00B0F0"/>
            </a:solidFill>
          </a:endParaRPr>
        </a:p>
      </dgm:t>
    </dgm:pt>
    <dgm:pt modelId="{CEC5DE42-C5D0-4669-BE02-5947A10AC107}" type="sibTrans" cxnId="{5ABA00DF-59E3-4409-B54F-41B68BC4B22D}">
      <dgm:prSet/>
      <dgm:spPr/>
      <dgm:t>
        <a:bodyPr/>
        <a:lstStyle/>
        <a:p>
          <a:endParaRPr lang="it-IT">
            <a:solidFill>
              <a:srgbClr val="00B0F0"/>
            </a:solidFill>
          </a:endParaRPr>
        </a:p>
      </dgm:t>
    </dgm:pt>
    <dgm:pt modelId="{121158C1-4035-4E29-BF5C-1C18DD9C784C}">
      <dgm:prSet custT="1"/>
      <dgm:spPr>
        <a:solidFill>
          <a:schemeClr val="bg1"/>
        </a:solidFill>
      </dgm:spPr>
      <dgm:t>
        <a:bodyPr/>
        <a:lstStyle/>
        <a:p>
          <a:r>
            <a:rPr lang="it-IT" sz="1800" b="1" dirty="0" smtClean="0">
              <a:solidFill>
                <a:schemeClr val="tx2"/>
              </a:solidFill>
            </a:rPr>
            <a:t>Italia</a:t>
          </a:r>
          <a:endParaRPr lang="it-IT" sz="4100" b="1" dirty="0">
            <a:solidFill>
              <a:schemeClr val="tx2"/>
            </a:solidFill>
          </a:endParaRPr>
        </a:p>
      </dgm:t>
    </dgm:pt>
    <dgm:pt modelId="{C2F4B136-10ED-47FE-8256-BE31E2DCA597}" type="parTrans" cxnId="{62145DFF-8A72-4F58-B67B-C55FA34A3295}">
      <dgm:prSet/>
      <dgm:spPr/>
      <dgm:t>
        <a:bodyPr/>
        <a:lstStyle/>
        <a:p>
          <a:endParaRPr lang="it-IT">
            <a:solidFill>
              <a:srgbClr val="00B0F0"/>
            </a:solidFill>
          </a:endParaRPr>
        </a:p>
      </dgm:t>
    </dgm:pt>
    <dgm:pt modelId="{96B90E71-A424-44D1-ADAA-E56F2964A8F5}" type="sibTrans" cxnId="{62145DFF-8A72-4F58-B67B-C55FA34A3295}">
      <dgm:prSet/>
      <dgm:spPr/>
      <dgm:t>
        <a:bodyPr/>
        <a:lstStyle/>
        <a:p>
          <a:endParaRPr lang="it-IT">
            <a:solidFill>
              <a:srgbClr val="00B0F0"/>
            </a:solidFill>
          </a:endParaRPr>
        </a:p>
      </dgm:t>
    </dgm:pt>
    <dgm:pt modelId="{EB150EFC-97F3-4DA3-B9C2-25384A2566C9}">
      <dgm:prSet/>
      <dgm:spPr>
        <a:solidFill>
          <a:schemeClr val="accent1">
            <a:lumMod val="50000"/>
          </a:schemeClr>
        </a:solidFill>
      </dgm:spPr>
      <dgm:t>
        <a:bodyPr/>
        <a:lstStyle/>
        <a:p>
          <a:r>
            <a:rPr lang="it-IT" b="1" dirty="0" smtClean="0"/>
            <a:t>Valore</a:t>
          </a:r>
          <a:r>
            <a:rPr lang="it-IT" dirty="0" smtClean="0"/>
            <a:t> </a:t>
          </a:r>
          <a:r>
            <a:rPr lang="it-IT" b="1" dirty="0" smtClean="0"/>
            <a:t>aggiunto</a:t>
          </a:r>
        </a:p>
        <a:p>
          <a:r>
            <a:rPr lang="it-IT" dirty="0" smtClean="0"/>
            <a:t>8.307,4 mln/€</a:t>
          </a:r>
          <a:endParaRPr lang="it-IT" dirty="0"/>
        </a:p>
      </dgm:t>
    </dgm:pt>
    <dgm:pt modelId="{BC64E1CE-7352-4B77-86D1-4BE5409824E8}" type="parTrans" cxnId="{C2657FB0-DB7D-4E69-87E1-6F1AD9984A76}">
      <dgm:prSet/>
      <dgm:spPr/>
      <dgm:t>
        <a:bodyPr/>
        <a:lstStyle/>
        <a:p>
          <a:endParaRPr lang="it-IT">
            <a:solidFill>
              <a:srgbClr val="00B0F0"/>
            </a:solidFill>
          </a:endParaRPr>
        </a:p>
      </dgm:t>
    </dgm:pt>
    <dgm:pt modelId="{235DF48E-7205-428C-BBBF-59EFECCB40DF}" type="sibTrans" cxnId="{C2657FB0-DB7D-4E69-87E1-6F1AD9984A76}">
      <dgm:prSet/>
      <dgm:spPr/>
      <dgm:t>
        <a:bodyPr/>
        <a:lstStyle/>
        <a:p>
          <a:endParaRPr lang="it-IT">
            <a:solidFill>
              <a:srgbClr val="00B0F0"/>
            </a:solidFill>
          </a:endParaRPr>
        </a:p>
      </dgm:t>
    </dgm:pt>
    <dgm:pt modelId="{9AFC3BD8-0BF1-4EAB-A15D-8920B1B0FD17}">
      <dgm:prSet/>
      <dgm:spPr>
        <a:solidFill>
          <a:schemeClr val="accent1">
            <a:lumMod val="50000"/>
          </a:schemeClr>
        </a:solidFill>
      </dgm:spPr>
      <dgm:t>
        <a:bodyPr/>
        <a:lstStyle/>
        <a:p>
          <a:r>
            <a:rPr lang="it-IT" b="1" dirty="0" smtClean="0"/>
            <a:t>Imprese</a:t>
          </a:r>
        </a:p>
        <a:p>
          <a:r>
            <a:rPr lang="it-IT" dirty="0" smtClean="0"/>
            <a:t>11.750</a:t>
          </a:r>
          <a:endParaRPr lang="it-IT" dirty="0"/>
        </a:p>
      </dgm:t>
    </dgm:pt>
    <dgm:pt modelId="{3D56B8BA-6EA5-4EB6-A110-BD07CE9FA627}" type="parTrans" cxnId="{BC50C472-C28E-429A-B5AF-109075DEDB2F}">
      <dgm:prSet/>
      <dgm:spPr/>
      <dgm:t>
        <a:bodyPr/>
        <a:lstStyle/>
        <a:p>
          <a:endParaRPr lang="it-IT">
            <a:solidFill>
              <a:srgbClr val="00B0F0"/>
            </a:solidFill>
          </a:endParaRPr>
        </a:p>
      </dgm:t>
    </dgm:pt>
    <dgm:pt modelId="{6715CBB3-68C4-4A09-B6CC-4918D4BFD4AE}" type="sibTrans" cxnId="{BC50C472-C28E-429A-B5AF-109075DEDB2F}">
      <dgm:prSet/>
      <dgm:spPr/>
      <dgm:t>
        <a:bodyPr/>
        <a:lstStyle/>
        <a:p>
          <a:endParaRPr lang="it-IT">
            <a:solidFill>
              <a:srgbClr val="00B0F0"/>
            </a:solidFill>
          </a:endParaRPr>
        </a:p>
      </dgm:t>
    </dgm:pt>
    <dgm:pt modelId="{E74A70DE-1966-4BBF-ACD1-36993D86B97B}">
      <dgm:prSet/>
      <dgm:spPr>
        <a:solidFill>
          <a:schemeClr val="accent1">
            <a:lumMod val="50000"/>
          </a:schemeClr>
        </a:solidFill>
      </dgm:spPr>
      <dgm:t>
        <a:bodyPr/>
        <a:lstStyle/>
        <a:p>
          <a:r>
            <a:rPr lang="it-IT" b="1" dirty="0" smtClean="0"/>
            <a:t>Occupati</a:t>
          </a:r>
        </a:p>
        <a:p>
          <a:r>
            <a:rPr lang="it-IT" dirty="0" smtClean="0"/>
            <a:t>103.593</a:t>
          </a:r>
          <a:endParaRPr lang="it-IT" dirty="0"/>
        </a:p>
      </dgm:t>
    </dgm:pt>
    <dgm:pt modelId="{3A077C7E-14ED-4B3A-A1D2-D97A751ACBFF}" type="parTrans" cxnId="{9D2200E9-E40E-4C60-B7A1-6FB43357CDCE}">
      <dgm:prSet/>
      <dgm:spPr/>
      <dgm:t>
        <a:bodyPr/>
        <a:lstStyle/>
        <a:p>
          <a:endParaRPr lang="it-IT">
            <a:solidFill>
              <a:srgbClr val="00B0F0"/>
            </a:solidFill>
          </a:endParaRPr>
        </a:p>
      </dgm:t>
    </dgm:pt>
    <dgm:pt modelId="{5D806556-4DCB-444F-9596-0294EE703C5C}" type="sibTrans" cxnId="{9D2200E9-E40E-4C60-B7A1-6FB43357CDCE}">
      <dgm:prSet/>
      <dgm:spPr/>
      <dgm:t>
        <a:bodyPr/>
        <a:lstStyle/>
        <a:p>
          <a:endParaRPr lang="it-IT">
            <a:solidFill>
              <a:srgbClr val="00B0F0"/>
            </a:solidFill>
          </a:endParaRPr>
        </a:p>
      </dgm:t>
    </dgm:pt>
    <dgm:pt modelId="{3AD7398D-A7E7-4D81-8BD2-0FED3334445D}">
      <dgm:prSet/>
      <dgm:spPr>
        <a:solidFill>
          <a:schemeClr val="accent1">
            <a:lumMod val="50000"/>
          </a:schemeClr>
        </a:solidFill>
      </dgm:spPr>
      <dgm:t>
        <a:bodyPr/>
        <a:lstStyle/>
        <a:p>
          <a:r>
            <a:rPr lang="it-IT" b="1" dirty="0" smtClean="0"/>
            <a:t>Occupati</a:t>
          </a:r>
        </a:p>
        <a:p>
          <a:r>
            <a:rPr lang="it-IT" dirty="0" smtClean="0"/>
            <a:t>6.854</a:t>
          </a:r>
          <a:endParaRPr lang="it-IT" dirty="0"/>
        </a:p>
      </dgm:t>
    </dgm:pt>
    <dgm:pt modelId="{1ED4E21D-D2DD-45A6-B268-68216C258BB0}" type="parTrans" cxnId="{4F5A49AC-BD11-4713-B354-3039EEB58A1B}">
      <dgm:prSet/>
      <dgm:spPr/>
      <dgm:t>
        <a:bodyPr/>
        <a:lstStyle/>
        <a:p>
          <a:endParaRPr lang="it-IT">
            <a:solidFill>
              <a:srgbClr val="00B0F0"/>
            </a:solidFill>
          </a:endParaRPr>
        </a:p>
      </dgm:t>
    </dgm:pt>
    <dgm:pt modelId="{CA466CC8-CB58-473E-9EA4-04EA03EB6072}" type="sibTrans" cxnId="{4F5A49AC-BD11-4713-B354-3039EEB58A1B}">
      <dgm:prSet/>
      <dgm:spPr/>
      <dgm:t>
        <a:bodyPr/>
        <a:lstStyle/>
        <a:p>
          <a:endParaRPr lang="it-IT">
            <a:solidFill>
              <a:srgbClr val="00B0F0"/>
            </a:solidFill>
          </a:endParaRPr>
        </a:p>
      </dgm:t>
    </dgm:pt>
    <dgm:pt modelId="{7F3F5877-0850-4212-B0AF-D5FB527613E7}">
      <dgm:prSet/>
      <dgm:spPr>
        <a:solidFill>
          <a:schemeClr val="accent1">
            <a:lumMod val="50000"/>
          </a:schemeClr>
        </a:solidFill>
      </dgm:spPr>
      <dgm:t>
        <a:bodyPr/>
        <a:lstStyle/>
        <a:p>
          <a:r>
            <a:rPr lang="it-IT" b="1" dirty="0" smtClean="0"/>
            <a:t>Occupati</a:t>
          </a:r>
        </a:p>
        <a:p>
          <a:r>
            <a:rPr lang="it-IT" dirty="0" smtClean="0"/>
            <a:t>531</a:t>
          </a:r>
          <a:endParaRPr lang="it-IT" dirty="0"/>
        </a:p>
      </dgm:t>
    </dgm:pt>
    <dgm:pt modelId="{DD618B74-777C-4774-833A-10C8DB212140}" type="parTrans" cxnId="{AACE0EE8-3D26-435D-BADC-63A22ADAF1E2}">
      <dgm:prSet/>
      <dgm:spPr/>
      <dgm:t>
        <a:bodyPr/>
        <a:lstStyle/>
        <a:p>
          <a:endParaRPr lang="it-IT">
            <a:solidFill>
              <a:srgbClr val="00B0F0"/>
            </a:solidFill>
          </a:endParaRPr>
        </a:p>
      </dgm:t>
    </dgm:pt>
    <dgm:pt modelId="{18DEC29B-C9A4-4203-B1FE-5096B7B12454}" type="sibTrans" cxnId="{AACE0EE8-3D26-435D-BADC-63A22ADAF1E2}">
      <dgm:prSet/>
      <dgm:spPr/>
      <dgm:t>
        <a:bodyPr/>
        <a:lstStyle/>
        <a:p>
          <a:endParaRPr lang="it-IT">
            <a:solidFill>
              <a:srgbClr val="00B0F0"/>
            </a:solidFill>
          </a:endParaRPr>
        </a:p>
      </dgm:t>
    </dgm:pt>
    <dgm:pt modelId="{3C1E9BFE-21CB-4317-A303-37A290017C51}">
      <dgm:prSet/>
      <dgm:spPr>
        <a:solidFill>
          <a:schemeClr val="accent1">
            <a:lumMod val="50000"/>
          </a:schemeClr>
        </a:solidFill>
      </dgm:spPr>
      <dgm:t>
        <a:bodyPr/>
        <a:lstStyle/>
        <a:p>
          <a:r>
            <a:rPr lang="it-IT" b="1" dirty="0" smtClean="0"/>
            <a:t>Occupati</a:t>
          </a:r>
        </a:p>
        <a:p>
          <a:r>
            <a:rPr lang="it-IT" dirty="0" smtClean="0"/>
            <a:t>4.720</a:t>
          </a:r>
        </a:p>
      </dgm:t>
    </dgm:pt>
    <dgm:pt modelId="{F762D731-5774-43A5-BB13-39712FD6110E}" type="parTrans" cxnId="{8665052C-05BC-4F4A-9AA4-64887202CAE5}">
      <dgm:prSet/>
      <dgm:spPr/>
      <dgm:t>
        <a:bodyPr/>
        <a:lstStyle/>
        <a:p>
          <a:endParaRPr lang="it-IT">
            <a:solidFill>
              <a:srgbClr val="00B0F0"/>
            </a:solidFill>
          </a:endParaRPr>
        </a:p>
      </dgm:t>
    </dgm:pt>
    <dgm:pt modelId="{27CE58B6-8C3F-48F1-A480-67EBE9C42792}" type="sibTrans" cxnId="{8665052C-05BC-4F4A-9AA4-64887202CAE5}">
      <dgm:prSet/>
      <dgm:spPr/>
      <dgm:t>
        <a:bodyPr/>
        <a:lstStyle/>
        <a:p>
          <a:endParaRPr lang="it-IT">
            <a:solidFill>
              <a:srgbClr val="00B0F0"/>
            </a:solidFill>
          </a:endParaRPr>
        </a:p>
      </dgm:t>
    </dgm:pt>
    <dgm:pt modelId="{06E372DA-B421-4421-902A-23C95EE19E11}" type="pres">
      <dgm:prSet presAssocID="{A15B2750-4DB7-43DD-A023-E81B1F958A70}" presName="theList" presStyleCnt="0">
        <dgm:presLayoutVars>
          <dgm:dir/>
          <dgm:animLvl val="lvl"/>
          <dgm:resizeHandles val="exact"/>
        </dgm:presLayoutVars>
      </dgm:prSet>
      <dgm:spPr/>
      <dgm:t>
        <a:bodyPr/>
        <a:lstStyle/>
        <a:p>
          <a:endParaRPr lang="it-IT"/>
        </a:p>
      </dgm:t>
    </dgm:pt>
    <dgm:pt modelId="{B7DBBDBE-1302-47BB-B89B-47830C1450DB}" type="pres">
      <dgm:prSet presAssocID="{966C5441-BB78-4AEC-B271-C182B002CE3F}" presName="compNode" presStyleCnt="0"/>
      <dgm:spPr/>
      <dgm:t>
        <a:bodyPr/>
        <a:lstStyle/>
        <a:p>
          <a:endParaRPr lang="it-IT"/>
        </a:p>
      </dgm:t>
    </dgm:pt>
    <dgm:pt modelId="{00EF7242-3AD9-4537-93D5-11AAD9706B17}" type="pres">
      <dgm:prSet presAssocID="{966C5441-BB78-4AEC-B271-C182B002CE3F}" presName="aNode" presStyleLbl="bgShp" presStyleIdx="0" presStyleCnt="4" custLinFactNeighborX="-53758" custLinFactNeighborY="3650"/>
      <dgm:spPr/>
      <dgm:t>
        <a:bodyPr/>
        <a:lstStyle/>
        <a:p>
          <a:endParaRPr lang="it-IT"/>
        </a:p>
      </dgm:t>
    </dgm:pt>
    <dgm:pt modelId="{CCFB20BA-3574-47F4-94CF-4003D398BCF0}" type="pres">
      <dgm:prSet presAssocID="{966C5441-BB78-4AEC-B271-C182B002CE3F}" presName="textNode" presStyleLbl="bgShp" presStyleIdx="0" presStyleCnt="4"/>
      <dgm:spPr/>
      <dgm:t>
        <a:bodyPr/>
        <a:lstStyle/>
        <a:p>
          <a:endParaRPr lang="it-IT"/>
        </a:p>
      </dgm:t>
    </dgm:pt>
    <dgm:pt modelId="{B21268DE-0C94-4E12-9DEE-4F1988819FF6}" type="pres">
      <dgm:prSet presAssocID="{966C5441-BB78-4AEC-B271-C182B002CE3F}" presName="compChildNode" presStyleCnt="0"/>
      <dgm:spPr/>
      <dgm:t>
        <a:bodyPr/>
        <a:lstStyle/>
        <a:p>
          <a:endParaRPr lang="it-IT"/>
        </a:p>
      </dgm:t>
    </dgm:pt>
    <dgm:pt modelId="{AEA21BEF-61AB-4FCC-8737-D84288879054}" type="pres">
      <dgm:prSet presAssocID="{966C5441-BB78-4AEC-B271-C182B002CE3F}" presName="theInnerList" presStyleCnt="0"/>
      <dgm:spPr/>
      <dgm:t>
        <a:bodyPr/>
        <a:lstStyle/>
        <a:p>
          <a:endParaRPr lang="it-IT"/>
        </a:p>
      </dgm:t>
    </dgm:pt>
    <dgm:pt modelId="{88F22044-4D88-4D5A-840F-0AE793C5F36A}" type="pres">
      <dgm:prSet presAssocID="{77D297A6-88A8-45AE-B6A4-9ACC8A7B7A84}" presName="childNode" presStyleLbl="node1" presStyleIdx="0" presStyleCnt="12">
        <dgm:presLayoutVars>
          <dgm:bulletEnabled val="1"/>
        </dgm:presLayoutVars>
      </dgm:prSet>
      <dgm:spPr/>
      <dgm:t>
        <a:bodyPr/>
        <a:lstStyle/>
        <a:p>
          <a:endParaRPr lang="it-IT"/>
        </a:p>
      </dgm:t>
    </dgm:pt>
    <dgm:pt modelId="{382D01AF-FA1F-43F3-A8CA-EF626ACF3D68}" type="pres">
      <dgm:prSet presAssocID="{77D297A6-88A8-45AE-B6A4-9ACC8A7B7A84}" presName="aSpace2" presStyleCnt="0"/>
      <dgm:spPr/>
      <dgm:t>
        <a:bodyPr/>
        <a:lstStyle/>
        <a:p>
          <a:endParaRPr lang="it-IT"/>
        </a:p>
      </dgm:t>
    </dgm:pt>
    <dgm:pt modelId="{E4FD0F6A-DC43-4FBA-AD9F-E685B9AF8FCC}" type="pres">
      <dgm:prSet presAssocID="{98F02C37-3E1C-4F21-9C20-DCC1906CD915}" presName="childNode" presStyleLbl="node1" presStyleIdx="1" presStyleCnt="12">
        <dgm:presLayoutVars>
          <dgm:bulletEnabled val="1"/>
        </dgm:presLayoutVars>
      </dgm:prSet>
      <dgm:spPr/>
      <dgm:t>
        <a:bodyPr/>
        <a:lstStyle/>
        <a:p>
          <a:endParaRPr lang="it-IT"/>
        </a:p>
      </dgm:t>
    </dgm:pt>
    <dgm:pt modelId="{751898B7-AD33-4D07-B175-B80EDD81E72C}" type="pres">
      <dgm:prSet presAssocID="{98F02C37-3E1C-4F21-9C20-DCC1906CD915}" presName="aSpace2" presStyleCnt="0"/>
      <dgm:spPr/>
      <dgm:t>
        <a:bodyPr/>
        <a:lstStyle/>
        <a:p>
          <a:endParaRPr lang="it-IT"/>
        </a:p>
      </dgm:t>
    </dgm:pt>
    <dgm:pt modelId="{297B6101-3FD6-45C2-8F4D-6D4063208228}" type="pres">
      <dgm:prSet presAssocID="{3C1E9BFE-21CB-4317-A303-37A290017C51}" presName="childNode" presStyleLbl="node1" presStyleIdx="2" presStyleCnt="12">
        <dgm:presLayoutVars>
          <dgm:bulletEnabled val="1"/>
        </dgm:presLayoutVars>
      </dgm:prSet>
      <dgm:spPr/>
      <dgm:t>
        <a:bodyPr/>
        <a:lstStyle/>
        <a:p>
          <a:endParaRPr lang="it-IT"/>
        </a:p>
      </dgm:t>
    </dgm:pt>
    <dgm:pt modelId="{534EF3DE-01D2-4BFF-BC9C-B434233A405D}" type="pres">
      <dgm:prSet presAssocID="{966C5441-BB78-4AEC-B271-C182B002CE3F}" presName="aSpace" presStyleCnt="0"/>
      <dgm:spPr/>
      <dgm:t>
        <a:bodyPr/>
        <a:lstStyle/>
        <a:p>
          <a:endParaRPr lang="it-IT"/>
        </a:p>
      </dgm:t>
    </dgm:pt>
    <dgm:pt modelId="{1100CBB7-6AA4-4663-B3EE-23AEE1EFBCBB}" type="pres">
      <dgm:prSet presAssocID="{B45EFDA3-2C6D-4E66-AAB7-2FDBA3280CBD}" presName="compNode" presStyleCnt="0"/>
      <dgm:spPr/>
      <dgm:t>
        <a:bodyPr/>
        <a:lstStyle/>
        <a:p>
          <a:endParaRPr lang="it-IT"/>
        </a:p>
      </dgm:t>
    </dgm:pt>
    <dgm:pt modelId="{6ADFDC45-14DA-449C-B0CC-6B924708E9F3}" type="pres">
      <dgm:prSet presAssocID="{B45EFDA3-2C6D-4E66-AAB7-2FDBA3280CBD}" presName="aNode" presStyleLbl="bgShp" presStyleIdx="1" presStyleCnt="4"/>
      <dgm:spPr/>
      <dgm:t>
        <a:bodyPr/>
        <a:lstStyle/>
        <a:p>
          <a:endParaRPr lang="it-IT"/>
        </a:p>
      </dgm:t>
    </dgm:pt>
    <dgm:pt modelId="{6C1898D1-2D32-4CC1-85B8-66F788B5D083}" type="pres">
      <dgm:prSet presAssocID="{B45EFDA3-2C6D-4E66-AAB7-2FDBA3280CBD}" presName="textNode" presStyleLbl="bgShp" presStyleIdx="1" presStyleCnt="4"/>
      <dgm:spPr/>
      <dgm:t>
        <a:bodyPr/>
        <a:lstStyle/>
        <a:p>
          <a:endParaRPr lang="it-IT"/>
        </a:p>
      </dgm:t>
    </dgm:pt>
    <dgm:pt modelId="{EB9DF7AF-1095-47D3-98CD-A2683897E389}" type="pres">
      <dgm:prSet presAssocID="{B45EFDA3-2C6D-4E66-AAB7-2FDBA3280CBD}" presName="compChildNode" presStyleCnt="0"/>
      <dgm:spPr/>
      <dgm:t>
        <a:bodyPr/>
        <a:lstStyle/>
        <a:p>
          <a:endParaRPr lang="it-IT"/>
        </a:p>
      </dgm:t>
    </dgm:pt>
    <dgm:pt modelId="{41A6A008-0A58-470D-BB9B-4BE4174B4FC6}" type="pres">
      <dgm:prSet presAssocID="{B45EFDA3-2C6D-4E66-AAB7-2FDBA3280CBD}" presName="theInnerList" presStyleCnt="0"/>
      <dgm:spPr/>
      <dgm:t>
        <a:bodyPr/>
        <a:lstStyle/>
        <a:p>
          <a:endParaRPr lang="it-IT"/>
        </a:p>
      </dgm:t>
    </dgm:pt>
    <dgm:pt modelId="{93761D2C-0687-451E-BC6B-3FB63E76673E}" type="pres">
      <dgm:prSet presAssocID="{625C07C1-5463-40F2-BC7C-C9F5B72C8850}" presName="childNode" presStyleLbl="node1" presStyleIdx="3" presStyleCnt="12">
        <dgm:presLayoutVars>
          <dgm:bulletEnabled val="1"/>
        </dgm:presLayoutVars>
      </dgm:prSet>
      <dgm:spPr/>
      <dgm:t>
        <a:bodyPr/>
        <a:lstStyle/>
        <a:p>
          <a:endParaRPr lang="it-IT"/>
        </a:p>
      </dgm:t>
    </dgm:pt>
    <dgm:pt modelId="{375CA79C-E398-478B-B1A4-56BA5D484020}" type="pres">
      <dgm:prSet presAssocID="{625C07C1-5463-40F2-BC7C-C9F5B72C8850}" presName="aSpace2" presStyleCnt="0"/>
      <dgm:spPr/>
      <dgm:t>
        <a:bodyPr/>
        <a:lstStyle/>
        <a:p>
          <a:endParaRPr lang="it-IT"/>
        </a:p>
      </dgm:t>
    </dgm:pt>
    <dgm:pt modelId="{EF1C722E-308D-4FE6-97FC-101C12C54455}" type="pres">
      <dgm:prSet presAssocID="{8F3F39BC-EB19-45C2-A2F4-EDC5735A8A09}" presName="childNode" presStyleLbl="node1" presStyleIdx="4" presStyleCnt="12">
        <dgm:presLayoutVars>
          <dgm:bulletEnabled val="1"/>
        </dgm:presLayoutVars>
      </dgm:prSet>
      <dgm:spPr/>
      <dgm:t>
        <a:bodyPr/>
        <a:lstStyle/>
        <a:p>
          <a:endParaRPr lang="it-IT"/>
        </a:p>
      </dgm:t>
    </dgm:pt>
    <dgm:pt modelId="{EC9D6754-BDC1-4C5A-8738-BA390E32C6F9}" type="pres">
      <dgm:prSet presAssocID="{8F3F39BC-EB19-45C2-A2F4-EDC5735A8A09}" presName="aSpace2" presStyleCnt="0"/>
      <dgm:spPr/>
      <dgm:t>
        <a:bodyPr/>
        <a:lstStyle/>
        <a:p>
          <a:endParaRPr lang="it-IT"/>
        </a:p>
      </dgm:t>
    </dgm:pt>
    <dgm:pt modelId="{096E1244-594A-4D36-8CB5-DE8AF80C2E76}" type="pres">
      <dgm:prSet presAssocID="{7F3F5877-0850-4212-B0AF-D5FB527613E7}" presName="childNode" presStyleLbl="node1" presStyleIdx="5" presStyleCnt="12">
        <dgm:presLayoutVars>
          <dgm:bulletEnabled val="1"/>
        </dgm:presLayoutVars>
      </dgm:prSet>
      <dgm:spPr/>
      <dgm:t>
        <a:bodyPr/>
        <a:lstStyle/>
        <a:p>
          <a:endParaRPr lang="it-IT"/>
        </a:p>
      </dgm:t>
    </dgm:pt>
    <dgm:pt modelId="{72225B98-DBBA-4D95-B884-F737D853C42F}" type="pres">
      <dgm:prSet presAssocID="{B45EFDA3-2C6D-4E66-AAB7-2FDBA3280CBD}" presName="aSpace" presStyleCnt="0"/>
      <dgm:spPr/>
      <dgm:t>
        <a:bodyPr/>
        <a:lstStyle/>
        <a:p>
          <a:endParaRPr lang="it-IT"/>
        </a:p>
      </dgm:t>
    </dgm:pt>
    <dgm:pt modelId="{AC0D6BC6-C2D5-4E7B-B4FC-093887AA23BF}" type="pres">
      <dgm:prSet presAssocID="{56CE3B3D-2E9B-45EA-A0FC-5F36447436BC}" presName="compNode" presStyleCnt="0"/>
      <dgm:spPr/>
      <dgm:t>
        <a:bodyPr/>
        <a:lstStyle/>
        <a:p>
          <a:endParaRPr lang="it-IT"/>
        </a:p>
      </dgm:t>
    </dgm:pt>
    <dgm:pt modelId="{60DE27C3-E4CD-4A0F-BF70-8237F8CC3C19}" type="pres">
      <dgm:prSet presAssocID="{56CE3B3D-2E9B-45EA-A0FC-5F36447436BC}" presName="aNode" presStyleLbl="bgShp" presStyleIdx="2" presStyleCnt="4" custLinFactNeighborX="-2662" custLinFactNeighborY="-4484"/>
      <dgm:spPr/>
      <dgm:t>
        <a:bodyPr/>
        <a:lstStyle/>
        <a:p>
          <a:endParaRPr lang="it-IT"/>
        </a:p>
      </dgm:t>
    </dgm:pt>
    <dgm:pt modelId="{15CB24E2-02FB-4EE9-8E5E-9CAD8E719B48}" type="pres">
      <dgm:prSet presAssocID="{56CE3B3D-2E9B-45EA-A0FC-5F36447436BC}" presName="textNode" presStyleLbl="bgShp" presStyleIdx="2" presStyleCnt="4"/>
      <dgm:spPr/>
      <dgm:t>
        <a:bodyPr/>
        <a:lstStyle/>
        <a:p>
          <a:endParaRPr lang="it-IT"/>
        </a:p>
      </dgm:t>
    </dgm:pt>
    <dgm:pt modelId="{F91608D3-86FA-4F21-8A33-47A51728B857}" type="pres">
      <dgm:prSet presAssocID="{56CE3B3D-2E9B-45EA-A0FC-5F36447436BC}" presName="compChildNode" presStyleCnt="0"/>
      <dgm:spPr/>
      <dgm:t>
        <a:bodyPr/>
        <a:lstStyle/>
        <a:p>
          <a:endParaRPr lang="it-IT"/>
        </a:p>
      </dgm:t>
    </dgm:pt>
    <dgm:pt modelId="{09B4B5D1-AB47-4106-8308-FDA727C54404}" type="pres">
      <dgm:prSet presAssocID="{56CE3B3D-2E9B-45EA-A0FC-5F36447436BC}" presName="theInnerList" presStyleCnt="0"/>
      <dgm:spPr/>
      <dgm:t>
        <a:bodyPr/>
        <a:lstStyle/>
        <a:p>
          <a:endParaRPr lang="it-IT"/>
        </a:p>
      </dgm:t>
    </dgm:pt>
    <dgm:pt modelId="{3C94B871-CC2E-4EB6-88CA-F35C913A9CCE}" type="pres">
      <dgm:prSet presAssocID="{E1EAE9D8-B713-4BF0-9400-BE17B7ADEA02}" presName="childNode" presStyleLbl="node1" presStyleIdx="6" presStyleCnt="12">
        <dgm:presLayoutVars>
          <dgm:bulletEnabled val="1"/>
        </dgm:presLayoutVars>
      </dgm:prSet>
      <dgm:spPr/>
      <dgm:t>
        <a:bodyPr/>
        <a:lstStyle/>
        <a:p>
          <a:endParaRPr lang="it-IT"/>
        </a:p>
      </dgm:t>
    </dgm:pt>
    <dgm:pt modelId="{BF575C7E-BF54-4654-A54E-865FB816E3CD}" type="pres">
      <dgm:prSet presAssocID="{E1EAE9D8-B713-4BF0-9400-BE17B7ADEA02}" presName="aSpace2" presStyleCnt="0"/>
      <dgm:spPr/>
      <dgm:t>
        <a:bodyPr/>
        <a:lstStyle/>
        <a:p>
          <a:endParaRPr lang="it-IT"/>
        </a:p>
      </dgm:t>
    </dgm:pt>
    <dgm:pt modelId="{0E448920-9564-4512-8A70-774288714DFC}" type="pres">
      <dgm:prSet presAssocID="{97B14C0E-2D41-4909-B7E9-093AABA5A0CB}" presName="childNode" presStyleLbl="node1" presStyleIdx="7" presStyleCnt="12">
        <dgm:presLayoutVars>
          <dgm:bulletEnabled val="1"/>
        </dgm:presLayoutVars>
      </dgm:prSet>
      <dgm:spPr/>
      <dgm:t>
        <a:bodyPr/>
        <a:lstStyle/>
        <a:p>
          <a:endParaRPr lang="it-IT"/>
        </a:p>
      </dgm:t>
    </dgm:pt>
    <dgm:pt modelId="{B0D3C8A2-CD72-4A19-86F5-4055544714DC}" type="pres">
      <dgm:prSet presAssocID="{97B14C0E-2D41-4909-B7E9-093AABA5A0CB}" presName="aSpace2" presStyleCnt="0"/>
      <dgm:spPr/>
      <dgm:t>
        <a:bodyPr/>
        <a:lstStyle/>
        <a:p>
          <a:endParaRPr lang="it-IT"/>
        </a:p>
      </dgm:t>
    </dgm:pt>
    <dgm:pt modelId="{7C25BB4C-7661-4E30-8879-6481FC3C1F84}" type="pres">
      <dgm:prSet presAssocID="{3AD7398D-A7E7-4D81-8BD2-0FED3334445D}" presName="childNode" presStyleLbl="node1" presStyleIdx="8" presStyleCnt="12">
        <dgm:presLayoutVars>
          <dgm:bulletEnabled val="1"/>
        </dgm:presLayoutVars>
      </dgm:prSet>
      <dgm:spPr/>
      <dgm:t>
        <a:bodyPr/>
        <a:lstStyle/>
        <a:p>
          <a:endParaRPr lang="it-IT"/>
        </a:p>
      </dgm:t>
    </dgm:pt>
    <dgm:pt modelId="{AD65C5EB-A5D7-490A-966A-0AB17060AFE6}" type="pres">
      <dgm:prSet presAssocID="{56CE3B3D-2E9B-45EA-A0FC-5F36447436BC}" presName="aSpace" presStyleCnt="0"/>
      <dgm:spPr/>
      <dgm:t>
        <a:bodyPr/>
        <a:lstStyle/>
        <a:p>
          <a:endParaRPr lang="it-IT"/>
        </a:p>
      </dgm:t>
    </dgm:pt>
    <dgm:pt modelId="{3B097954-CC4D-4D7B-86CF-72AD01745308}" type="pres">
      <dgm:prSet presAssocID="{121158C1-4035-4E29-BF5C-1C18DD9C784C}" presName="compNode" presStyleCnt="0"/>
      <dgm:spPr/>
      <dgm:t>
        <a:bodyPr/>
        <a:lstStyle/>
        <a:p>
          <a:endParaRPr lang="it-IT"/>
        </a:p>
      </dgm:t>
    </dgm:pt>
    <dgm:pt modelId="{E241F249-6F1E-4E7C-B9B7-3F14C719C47C}" type="pres">
      <dgm:prSet presAssocID="{121158C1-4035-4E29-BF5C-1C18DD9C784C}" presName="aNode" presStyleLbl="bgShp" presStyleIdx="3" presStyleCnt="4"/>
      <dgm:spPr/>
      <dgm:t>
        <a:bodyPr/>
        <a:lstStyle/>
        <a:p>
          <a:endParaRPr lang="it-IT"/>
        </a:p>
      </dgm:t>
    </dgm:pt>
    <dgm:pt modelId="{8650AF04-F977-4A6A-8A8E-55C897DF0B13}" type="pres">
      <dgm:prSet presAssocID="{121158C1-4035-4E29-BF5C-1C18DD9C784C}" presName="textNode" presStyleLbl="bgShp" presStyleIdx="3" presStyleCnt="4"/>
      <dgm:spPr/>
      <dgm:t>
        <a:bodyPr/>
        <a:lstStyle/>
        <a:p>
          <a:endParaRPr lang="it-IT"/>
        </a:p>
      </dgm:t>
    </dgm:pt>
    <dgm:pt modelId="{843CB31C-BE2C-4D1E-8D10-784F561A2CEC}" type="pres">
      <dgm:prSet presAssocID="{121158C1-4035-4E29-BF5C-1C18DD9C784C}" presName="compChildNode" presStyleCnt="0"/>
      <dgm:spPr/>
      <dgm:t>
        <a:bodyPr/>
        <a:lstStyle/>
        <a:p>
          <a:endParaRPr lang="it-IT"/>
        </a:p>
      </dgm:t>
    </dgm:pt>
    <dgm:pt modelId="{1F810924-6B3A-4CC8-8A1F-DE14E2D47A5E}" type="pres">
      <dgm:prSet presAssocID="{121158C1-4035-4E29-BF5C-1C18DD9C784C}" presName="theInnerList" presStyleCnt="0"/>
      <dgm:spPr/>
      <dgm:t>
        <a:bodyPr/>
        <a:lstStyle/>
        <a:p>
          <a:endParaRPr lang="it-IT"/>
        </a:p>
      </dgm:t>
    </dgm:pt>
    <dgm:pt modelId="{B3EEC837-119C-4A1D-965E-EE141A573CBF}" type="pres">
      <dgm:prSet presAssocID="{9AFC3BD8-0BF1-4EAB-A15D-8920B1B0FD17}" presName="childNode" presStyleLbl="node1" presStyleIdx="9" presStyleCnt="12">
        <dgm:presLayoutVars>
          <dgm:bulletEnabled val="1"/>
        </dgm:presLayoutVars>
      </dgm:prSet>
      <dgm:spPr/>
      <dgm:t>
        <a:bodyPr/>
        <a:lstStyle/>
        <a:p>
          <a:endParaRPr lang="it-IT"/>
        </a:p>
      </dgm:t>
    </dgm:pt>
    <dgm:pt modelId="{A956791D-4072-4FE4-A9AF-62CC44518C30}" type="pres">
      <dgm:prSet presAssocID="{9AFC3BD8-0BF1-4EAB-A15D-8920B1B0FD17}" presName="aSpace2" presStyleCnt="0"/>
      <dgm:spPr/>
      <dgm:t>
        <a:bodyPr/>
        <a:lstStyle/>
        <a:p>
          <a:endParaRPr lang="it-IT"/>
        </a:p>
      </dgm:t>
    </dgm:pt>
    <dgm:pt modelId="{92A86E67-5ABE-400A-8C8C-10A4599C4E4B}" type="pres">
      <dgm:prSet presAssocID="{EB150EFC-97F3-4DA3-B9C2-25384A2566C9}" presName="childNode" presStyleLbl="node1" presStyleIdx="10" presStyleCnt="12">
        <dgm:presLayoutVars>
          <dgm:bulletEnabled val="1"/>
        </dgm:presLayoutVars>
      </dgm:prSet>
      <dgm:spPr/>
      <dgm:t>
        <a:bodyPr/>
        <a:lstStyle/>
        <a:p>
          <a:endParaRPr lang="it-IT"/>
        </a:p>
      </dgm:t>
    </dgm:pt>
    <dgm:pt modelId="{75CDFA82-C540-4213-9FF6-6BF5972994D5}" type="pres">
      <dgm:prSet presAssocID="{EB150EFC-97F3-4DA3-B9C2-25384A2566C9}" presName="aSpace2" presStyleCnt="0"/>
      <dgm:spPr/>
      <dgm:t>
        <a:bodyPr/>
        <a:lstStyle/>
        <a:p>
          <a:endParaRPr lang="it-IT"/>
        </a:p>
      </dgm:t>
    </dgm:pt>
    <dgm:pt modelId="{7A8FA6F0-0A91-4A41-8EC8-C0636C5240B2}" type="pres">
      <dgm:prSet presAssocID="{E74A70DE-1966-4BBF-ACD1-36993D86B97B}" presName="childNode" presStyleLbl="node1" presStyleIdx="11" presStyleCnt="12">
        <dgm:presLayoutVars>
          <dgm:bulletEnabled val="1"/>
        </dgm:presLayoutVars>
      </dgm:prSet>
      <dgm:spPr/>
      <dgm:t>
        <a:bodyPr/>
        <a:lstStyle/>
        <a:p>
          <a:endParaRPr lang="it-IT"/>
        </a:p>
      </dgm:t>
    </dgm:pt>
  </dgm:ptLst>
  <dgm:cxnLst>
    <dgm:cxn modelId="{3B163993-CC70-4ACE-9BE0-4954E27F1850}" type="presOf" srcId="{121158C1-4035-4E29-BF5C-1C18DD9C784C}" destId="{E241F249-6F1E-4E7C-B9B7-3F14C719C47C}" srcOrd="0" destOrd="0" presId="urn:microsoft.com/office/officeart/2005/8/layout/lProcess2"/>
    <dgm:cxn modelId="{9EB6C172-3E44-40F1-8E00-E23CF86C17CC}" type="presOf" srcId="{E1EAE9D8-B713-4BF0-9400-BE17B7ADEA02}" destId="{3C94B871-CC2E-4EB6-88CA-F35C913A9CCE}" srcOrd="0" destOrd="0" presId="urn:microsoft.com/office/officeart/2005/8/layout/lProcess2"/>
    <dgm:cxn modelId="{03F7D0CB-8253-46B1-88D0-E04F08D25AED}" srcId="{56CE3B3D-2E9B-45EA-A0FC-5F36447436BC}" destId="{E1EAE9D8-B713-4BF0-9400-BE17B7ADEA02}" srcOrd="0" destOrd="0" parTransId="{F375A106-2EA3-4940-B7E4-82EEE8DEC775}" sibTransId="{FA447E45-5652-40E3-AE79-E95F92D5BBF1}"/>
    <dgm:cxn modelId="{E7327C1D-6FC5-4E75-9753-83835F46E1AA}" type="presOf" srcId="{E74A70DE-1966-4BBF-ACD1-36993D86B97B}" destId="{7A8FA6F0-0A91-4A41-8EC8-C0636C5240B2}" srcOrd="0" destOrd="0" presId="urn:microsoft.com/office/officeart/2005/8/layout/lProcess2"/>
    <dgm:cxn modelId="{78B51BC9-D409-4CA7-A1CA-C56DAF0329C1}" type="presOf" srcId="{98F02C37-3E1C-4F21-9C20-DCC1906CD915}" destId="{E4FD0F6A-DC43-4FBA-AD9F-E685B9AF8FCC}" srcOrd="0" destOrd="0" presId="urn:microsoft.com/office/officeart/2005/8/layout/lProcess2"/>
    <dgm:cxn modelId="{E73FB697-BEB7-4011-9FEA-411C820E3EB5}" type="presOf" srcId="{3C1E9BFE-21CB-4317-A303-37A290017C51}" destId="{297B6101-3FD6-45C2-8F4D-6D4063208228}" srcOrd="0" destOrd="0" presId="urn:microsoft.com/office/officeart/2005/8/layout/lProcess2"/>
    <dgm:cxn modelId="{9D2200E9-E40E-4C60-B7A1-6FB43357CDCE}" srcId="{121158C1-4035-4E29-BF5C-1C18DD9C784C}" destId="{E74A70DE-1966-4BBF-ACD1-36993D86B97B}" srcOrd="2" destOrd="0" parTransId="{3A077C7E-14ED-4B3A-A1D2-D97A751ACBFF}" sibTransId="{5D806556-4DCB-444F-9596-0294EE703C5C}"/>
    <dgm:cxn modelId="{80AD9467-6BC5-4B55-AD31-D1AAED22F4AE}" type="presOf" srcId="{121158C1-4035-4E29-BF5C-1C18DD9C784C}" destId="{8650AF04-F977-4A6A-8A8E-55C897DF0B13}" srcOrd="1" destOrd="0" presId="urn:microsoft.com/office/officeart/2005/8/layout/lProcess2"/>
    <dgm:cxn modelId="{62145DFF-8A72-4F58-B67B-C55FA34A3295}" srcId="{A15B2750-4DB7-43DD-A023-E81B1F958A70}" destId="{121158C1-4035-4E29-BF5C-1C18DD9C784C}" srcOrd="3" destOrd="0" parTransId="{C2F4B136-10ED-47FE-8256-BE31E2DCA597}" sibTransId="{96B90E71-A424-44D1-ADAA-E56F2964A8F5}"/>
    <dgm:cxn modelId="{02EF8AF5-075B-4A24-9236-9C885FDBF6E0}" srcId="{966C5441-BB78-4AEC-B271-C182B002CE3F}" destId="{98F02C37-3E1C-4F21-9C20-DCC1906CD915}" srcOrd="1" destOrd="0" parTransId="{E01FF1E6-FE81-43A5-BE7C-DFB27F135AC6}" sibTransId="{D8391AC0-3241-44E0-8DB4-8542A6FA95B1}"/>
    <dgm:cxn modelId="{474B3275-117A-4379-A178-9861AE1A8664}" srcId="{A15B2750-4DB7-43DD-A023-E81B1F958A70}" destId="{56CE3B3D-2E9B-45EA-A0FC-5F36447436BC}" srcOrd="2" destOrd="0" parTransId="{AB02E4BC-D884-493B-8EB6-0E6366C8B8D0}" sibTransId="{1DDF77CC-5F97-4205-A470-9B979AAB928C}"/>
    <dgm:cxn modelId="{C598DEDE-735B-472B-AC98-5A502A83D461}" type="presOf" srcId="{B45EFDA3-2C6D-4E66-AAB7-2FDBA3280CBD}" destId="{6ADFDC45-14DA-449C-B0CC-6B924708E9F3}" srcOrd="0" destOrd="0" presId="urn:microsoft.com/office/officeart/2005/8/layout/lProcess2"/>
    <dgm:cxn modelId="{6E774494-C941-4DFE-9A3B-EB1A3167BA36}" type="presOf" srcId="{3AD7398D-A7E7-4D81-8BD2-0FED3334445D}" destId="{7C25BB4C-7661-4E30-8879-6481FC3C1F84}" srcOrd="0" destOrd="0" presId="urn:microsoft.com/office/officeart/2005/8/layout/lProcess2"/>
    <dgm:cxn modelId="{F5A72381-E41E-4319-A970-AA24A98A701D}" type="presOf" srcId="{966C5441-BB78-4AEC-B271-C182B002CE3F}" destId="{00EF7242-3AD9-4537-93D5-11AAD9706B17}" srcOrd="0" destOrd="0" presId="urn:microsoft.com/office/officeart/2005/8/layout/lProcess2"/>
    <dgm:cxn modelId="{629AFAAA-DF11-44C2-A7FB-30C0BEC17CBA}" type="presOf" srcId="{9AFC3BD8-0BF1-4EAB-A15D-8920B1B0FD17}" destId="{B3EEC837-119C-4A1D-965E-EE141A573CBF}" srcOrd="0" destOrd="0" presId="urn:microsoft.com/office/officeart/2005/8/layout/lProcess2"/>
    <dgm:cxn modelId="{158B0CA0-2360-4FE3-9803-314F92B1B797}" srcId="{B45EFDA3-2C6D-4E66-AAB7-2FDBA3280CBD}" destId="{8F3F39BC-EB19-45C2-A2F4-EDC5735A8A09}" srcOrd="1" destOrd="0" parTransId="{35401CBF-22D4-4AA7-968E-A152E6991566}" sibTransId="{D6E79BBC-5E07-4E72-A84E-C3B7D03977EC}"/>
    <dgm:cxn modelId="{4F1E7046-29AF-4F49-812F-63E5C0B380EE}" type="presOf" srcId="{56CE3B3D-2E9B-45EA-A0FC-5F36447436BC}" destId="{60DE27C3-E4CD-4A0F-BF70-8237F8CC3C19}" srcOrd="0" destOrd="0" presId="urn:microsoft.com/office/officeart/2005/8/layout/lProcess2"/>
    <dgm:cxn modelId="{F0520642-BB4C-473B-B6AF-4FBB2D770A2F}" srcId="{A15B2750-4DB7-43DD-A023-E81B1F958A70}" destId="{966C5441-BB78-4AEC-B271-C182B002CE3F}" srcOrd="0" destOrd="0" parTransId="{8FD5789E-1F1B-4998-998E-CC764B453F8D}" sibTransId="{A4C2A751-23F8-4100-90E9-0DE4E4FDECC1}"/>
    <dgm:cxn modelId="{0C2205E6-6C30-460B-8957-682D0D2C9A0A}" type="presOf" srcId="{625C07C1-5463-40F2-BC7C-C9F5B72C8850}" destId="{93761D2C-0687-451E-BC6B-3FB63E76673E}" srcOrd="0" destOrd="0" presId="urn:microsoft.com/office/officeart/2005/8/layout/lProcess2"/>
    <dgm:cxn modelId="{5108F5BD-42D5-4F87-A7A2-D0B67C5C4D9A}" type="presOf" srcId="{77D297A6-88A8-45AE-B6A4-9ACC8A7B7A84}" destId="{88F22044-4D88-4D5A-840F-0AE793C5F36A}" srcOrd="0" destOrd="0" presId="urn:microsoft.com/office/officeart/2005/8/layout/lProcess2"/>
    <dgm:cxn modelId="{9D38E19E-169A-475E-A682-A97AF63BF901}" srcId="{A15B2750-4DB7-43DD-A023-E81B1F958A70}" destId="{B45EFDA3-2C6D-4E66-AAB7-2FDBA3280CBD}" srcOrd="1" destOrd="0" parTransId="{424802D9-219B-4942-B47C-6075EE37B844}" sibTransId="{25DE3C40-FB8C-4C98-A84B-D56AC568B0C2}"/>
    <dgm:cxn modelId="{736A47A6-CD3C-4A7B-8700-BFCE143155B4}" type="presOf" srcId="{7F3F5877-0850-4212-B0AF-D5FB527613E7}" destId="{096E1244-594A-4D36-8CB5-DE8AF80C2E76}" srcOrd="0" destOrd="0" presId="urn:microsoft.com/office/officeart/2005/8/layout/lProcess2"/>
    <dgm:cxn modelId="{A5AE54B5-1A24-4AA3-9A05-C349CB6B02A0}" type="presOf" srcId="{B45EFDA3-2C6D-4E66-AAB7-2FDBA3280CBD}" destId="{6C1898D1-2D32-4CC1-85B8-66F788B5D083}" srcOrd="1" destOrd="0" presId="urn:microsoft.com/office/officeart/2005/8/layout/lProcess2"/>
    <dgm:cxn modelId="{83A341F4-8D40-4A18-801C-5570EEEAA668}" type="presOf" srcId="{56CE3B3D-2E9B-45EA-A0FC-5F36447436BC}" destId="{15CB24E2-02FB-4EE9-8E5E-9CAD8E719B48}" srcOrd="1" destOrd="0" presId="urn:microsoft.com/office/officeart/2005/8/layout/lProcess2"/>
    <dgm:cxn modelId="{196227F9-B760-4ACE-970B-9EECD47A4F2C}" type="presOf" srcId="{97B14C0E-2D41-4909-B7E9-093AABA5A0CB}" destId="{0E448920-9564-4512-8A70-774288714DFC}" srcOrd="0" destOrd="0" presId="urn:microsoft.com/office/officeart/2005/8/layout/lProcess2"/>
    <dgm:cxn modelId="{BC50C472-C28E-429A-B5AF-109075DEDB2F}" srcId="{121158C1-4035-4E29-BF5C-1C18DD9C784C}" destId="{9AFC3BD8-0BF1-4EAB-A15D-8920B1B0FD17}" srcOrd="0" destOrd="0" parTransId="{3D56B8BA-6EA5-4EB6-A110-BD07CE9FA627}" sibTransId="{6715CBB3-68C4-4A09-B6CC-4918D4BFD4AE}"/>
    <dgm:cxn modelId="{928E8130-AC7A-4E78-9A75-4A7D0B4E76EB}" srcId="{B45EFDA3-2C6D-4E66-AAB7-2FDBA3280CBD}" destId="{625C07C1-5463-40F2-BC7C-C9F5B72C8850}" srcOrd="0" destOrd="0" parTransId="{516ABC4A-2D25-45A9-AAD1-6B33C23D8F8A}" sibTransId="{C3EFD7C3-F120-4641-89F3-25C90E65A48C}"/>
    <dgm:cxn modelId="{DFBC9BDE-0C17-47B0-8C2E-7D3158FE2B58}" type="presOf" srcId="{8F3F39BC-EB19-45C2-A2F4-EDC5735A8A09}" destId="{EF1C722E-308D-4FE6-97FC-101C12C54455}" srcOrd="0" destOrd="0" presId="urn:microsoft.com/office/officeart/2005/8/layout/lProcess2"/>
    <dgm:cxn modelId="{4ED8A91F-AA51-4A0D-B5D1-0C4097D2682E}" type="presOf" srcId="{A15B2750-4DB7-43DD-A023-E81B1F958A70}" destId="{06E372DA-B421-4421-902A-23C95EE19E11}" srcOrd="0" destOrd="0" presId="urn:microsoft.com/office/officeart/2005/8/layout/lProcess2"/>
    <dgm:cxn modelId="{C2657FB0-DB7D-4E69-87E1-6F1AD9984A76}" srcId="{121158C1-4035-4E29-BF5C-1C18DD9C784C}" destId="{EB150EFC-97F3-4DA3-B9C2-25384A2566C9}" srcOrd="1" destOrd="0" parTransId="{BC64E1CE-7352-4B77-86D1-4BE5409824E8}" sibTransId="{235DF48E-7205-428C-BBBF-59EFECCB40DF}"/>
    <dgm:cxn modelId="{B214C5F4-4740-4A82-9117-092B7D22741A}" type="presOf" srcId="{EB150EFC-97F3-4DA3-B9C2-25384A2566C9}" destId="{92A86E67-5ABE-400A-8C8C-10A4599C4E4B}" srcOrd="0" destOrd="0" presId="urn:microsoft.com/office/officeart/2005/8/layout/lProcess2"/>
    <dgm:cxn modelId="{5ABA00DF-59E3-4409-B54F-41B68BC4B22D}" srcId="{56CE3B3D-2E9B-45EA-A0FC-5F36447436BC}" destId="{97B14C0E-2D41-4909-B7E9-093AABA5A0CB}" srcOrd="1" destOrd="0" parTransId="{A2A57BAC-A2C1-4A0F-8ECC-6FED9C8C4902}" sibTransId="{CEC5DE42-C5D0-4669-BE02-5947A10AC107}"/>
    <dgm:cxn modelId="{4F5A49AC-BD11-4713-B354-3039EEB58A1B}" srcId="{56CE3B3D-2E9B-45EA-A0FC-5F36447436BC}" destId="{3AD7398D-A7E7-4D81-8BD2-0FED3334445D}" srcOrd="2" destOrd="0" parTransId="{1ED4E21D-D2DD-45A6-B268-68216C258BB0}" sibTransId="{CA466CC8-CB58-473E-9EA4-04EA03EB6072}"/>
    <dgm:cxn modelId="{8665052C-05BC-4F4A-9AA4-64887202CAE5}" srcId="{966C5441-BB78-4AEC-B271-C182B002CE3F}" destId="{3C1E9BFE-21CB-4317-A303-37A290017C51}" srcOrd="2" destOrd="0" parTransId="{F762D731-5774-43A5-BB13-39712FD6110E}" sibTransId="{27CE58B6-8C3F-48F1-A480-67EBE9C42792}"/>
    <dgm:cxn modelId="{A5C0A3B5-79A2-428D-8B33-D1E60C45A084}" type="presOf" srcId="{966C5441-BB78-4AEC-B271-C182B002CE3F}" destId="{CCFB20BA-3574-47F4-94CF-4003D398BCF0}" srcOrd="1" destOrd="0" presId="urn:microsoft.com/office/officeart/2005/8/layout/lProcess2"/>
    <dgm:cxn modelId="{318EBDC9-9526-4C37-B777-AB25698E2E85}" srcId="{966C5441-BB78-4AEC-B271-C182B002CE3F}" destId="{77D297A6-88A8-45AE-B6A4-9ACC8A7B7A84}" srcOrd="0" destOrd="0" parTransId="{F515D203-58C0-4AF8-99DC-B0D7BA65F103}" sibTransId="{F65DDD0D-7777-42AA-8A8F-99931500FBC2}"/>
    <dgm:cxn modelId="{AACE0EE8-3D26-435D-BADC-63A22ADAF1E2}" srcId="{B45EFDA3-2C6D-4E66-AAB7-2FDBA3280CBD}" destId="{7F3F5877-0850-4212-B0AF-D5FB527613E7}" srcOrd="2" destOrd="0" parTransId="{DD618B74-777C-4774-833A-10C8DB212140}" sibTransId="{18DEC29B-C9A4-4203-B1FE-5096B7B12454}"/>
    <dgm:cxn modelId="{C4CA7B5B-5A2C-4AF4-B575-0E3067B6B11C}" type="presParOf" srcId="{06E372DA-B421-4421-902A-23C95EE19E11}" destId="{B7DBBDBE-1302-47BB-B89B-47830C1450DB}" srcOrd="0" destOrd="0" presId="urn:microsoft.com/office/officeart/2005/8/layout/lProcess2"/>
    <dgm:cxn modelId="{8ED233CF-9722-4EB8-8F68-B88FFC4D8164}" type="presParOf" srcId="{B7DBBDBE-1302-47BB-B89B-47830C1450DB}" destId="{00EF7242-3AD9-4537-93D5-11AAD9706B17}" srcOrd="0" destOrd="0" presId="urn:microsoft.com/office/officeart/2005/8/layout/lProcess2"/>
    <dgm:cxn modelId="{CB48A4B4-D41D-4C80-A727-CB0D315FA316}" type="presParOf" srcId="{B7DBBDBE-1302-47BB-B89B-47830C1450DB}" destId="{CCFB20BA-3574-47F4-94CF-4003D398BCF0}" srcOrd="1" destOrd="0" presId="urn:microsoft.com/office/officeart/2005/8/layout/lProcess2"/>
    <dgm:cxn modelId="{AF8B6763-78BF-49D7-9136-AB06AE6B644F}" type="presParOf" srcId="{B7DBBDBE-1302-47BB-B89B-47830C1450DB}" destId="{B21268DE-0C94-4E12-9DEE-4F1988819FF6}" srcOrd="2" destOrd="0" presId="urn:microsoft.com/office/officeart/2005/8/layout/lProcess2"/>
    <dgm:cxn modelId="{96E64528-B448-42C3-973E-31C71BA9D70F}" type="presParOf" srcId="{B21268DE-0C94-4E12-9DEE-4F1988819FF6}" destId="{AEA21BEF-61AB-4FCC-8737-D84288879054}" srcOrd="0" destOrd="0" presId="urn:microsoft.com/office/officeart/2005/8/layout/lProcess2"/>
    <dgm:cxn modelId="{C7B6FC72-39DF-4258-B5A7-1E88471F5D7C}" type="presParOf" srcId="{AEA21BEF-61AB-4FCC-8737-D84288879054}" destId="{88F22044-4D88-4D5A-840F-0AE793C5F36A}" srcOrd="0" destOrd="0" presId="urn:microsoft.com/office/officeart/2005/8/layout/lProcess2"/>
    <dgm:cxn modelId="{53FB5E14-2E9A-45C3-A09A-E74181CF5F2D}" type="presParOf" srcId="{AEA21BEF-61AB-4FCC-8737-D84288879054}" destId="{382D01AF-FA1F-43F3-A8CA-EF626ACF3D68}" srcOrd="1" destOrd="0" presId="urn:microsoft.com/office/officeart/2005/8/layout/lProcess2"/>
    <dgm:cxn modelId="{87EA00B9-1337-4DAA-AA44-7D481A674A62}" type="presParOf" srcId="{AEA21BEF-61AB-4FCC-8737-D84288879054}" destId="{E4FD0F6A-DC43-4FBA-AD9F-E685B9AF8FCC}" srcOrd="2" destOrd="0" presId="urn:microsoft.com/office/officeart/2005/8/layout/lProcess2"/>
    <dgm:cxn modelId="{72AFBDEF-3122-4F76-A8E8-6E15FB49037D}" type="presParOf" srcId="{AEA21BEF-61AB-4FCC-8737-D84288879054}" destId="{751898B7-AD33-4D07-B175-B80EDD81E72C}" srcOrd="3" destOrd="0" presId="urn:microsoft.com/office/officeart/2005/8/layout/lProcess2"/>
    <dgm:cxn modelId="{68810A21-1E21-42FA-979E-1C3B155349D3}" type="presParOf" srcId="{AEA21BEF-61AB-4FCC-8737-D84288879054}" destId="{297B6101-3FD6-45C2-8F4D-6D4063208228}" srcOrd="4" destOrd="0" presId="urn:microsoft.com/office/officeart/2005/8/layout/lProcess2"/>
    <dgm:cxn modelId="{EBD182AE-EB22-4C56-BD3A-88ED1C85ED25}" type="presParOf" srcId="{06E372DA-B421-4421-902A-23C95EE19E11}" destId="{534EF3DE-01D2-4BFF-BC9C-B434233A405D}" srcOrd="1" destOrd="0" presId="urn:microsoft.com/office/officeart/2005/8/layout/lProcess2"/>
    <dgm:cxn modelId="{41D74EEA-16E1-495F-A6C9-9B77123FF5DD}" type="presParOf" srcId="{06E372DA-B421-4421-902A-23C95EE19E11}" destId="{1100CBB7-6AA4-4663-B3EE-23AEE1EFBCBB}" srcOrd="2" destOrd="0" presId="urn:microsoft.com/office/officeart/2005/8/layout/lProcess2"/>
    <dgm:cxn modelId="{68205E5F-3E2A-4921-B50E-8BA319769CC8}" type="presParOf" srcId="{1100CBB7-6AA4-4663-B3EE-23AEE1EFBCBB}" destId="{6ADFDC45-14DA-449C-B0CC-6B924708E9F3}" srcOrd="0" destOrd="0" presId="urn:microsoft.com/office/officeart/2005/8/layout/lProcess2"/>
    <dgm:cxn modelId="{32F9B726-1BA1-45DE-AA31-2673CA514299}" type="presParOf" srcId="{1100CBB7-6AA4-4663-B3EE-23AEE1EFBCBB}" destId="{6C1898D1-2D32-4CC1-85B8-66F788B5D083}" srcOrd="1" destOrd="0" presId="urn:microsoft.com/office/officeart/2005/8/layout/lProcess2"/>
    <dgm:cxn modelId="{DDED80FB-4CEB-483A-AF76-C789FA065588}" type="presParOf" srcId="{1100CBB7-6AA4-4663-B3EE-23AEE1EFBCBB}" destId="{EB9DF7AF-1095-47D3-98CD-A2683897E389}" srcOrd="2" destOrd="0" presId="urn:microsoft.com/office/officeart/2005/8/layout/lProcess2"/>
    <dgm:cxn modelId="{24CD95C9-A8FE-4B90-9AD7-4312FD99DC00}" type="presParOf" srcId="{EB9DF7AF-1095-47D3-98CD-A2683897E389}" destId="{41A6A008-0A58-470D-BB9B-4BE4174B4FC6}" srcOrd="0" destOrd="0" presId="urn:microsoft.com/office/officeart/2005/8/layout/lProcess2"/>
    <dgm:cxn modelId="{C908AC2C-A16F-4D64-BACE-EA3DAA2A7A22}" type="presParOf" srcId="{41A6A008-0A58-470D-BB9B-4BE4174B4FC6}" destId="{93761D2C-0687-451E-BC6B-3FB63E76673E}" srcOrd="0" destOrd="0" presId="urn:microsoft.com/office/officeart/2005/8/layout/lProcess2"/>
    <dgm:cxn modelId="{C66A9C71-54CC-4418-8433-F7314E72EF07}" type="presParOf" srcId="{41A6A008-0A58-470D-BB9B-4BE4174B4FC6}" destId="{375CA79C-E398-478B-B1A4-56BA5D484020}" srcOrd="1" destOrd="0" presId="urn:microsoft.com/office/officeart/2005/8/layout/lProcess2"/>
    <dgm:cxn modelId="{581F655A-D8C3-47BB-98BD-946DEC5A34AE}" type="presParOf" srcId="{41A6A008-0A58-470D-BB9B-4BE4174B4FC6}" destId="{EF1C722E-308D-4FE6-97FC-101C12C54455}" srcOrd="2" destOrd="0" presId="urn:microsoft.com/office/officeart/2005/8/layout/lProcess2"/>
    <dgm:cxn modelId="{32379E6C-B7E6-4170-813B-CD38EE3895E0}" type="presParOf" srcId="{41A6A008-0A58-470D-BB9B-4BE4174B4FC6}" destId="{EC9D6754-BDC1-4C5A-8738-BA390E32C6F9}" srcOrd="3" destOrd="0" presId="urn:microsoft.com/office/officeart/2005/8/layout/lProcess2"/>
    <dgm:cxn modelId="{21F309FE-42F0-4867-884C-F86907A94B63}" type="presParOf" srcId="{41A6A008-0A58-470D-BB9B-4BE4174B4FC6}" destId="{096E1244-594A-4D36-8CB5-DE8AF80C2E76}" srcOrd="4" destOrd="0" presId="urn:microsoft.com/office/officeart/2005/8/layout/lProcess2"/>
    <dgm:cxn modelId="{5F99DDAE-5BC9-494A-9EE6-9F1C62E29495}" type="presParOf" srcId="{06E372DA-B421-4421-902A-23C95EE19E11}" destId="{72225B98-DBBA-4D95-B884-F737D853C42F}" srcOrd="3" destOrd="0" presId="urn:microsoft.com/office/officeart/2005/8/layout/lProcess2"/>
    <dgm:cxn modelId="{7AE55463-4AA0-4BED-9D3A-67E7EB0BE392}" type="presParOf" srcId="{06E372DA-B421-4421-902A-23C95EE19E11}" destId="{AC0D6BC6-C2D5-4E7B-B4FC-093887AA23BF}" srcOrd="4" destOrd="0" presId="urn:microsoft.com/office/officeart/2005/8/layout/lProcess2"/>
    <dgm:cxn modelId="{E8B0A747-C57B-42E8-A488-F8CA3BCFBFD1}" type="presParOf" srcId="{AC0D6BC6-C2D5-4E7B-B4FC-093887AA23BF}" destId="{60DE27C3-E4CD-4A0F-BF70-8237F8CC3C19}" srcOrd="0" destOrd="0" presId="urn:microsoft.com/office/officeart/2005/8/layout/lProcess2"/>
    <dgm:cxn modelId="{0944794B-DAC7-42E5-BFCA-FC89CA31A7B7}" type="presParOf" srcId="{AC0D6BC6-C2D5-4E7B-B4FC-093887AA23BF}" destId="{15CB24E2-02FB-4EE9-8E5E-9CAD8E719B48}" srcOrd="1" destOrd="0" presId="urn:microsoft.com/office/officeart/2005/8/layout/lProcess2"/>
    <dgm:cxn modelId="{137CD9CD-4294-45E1-A559-F582CA2F2BD1}" type="presParOf" srcId="{AC0D6BC6-C2D5-4E7B-B4FC-093887AA23BF}" destId="{F91608D3-86FA-4F21-8A33-47A51728B857}" srcOrd="2" destOrd="0" presId="urn:microsoft.com/office/officeart/2005/8/layout/lProcess2"/>
    <dgm:cxn modelId="{B4303073-98E2-4F77-A2D4-8F7EBBB10A3C}" type="presParOf" srcId="{F91608D3-86FA-4F21-8A33-47A51728B857}" destId="{09B4B5D1-AB47-4106-8308-FDA727C54404}" srcOrd="0" destOrd="0" presId="urn:microsoft.com/office/officeart/2005/8/layout/lProcess2"/>
    <dgm:cxn modelId="{9EDA829E-4204-4724-A5BE-925005655AAF}" type="presParOf" srcId="{09B4B5D1-AB47-4106-8308-FDA727C54404}" destId="{3C94B871-CC2E-4EB6-88CA-F35C913A9CCE}" srcOrd="0" destOrd="0" presId="urn:microsoft.com/office/officeart/2005/8/layout/lProcess2"/>
    <dgm:cxn modelId="{47C623F8-133D-456B-8BA4-408699BF6A53}" type="presParOf" srcId="{09B4B5D1-AB47-4106-8308-FDA727C54404}" destId="{BF575C7E-BF54-4654-A54E-865FB816E3CD}" srcOrd="1" destOrd="0" presId="urn:microsoft.com/office/officeart/2005/8/layout/lProcess2"/>
    <dgm:cxn modelId="{5D720250-54A6-448E-BED6-C374E5E49FFC}" type="presParOf" srcId="{09B4B5D1-AB47-4106-8308-FDA727C54404}" destId="{0E448920-9564-4512-8A70-774288714DFC}" srcOrd="2" destOrd="0" presId="urn:microsoft.com/office/officeart/2005/8/layout/lProcess2"/>
    <dgm:cxn modelId="{EED90C90-75E9-4C86-9763-B7B93E4C3DF4}" type="presParOf" srcId="{09B4B5D1-AB47-4106-8308-FDA727C54404}" destId="{B0D3C8A2-CD72-4A19-86F5-4055544714DC}" srcOrd="3" destOrd="0" presId="urn:microsoft.com/office/officeart/2005/8/layout/lProcess2"/>
    <dgm:cxn modelId="{B5B0B710-195F-4D94-A538-160B9AC864C3}" type="presParOf" srcId="{09B4B5D1-AB47-4106-8308-FDA727C54404}" destId="{7C25BB4C-7661-4E30-8879-6481FC3C1F84}" srcOrd="4" destOrd="0" presId="urn:microsoft.com/office/officeart/2005/8/layout/lProcess2"/>
    <dgm:cxn modelId="{4474EDB3-CBFC-40A5-82F1-CCB022D60D0D}" type="presParOf" srcId="{06E372DA-B421-4421-902A-23C95EE19E11}" destId="{AD65C5EB-A5D7-490A-966A-0AB17060AFE6}" srcOrd="5" destOrd="0" presId="urn:microsoft.com/office/officeart/2005/8/layout/lProcess2"/>
    <dgm:cxn modelId="{DE211E52-5F4F-44F4-9514-B517AEF89C11}" type="presParOf" srcId="{06E372DA-B421-4421-902A-23C95EE19E11}" destId="{3B097954-CC4D-4D7B-86CF-72AD01745308}" srcOrd="6" destOrd="0" presId="urn:microsoft.com/office/officeart/2005/8/layout/lProcess2"/>
    <dgm:cxn modelId="{86619F9E-9702-4AA3-AA3A-9B6AF86B140D}" type="presParOf" srcId="{3B097954-CC4D-4D7B-86CF-72AD01745308}" destId="{E241F249-6F1E-4E7C-B9B7-3F14C719C47C}" srcOrd="0" destOrd="0" presId="urn:microsoft.com/office/officeart/2005/8/layout/lProcess2"/>
    <dgm:cxn modelId="{83F97B5A-7FA8-4039-A8FD-23138262C51E}" type="presParOf" srcId="{3B097954-CC4D-4D7B-86CF-72AD01745308}" destId="{8650AF04-F977-4A6A-8A8E-55C897DF0B13}" srcOrd="1" destOrd="0" presId="urn:microsoft.com/office/officeart/2005/8/layout/lProcess2"/>
    <dgm:cxn modelId="{129706E5-2E60-4DE5-AC6D-3E2308736216}" type="presParOf" srcId="{3B097954-CC4D-4D7B-86CF-72AD01745308}" destId="{843CB31C-BE2C-4D1E-8D10-784F561A2CEC}" srcOrd="2" destOrd="0" presId="urn:microsoft.com/office/officeart/2005/8/layout/lProcess2"/>
    <dgm:cxn modelId="{4CF0DBF3-B3E4-4E61-BAC4-57E3C841D91D}" type="presParOf" srcId="{843CB31C-BE2C-4D1E-8D10-784F561A2CEC}" destId="{1F810924-6B3A-4CC8-8A1F-DE14E2D47A5E}" srcOrd="0" destOrd="0" presId="urn:microsoft.com/office/officeart/2005/8/layout/lProcess2"/>
    <dgm:cxn modelId="{3CA3EC60-7BFC-4CC3-87EB-C789361856FD}" type="presParOf" srcId="{1F810924-6B3A-4CC8-8A1F-DE14E2D47A5E}" destId="{B3EEC837-119C-4A1D-965E-EE141A573CBF}" srcOrd="0" destOrd="0" presId="urn:microsoft.com/office/officeart/2005/8/layout/lProcess2"/>
    <dgm:cxn modelId="{F795AA52-C0B3-4B47-AF16-489855361CDD}" type="presParOf" srcId="{1F810924-6B3A-4CC8-8A1F-DE14E2D47A5E}" destId="{A956791D-4072-4FE4-A9AF-62CC44518C30}" srcOrd="1" destOrd="0" presId="urn:microsoft.com/office/officeart/2005/8/layout/lProcess2"/>
    <dgm:cxn modelId="{E8C30093-5803-4D64-978F-05C438F30E81}" type="presParOf" srcId="{1F810924-6B3A-4CC8-8A1F-DE14E2D47A5E}" destId="{92A86E67-5ABE-400A-8C8C-10A4599C4E4B}" srcOrd="2" destOrd="0" presId="urn:microsoft.com/office/officeart/2005/8/layout/lProcess2"/>
    <dgm:cxn modelId="{89CF79D0-8469-4DF0-9004-9F6AA94FB1AC}" type="presParOf" srcId="{1F810924-6B3A-4CC8-8A1F-DE14E2D47A5E}" destId="{75CDFA82-C540-4213-9FF6-6BF5972994D5}" srcOrd="3" destOrd="0" presId="urn:microsoft.com/office/officeart/2005/8/layout/lProcess2"/>
    <dgm:cxn modelId="{1AE950DD-F52F-4503-B290-64ACB093AA24}" type="presParOf" srcId="{1F810924-6B3A-4CC8-8A1F-DE14E2D47A5E}" destId="{7A8FA6F0-0A91-4A41-8EC8-C0636C5240B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F7242-3AD9-4537-93D5-11AAD9706B17}">
      <dsp:nvSpPr>
        <dsp:cNvPr id="0" name=""/>
        <dsp:cNvSpPr/>
      </dsp:nvSpPr>
      <dsp:spPr>
        <a:xfrm>
          <a:off x="0" y="0"/>
          <a:ext cx="1841438" cy="2601254"/>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2"/>
              </a:solidFill>
            </a:rPr>
            <a:t>Livorno</a:t>
          </a:r>
          <a:endParaRPr lang="it-IT" sz="2500" b="1" kern="1200" dirty="0">
            <a:solidFill>
              <a:schemeClr val="tx2"/>
            </a:solidFill>
          </a:endParaRPr>
        </a:p>
      </dsp:txBody>
      <dsp:txXfrm>
        <a:off x="0" y="0"/>
        <a:ext cx="1841438" cy="780376"/>
      </dsp:txXfrm>
    </dsp:sp>
    <dsp:sp modelId="{88F22044-4D88-4D5A-840F-0AE793C5F36A}">
      <dsp:nvSpPr>
        <dsp:cNvPr id="0" name=""/>
        <dsp:cNvSpPr/>
      </dsp:nvSpPr>
      <dsp:spPr>
        <a:xfrm>
          <a:off x="186020" y="780598"/>
          <a:ext cx="1473150" cy="511042"/>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it-IT" sz="1200" b="1" kern="1200" smtClean="0"/>
            <a:t>Imprese</a:t>
          </a:r>
        </a:p>
        <a:p>
          <a:pPr lvl="0" algn="ctr" defTabSz="533400">
            <a:lnSpc>
              <a:spcPct val="90000"/>
            </a:lnSpc>
            <a:spcBef>
              <a:spcPct val="0"/>
            </a:spcBef>
            <a:spcAft>
              <a:spcPct val="35000"/>
            </a:spcAft>
          </a:pPr>
          <a:r>
            <a:rPr lang="it-IT" sz="1200" kern="1200" smtClean="0"/>
            <a:t>4.199</a:t>
          </a:r>
          <a:endParaRPr lang="it-IT" sz="1200" kern="1200" dirty="0"/>
        </a:p>
      </dsp:txBody>
      <dsp:txXfrm>
        <a:off x="200988" y="795566"/>
        <a:ext cx="1443214" cy="481106"/>
      </dsp:txXfrm>
    </dsp:sp>
    <dsp:sp modelId="{E4FD0F6A-DC43-4FBA-AD9F-E685B9AF8FCC}">
      <dsp:nvSpPr>
        <dsp:cNvPr id="0" name=""/>
        <dsp:cNvSpPr/>
      </dsp:nvSpPr>
      <dsp:spPr>
        <a:xfrm>
          <a:off x="186020" y="1370263"/>
          <a:ext cx="1473150" cy="511042"/>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it-IT" sz="1200" b="1" kern="1200" dirty="0" smtClean="0"/>
            <a:t>Valore</a:t>
          </a:r>
          <a:r>
            <a:rPr lang="it-IT" sz="1200" kern="1200" dirty="0" smtClean="0"/>
            <a:t> </a:t>
          </a:r>
          <a:r>
            <a:rPr lang="it-IT" sz="1200" b="1" kern="1200" dirty="0" smtClean="0"/>
            <a:t>aggiunto</a:t>
          </a:r>
        </a:p>
        <a:p>
          <a:pPr lvl="0" algn="ctr" defTabSz="533400">
            <a:lnSpc>
              <a:spcPct val="90000"/>
            </a:lnSpc>
            <a:spcBef>
              <a:spcPct val="0"/>
            </a:spcBef>
            <a:spcAft>
              <a:spcPct val="35000"/>
            </a:spcAft>
          </a:pPr>
          <a:r>
            <a:rPr lang="it-IT" sz="1200" kern="1200" dirty="0" smtClean="0"/>
            <a:t>993,8 mln/€</a:t>
          </a:r>
          <a:endParaRPr lang="it-IT" sz="1200" kern="1200" dirty="0"/>
        </a:p>
      </dsp:txBody>
      <dsp:txXfrm>
        <a:off x="200988" y="1385231"/>
        <a:ext cx="1443214" cy="481106"/>
      </dsp:txXfrm>
    </dsp:sp>
    <dsp:sp modelId="{297B6101-3FD6-45C2-8F4D-6D4063208228}">
      <dsp:nvSpPr>
        <dsp:cNvPr id="0" name=""/>
        <dsp:cNvSpPr/>
      </dsp:nvSpPr>
      <dsp:spPr>
        <a:xfrm>
          <a:off x="186020" y="1959927"/>
          <a:ext cx="1473150" cy="511042"/>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it-IT" sz="1200" b="1" kern="1200" smtClean="0"/>
            <a:t>Occupati</a:t>
          </a:r>
        </a:p>
        <a:p>
          <a:pPr lvl="0" algn="ctr" defTabSz="533400">
            <a:lnSpc>
              <a:spcPct val="90000"/>
            </a:lnSpc>
            <a:spcBef>
              <a:spcPct val="0"/>
            </a:spcBef>
            <a:spcAft>
              <a:spcPct val="35000"/>
            </a:spcAft>
          </a:pPr>
          <a:r>
            <a:rPr lang="it-IT" sz="1200" kern="1200" smtClean="0"/>
            <a:t>18.298</a:t>
          </a:r>
          <a:endParaRPr lang="it-IT" sz="1200" kern="1200" dirty="0" smtClean="0"/>
        </a:p>
      </dsp:txBody>
      <dsp:txXfrm>
        <a:off x="200988" y="1974895"/>
        <a:ext cx="1443214" cy="481106"/>
      </dsp:txXfrm>
    </dsp:sp>
    <dsp:sp modelId="{6ADFDC45-14DA-449C-B0CC-6B924708E9F3}">
      <dsp:nvSpPr>
        <dsp:cNvPr id="0" name=""/>
        <dsp:cNvSpPr/>
      </dsp:nvSpPr>
      <dsp:spPr>
        <a:xfrm>
          <a:off x="1981422" y="0"/>
          <a:ext cx="1841438" cy="2601254"/>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2"/>
              </a:solidFill>
            </a:rPr>
            <a:t>Grosseto</a:t>
          </a:r>
          <a:endParaRPr lang="it-IT" sz="2500" b="1" kern="1200" dirty="0">
            <a:solidFill>
              <a:schemeClr val="tx2"/>
            </a:solidFill>
          </a:endParaRPr>
        </a:p>
      </dsp:txBody>
      <dsp:txXfrm>
        <a:off x="1981422" y="0"/>
        <a:ext cx="1841438" cy="780376"/>
      </dsp:txXfrm>
    </dsp:sp>
    <dsp:sp modelId="{93761D2C-0687-451E-BC6B-3FB63E76673E}">
      <dsp:nvSpPr>
        <dsp:cNvPr id="0" name=""/>
        <dsp:cNvSpPr/>
      </dsp:nvSpPr>
      <dsp:spPr>
        <a:xfrm>
          <a:off x="2165566" y="780598"/>
          <a:ext cx="1473150" cy="511042"/>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it-IT" sz="1200" b="1" kern="1200" smtClean="0"/>
            <a:t>Imprese</a:t>
          </a:r>
        </a:p>
        <a:p>
          <a:pPr lvl="0" algn="ctr" defTabSz="533400">
            <a:lnSpc>
              <a:spcPct val="90000"/>
            </a:lnSpc>
            <a:spcBef>
              <a:spcPct val="0"/>
            </a:spcBef>
            <a:spcAft>
              <a:spcPct val="35000"/>
            </a:spcAft>
          </a:pPr>
          <a:r>
            <a:rPr lang="it-IT" sz="1200" kern="1200" smtClean="0"/>
            <a:t>2.400</a:t>
          </a:r>
          <a:endParaRPr lang="it-IT" sz="1200" kern="1200" dirty="0"/>
        </a:p>
      </dsp:txBody>
      <dsp:txXfrm>
        <a:off x="2180534" y="795566"/>
        <a:ext cx="1443214" cy="481106"/>
      </dsp:txXfrm>
    </dsp:sp>
    <dsp:sp modelId="{EF1C722E-308D-4FE6-97FC-101C12C54455}">
      <dsp:nvSpPr>
        <dsp:cNvPr id="0" name=""/>
        <dsp:cNvSpPr/>
      </dsp:nvSpPr>
      <dsp:spPr>
        <a:xfrm>
          <a:off x="2165566" y="1370263"/>
          <a:ext cx="1473150" cy="511042"/>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it-IT" sz="1200" b="1" kern="1200" smtClean="0"/>
            <a:t>Valore</a:t>
          </a:r>
          <a:r>
            <a:rPr lang="it-IT" sz="1200" kern="1200" smtClean="0"/>
            <a:t> </a:t>
          </a:r>
          <a:r>
            <a:rPr lang="it-IT" sz="1200" b="1" kern="1200" smtClean="0"/>
            <a:t>aggiunto</a:t>
          </a:r>
        </a:p>
        <a:p>
          <a:pPr lvl="0" algn="ctr" defTabSz="533400">
            <a:lnSpc>
              <a:spcPct val="90000"/>
            </a:lnSpc>
            <a:spcBef>
              <a:spcPct val="0"/>
            </a:spcBef>
            <a:spcAft>
              <a:spcPct val="35000"/>
            </a:spcAft>
          </a:pPr>
          <a:r>
            <a:rPr lang="it-IT" sz="1200" kern="1200" smtClean="0"/>
            <a:t>417,4 mln/€</a:t>
          </a:r>
          <a:endParaRPr lang="it-IT" sz="1200" kern="1200" dirty="0"/>
        </a:p>
      </dsp:txBody>
      <dsp:txXfrm>
        <a:off x="2180534" y="1385231"/>
        <a:ext cx="1443214" cy="481106"/>
      </dsp:txXfrm>
    </dsp:sp>
    <dsp:sp modelId="{096E1244-594A-4D36-8CB5-DE8AF80C2E76}">
      <dsp:nvSpPr>
        <dsp:cNvPr id="0" name=""/>
        <dsp:cNvSpPr/>
      </dsp:nvSpPr>
      <dsp:spPr>
        <a:xfrm>
          <a:off x="2165566" y="1959927"/>
          <a:ext cx="1473150" cy="511042"/>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it-IT" sz="1200" b="1" kern="1200" smtClean="0"/>
            <a:t>Occupati</a:t>
          </a:r>
        </a:p>
        <a:p>
          <a:pPr lvl="0" algn="ctr" defTabSz="533400">
            <a:lnSpc>
              <a:spcPct val="90000"/>
            </a:lnSpc>
            <a:spcBef>
              <a:spcPct val="0"/>
            </a:spcBef>
            <a:spcAft>
              <a:spcPct val="35000"/>
            </a:spcAft>
          </a:pPr>
          <a:r>
            <a:rPr lang="it-IT" sz="1200" kern="1200" smtClean="0"/>
            <a:t>9.704</a:t>
          </a:r>
          <a:endParaRPr lang="it-IT" sz="1200" kern="1200" dirty="0"/>
        </a:p>
      </dsp:txBody>
      <dsp:txXfrm>
        <a:off x="2180534" y="1974895"/>
        <a:ext cx="1443214" cy="481106"/>
      </dsp:txXfrm>
    </dsp:sp>
    <dsp:sp modelId="{60DE27C3-E4CD-4A0F-BF70-8237F8CC3C19}">
      <dsp:nvSpPr>
        <dsp:cNvPr id="0" name=""/>
        <dsp:cNvSpPr/>
      </dsp:nvSpPr>
      <dsp:spPr>
        <a:xfrm>
          <a:off x="3960968" y="0"/>
          <a:ext cx="1841438" cy="2601254"/>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2"/>
              </a:solidFill>
            </a:rPr>
            <a:t>Toscana</a:t>
          </a:r>
          <a:endParaRPr lang="it-IT" sz="2700" b="1" kern="1200" dirty="0">
            <a:solidFill>
              <a:schemeClr val="tx2"/>
            </a:solidFill>
          </a:endParaRPr>
        </a:p>
      </dsp:txBody>
      <dsp:txXfrm>
        <a:off x="3960968" y="0"/>
        <a:ext cx="1841438" cy="780376"/>
      </dsp:txXfrm>
    </dsp:sp>
    <dsp:sp modelId="{3C94B871-CC2E-4EB6-88CA-F35C913A9CCE}">
      <dsp:nvSpPr>
        <dsp:cNvPr id="0" name=""/>
        <dsp:cNvSpPr/>
      </dsp:nvSpPr>
      <dsp:spPr>
        <a:xfrm>
          <a:off x="4145112" y="780598"/>
          <a:ext cx="1473150" cy="511042"/>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it-IT" sz="1200" b="1" kern="1200" smtClean="0"/>
            <a:t>Imprese</a:t>
          </a:r>
        </a:p>
        <a:p>
          <a:pPr lvl="0" algn="ctr" defTabSz="533400">
            <a:lnSpc>
              <a:spcPct val="90000"/>
            </a:lnSpc>
            <a:spcBef>
              <a:spcPct val="0"/>
            </a:spcBef>
            <a:spcAft>
              <a:spcPct val="35000"/>
            </a:spcAft>
          </a:pPr>
          <a:r>
            <a:rPr lang="it-IT" sz="1200" kern="1200" smtClean="0"/>
            <a:t>14.265</a:t>
          </a:r>
          <a:endParaRPr lang="it-IT" sz="1200" kern="1200" dirty="0"/>
        </a:p>
      </dsp:txBody>
      <dsp:txXfrm>
        <a:off x="4160080" y="795566"/>
        <a:ext cx="1443214" cy="481106"/>
      </dsp:txXfrm>
    </dsp:sp>
    <dsp:sp modelId="{0E448920-9564-4512-8A70-774288714DFC}">
      <dsp:nvSpPr>
        <dsp:cNvPr id="0" name=""/>
        <dsp:cNvSpPr/>
      </dsp:nvSpPr>
      <dsp:spPr>
        <a:xfrm>
          <a:off x="4145112" y="1370263"/>
          <a:ext cx="1473150" cy="511042"/>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it-IT" sz="1200" b="1" kern="1200" smtClean="0"/>
            <a:t>Valore</a:t>
          </a:r>
          <a:r>
            <a:rPr lang="it-IT" sz="1200" kern="1200" smtClean="0"/>
            <a:t> </a:t>
          </a:r>
          <a:r>
            <a:rPr lang="it-IT" sz="1200" b="1" kern="1200" smtClean="0"/>
            <a:t>aggiunto</a:t>
          </a:r>
        </a:p>
        <a:p>
          <a:pPr lvl="0" algn="ctr" defTabSz="533400">
            <a:lnSpc>
              <a:spcPct val="90000"/>
            </a:lnSpc>
            <a:spcBef>
              <a:spcPct val="0"/>
            </a:spcBef>
            <a:spcAft>
              <a:spcPct val="35000"/>
            </a:spcAft>
          </a:pPr>
          <a:r>
            <a:rPr lang="it-IT" sz="1200" kern="1200" smtClean="0"/>
            <a:t>2,9 mld/€</a:t>
          </a:r>
          <a:endParaRPr lang="it-IT" sz="1200" kern="1200" dirty="0"/>
        </a:p>
      </dsp:txBody>
      <dsp:txXfrm>
        <a:off x="4160080" y="1385231"/>
        <a:ext cx="1443214" cy="481106"/>
      </dsp:txXfrm>
    </dsp:sp>
    <dsp:sp modelId="{7C25BB4C-7661-4E30-8879-6481FC3C1F84}">
      <dsp:nvSpPr>
        <dsp:cNvPr id="0" name=""/>
        <dsp:cNvSpPr/>
      </dsp:nvSpPr>
      <dsp:spPr>
        <a:xfrm>
          <a:off x="4145112" y="1959927"/>
          <a:ext cx="1473150" cy="511042"/>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it-IT" sz="1200" b="1" kern="1200" smtClean="0"/>
            <a:t>Occupati</a:t>
          </a:r>
        </a:p>
        <a:p>
          <a:pPr lvl="0" algn="ctr" defTabSz="533400">
            <a:lnSpc>
              <a:spcPct val="90000"/>
            </a:lnSpc>
            <a:spcBef>
              <a:spcPct val="0"/>
            </a:spcBef>
            <a:spcAft>
              <a:spcPct val="35000"/>
            </a:spcAft>
          </a:pPr>
          <a:r>
            <a:rPr lang="it-IT" sz="1200" kern="1200" smtClean="0"/>
            <a:t>56.246</a:t>
          </a:r>
          <a:endParaRPr lang="it-IT" sz="1200" kern="1200" dirty="0"/>
        </a:p>
      </dsp:txBody>
      <dsp:txXfrm>
        <a:off x="4160080" y="1974895"/>
        <a:ext cx="1443214" cy="481106"/>
      </dsp:txXfrm>
    </dsp:sp>
    <dsp:sp modelId="{E241F249-6F1E-4E7C-B9B7-3F14C719C47C}">
      <dsp:nvSpPr>
        <dsp:cNvPr id="0" name=""/>
        <dsp:cNvSpPr/>
      </dsp:nvSpPr>
      <dsp:spPr>
        <a:xfrm>
          <a:off x="5940515" y="0"/>
          <a:ext cx="1841438" cy="2601254"/>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2"/>
              </a:solidFill>
            </a:rPr>
            <a:t>Italia</a:t>
          </a:r>
          <a:endParaRPr lang="it-IT" sz="4100" b="1" kern="1200" dirty="0">
            <a:solidFill>
              <a:schemeClr val="tx2"/>
            </a:solidFill>
          </a:endParaRPr>
        </a:p>
      </dsp:txBody>
      <dsp:txXfrm>
        <a:off x="5940515" y="0"/>
        <a:ext cx="1841438" cy="780376"/>
      </dsp:txXfrm>
    </dsp:sp>
    <dsp:sp modelId="{B3EEC837-119C-4A1D-965E-EE141A573CBF}">
      <dsp:nvSpPr>
        <dsp:cNvPr id="0" name=""/>
        <dsp:cNvSpPr/>
      </dsp:nvSpPr>
      <dsp:spPr>
        <a:xfrm>
          <a:off x="6124658" y="780598"/>
          <a:ext cx="1473150" cy="511042"/>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it-IT" sz="1200" b="1" kern="1200" smtClean="0"/>
            <a:t>Imprese</a:t>
          </a:r>
        </a:p>
        <a:p>
          <a:pPr lvl="0" algn="ctr" defTabSz="533400">
            <a:lnSpc>
              <a:spcPct val="90000"/>
            </a:lnSpc>
            <a:spcBef>
              <a:spcPct val="0"/>
            </a:spcBef>
            <a:spcAft>
              <a:spcPct val="35000"/>
            </a:spcAft>
          </a:pPr>
          <a:r>
            <a:rPr lang="it-IT" sz="1200" kern="1200" smtClean="0"/>
            <a:t>208.606</a:t>
          </a:r>
          <a:endParaRPr lang="it-IT" sz="1200" kern="1200" dirty="0"/>
        </a:p>
      </dsp:txBody>
      <dsp:txXfrm>
        <a:off x="6139626" y="795566"/>
        <a:ext cx="1443214" cy="481106"/>
      </dsp:txXfrm>
    </dsp:sp>
    <dsp:sp modelId="{92A86E67-5ABE-400A-8C8C-10A4599C4E4B}">
      <dsp:nvSpPr>
        <dsp:cNvPr id="0" name=""/>
        <dsp:cNvSpPr/>
      </dsp:nvSpPr>
      <dsp:spPr>
        <a:xfrm>
          <a:off x="6124658" y="1370263"/>
          <a:ext cx="1473150" cy="511042"/>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it-IT" sz="1200" b="1" kern="1200" smtClean="0"/>
            <a:t>Valore</a:t>
          </a:r>
          <a:r>
            <a:rPr lang="it-IT" sz="1200" kern="1200" smtClean="0"/>
            <a:t> </a:t>
          </a:r>
          <a:r>
            <a:rPr lang="it-IT" sz="1200" b="1" kern="1200" smtClean="0"/>
            <a:t>aggiunto</a:t>
          </a:r>
        </a:p>
        <a:p>
          <a:pPr lvl="0" algn="ctr" defTabSz="533400">
            <a:lnSpc>
              <a:spcPct val="90000"/>
            </a:lnSpc>
            <a:spcBef>
              <a:spcPct val="0"/>
            </a:spcBef>
            <a:spcAft>
              <a:spcPct val="35000"/>
            </a:spcAft>
          </a:pPr>
          <a:r>
            <a:rPr lang="it-IT" sz="1200" kern="1200" smtClean="0"/>
            <a:t>47,5 mld/€</a:t>
          </a:r>
          <a:endParaRPr lang="it-IT" sz="1200" kern="1200" dirty="0"/>
        </a:p>
      </dsp:txBody>
      <dsp:txXfrm>
        <a:off x="6139626" y="1385231"/>
        <a:ext cx="1443214" cy="481106"/>
      </dsp:txXfrm>
    </dsp:sp>
    <dsp:sp modelId="{7A8FA6F0-0A91-4A41-8EC8-C0636C5240B2}">
      <dsp:nvSpPr>
        <dsp:cNvPr id="0" name=""/>
        <dsp:cNvSpPr/>
      </dsp:nvSpPr>
      <dsp:spPr>
        <a:xfrm>
          <a:off x="6124658" y="1959927"/>
          <a:ext cx="1473150" cy="511042"/>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it-IT" sz="1200" b="1" kern="1200" smtClean="0"/>
            <a:t>Occupati</a:t>
          </a:r>
        </a:p>
        <a:p>
          <a:pPr lvl="0" algn="ctr" defTabSz="533400">
            <a:lnSpc>
              <a:spcPct val="90000"/>
            </a:lnSpc>
            <a:spcBef>
              <a:spcPct val="0"/>
            </a:spcBef>
            <a:spcAft>
              <a:spcPct val="35000"/>
            </a:spcAft>
          </a:pPr>
          <a:r>
            <a:rPr lang="it-IT" sz="1200" kern="1200" smtClean="0"/>
            <a:t>893.553</a:t>
          </a:r>
          <a:endParaRPr lang="it-IT" sz="1200" kern="1200" dirty="0"/>
        </a:p>
      </dsp:txBody>
      <dsp:txXfrm>
        <a:off x="6139626" y="1974895"/>
        <a:ext cx="1443214" cy="481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F7242-3AD9-4537-93D5-11AAD9706B17}">
      <dsp:nvSpPr>
        <dsp:cNvPr id="0" name=""/>
        <dsp:cNvSpPr/>
      </dsp:nvSpPr>
      <dsp:spPr>
        <a:xfrm>
          <a:off x="0" y="0"/>
          <a:ext cx="2155302" cy="3925229"/>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2"/>
              </a:solidFill>
            </a:rPr>
            <a:t>Livorno</a:t>
          </a:r>
          <a:endParaRPr lang="it-IT" sz="2500" b="1" kern="1200" dirty="0">
            <a:solidFill>
              <a:schemeClr val="tx2"/>
            </a:solidFill>
          </a:endParaRPr>
        </a:p>
      </dsp:txBody>
      <dsp:txXfrm>
        <a:off x="0" y="0"/>
        <a:ext cx="2155302" cy="1177568"/>
      </dsp:txXfrm>
    </dsp:sp>
    <dsp:sp modelId="{88F22044-4D88-4D5A-840F-0AE793C5F36A}">
      <dsp:nvSpPr>
        <dsp:cNvPr id="0" name=""/>
        <dsp:cNvSpPr/>
      </dsp:nvSpPr>
      <dsp:spPr>
        <a:xfrm>
          <a:off x="217726" y="1177904"/>
          <a:ext cx="1724242" cy="771150"/>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t>Imprese</a:t>
          </a:r>
        </a:p>
        <a:p>
          <a:pPr lvl="0" algn="ctr" defTabSz="844550">
            <a:lnSpc>
              <a:spcPct val="90000"/>
            </a:lnSpc>
            <a:spcBef>
              <a:spcPct val="0"/>
            </a:spcBef>
            <a:spcAft>
              <a:spcPct val="35000"/>
            </a:spcAft>
          </a:pPr>
          <a:r>
            <a:rPr lang="it-IT" sz="1900" kern="1200" dirty="0" smtClean="0"/>
            <a:t>442</a:t>
          </a:r>
          <a:endParaRPr lang="it-IT" sz="1900" kern="1200" dirty="0"/>
        </a:p>
      </dsp:txBody>
      <dsp:txXfrm>
        <a:off x="240312" y="1200490"/>
        <a:ext cx="1679070" cy="725978"/>
      </dsp:txXfrm>
    </dsp:sp>
    <dsp:sp modelId="{E4FD0F6A-DC43-4FBA-AD9F-E685B9AF8FCC}">
      <dsp:nvSpPr>
        <dsp:cNvPr id="0" name=""/>
        <dsp:cNvSpPr/>
      </dsp:nvSpPr>
      <dsp:spPr>
        <a:xfrm>
          <a:off x="217726" y="2067692"/>
          <a:ext cx="1724242" cy="771150"/>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t>Valore</a:t>
          </a:r>
          <a:r>
            <a:rPr lang="it-IT" sz="1900" kern="1200" dirty="0" smtClean="0"/>
            <a:t> </a:t>
          </a:r>
          <a:r>
            <a:rPr lang="it-IT" sz="1900" b="1" kern="1200" dirty="0" smtClean="0"/>
            <a:t>aggiunto</a:t>
          </a:r>
        </a:p>
        <a:p>
          <a:pPr lvl="0" algn="ctr" defTabSz="844550">
            <a:lnSpc>
              <a:spcPct val="90000"/>
            </a:lnSpc>
            <a:spcBef>
              <a:spcPct val="0"/>
            </a:spcBef>
            <a:spcAft>
              <a:spcPct val="35000"/>
            </a:spcAft>
          </a:pPr>
          <a:r>
            <a:rPr lang="it-IT" sz="1900" kern="1200" dirty="0" smtClean="0"/>
            <a:t>328,2 mln/€</a:t>
          </a:r>
          <a:endParaRPr lang="it-IT" sz="1900" kern="1200" dirty="0"/>
        </a:p>
      </dsp:txBody>
      <dsp:txXfrm>
        <a:off x="240312" y="2090278"/>
        <a:ext cx="1679070" cy="725978"/>
      </dsp:txXfrm>
    </dsp:sp>
    <dsp:sp modelId="{297B6101-3FD6-45C2-8F4D-6D4063208228}">
      <dsp:nvSpPr>
        <dsp:cNvPr id="0" name=""/>
        <dsp:cNvSpPr/>
      </dsp:nvSpPr>
      <dsp:spPr>
        <a:xfrm>
          <a:off x="217726" y="2957481"/>
          <a:ext cx="1724242" cy="771150"/>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t>Occupati</a:t>
          </a:r>
        </a:p>
        <a:p>
          <a:pPr lvl="0" algn="ctr" defTabSz="844550">
            <a:lnSpc>
              <a:spcPct val="90000"/>
            </a:lnSpc>
            <a:spcBef>
              <a:spcPct val="0"/>
            </a:spcBef>
            <a:spcAft>
              <a:spcPct val="35000"/>
            </a:spcAft>
          </a:pPr>
          <a:r>
            <a:rPr lang="it-IT" sz="1900" kern="1200" dirty="0" smtClean="0"/>
            <a:t>4.720</a:t>
          </a:r>
        </a:p>
      </dsp:txBody>
      <dsp:txXfrm>
        <a:off x="240312" y="2980067"/>
        <a:ext cx="1679070" cy="725978"/>
      </dsp:txXfrm>
    </dsp:sp>
    <dsp:sp modelId="{6ADFDC45-14DA-449C-B0CC-6B924708E9F3}">
      <dsp:nvSpPr>
        <dsp:cNvPr id="0" name=""/>
        <dsp:cNvSpPr/>
      </dsp:nvSpPr>
      <dsp:spPr>
        <a:xfrm>
          <a:off x="2319146" y="0"/>
          <a:ext cx="2155302" cy="3925229"/>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2"/>
              </a:solidFill>
            </a:rPr>
            <a:t>Grosseto</a:t>
          </a:r>
          <a:endParaRPr lang="it-IT" sz="2500" b="1" kern="1200" dirty="0">
            <a:solidFill>
              <a:schemeClr val="tx2"/>
            </a:solidFill>
          </a:endParaRPr>
        </a:p>
      </dsp:txBody>
      <dsp:txXfrm>
        <a:off x="2319146" y="0"/>
        <a:ext cx="2155302" cy="1177568"/>
      </dsp:txXfrm>
    </dsp:sp>
    <dsp:sp modelId="{93761D2C-0687-451E-BC6B-3FB63E76673E}">
      <dsp:nvSpPr>
        <dsp:cNvPr id="0" name=""/>
        <dsp:cNvSpPr/>
      </dsp:nvSpPr>
      <dsp:spPr>
        <a:xfrm>
          <a:off x="2534677" y="1177904"/>
          <a:ext cx="1724242" cy="771150"/>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t>Imprese</a:t>
          </a:r>
        </a:p>
        <a:p>
          <a:pPr lvl="0" algn="ctr" defTabSz="844550">
            <a:lnSpc>
              <a:spcPct val="90000"/>
            </a:lnSpc>
            <a:spcBef>
              <a:spcPct val="0"/>
            </a:spcBef>
            <a:spcAft>
              <a:spcPct val="35000"/>
            </a:spcAft>
          </a:pPr>
          <a:r>
            <a:rPr lang="it-IT" sz="1900" kern="1200" dirty="0" smtClean="0"/>
            <a:t>129</a:t>
          </a:r>
          <a:endParaRPr lang="it-IT" sz="1900" kern="1200" dirty="0"/>
        </a:p>
      </dsp:txBody>
      <dsp:txXfrm>
        <a:off x="2557263" y="1200490"/>
        <a:ext cx="1679070" cy="725978"/>
      </dsp:txXfrm>
    </dsp:sp>
    <dsp:sp modelId="{EF1C722E-308D-4FE6-97FC-101C12C54455}">
      <dsp:nvSpPr>
        <dsp:cNvPr id="0" name=""/>
        <dsp:cNvSpPr/>
      </dsp:nvSpPr>
      <dsp:spPr>
        <a:xfrm>
          <a:off x="2534677" y="2067692"/>
          <a:ext cx="1724242" cy="771150"/>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t>Valore</a:t>
          </a:r>
          <a:r>
            <a:rPr lang="it-IT" sz="1900" kern="1200" dirty="0" smtClean="0"/>
            <a:t> </a:t>
          </a:r>
          <a:r>
            <a:rPr lang="it-IT" sz="1900" b="1" kern="1200" dirty="0" smtClean="0"/>
            <a:t>aggiunto</a:t>
          </a:r>
        </a:p>
        <a:p>
          <a:pPr lvl="0" algn="ctr" defTabSz="844550">
            <a:lnSpc>
              <a:spcPct val="90000"/>
            </a:lnSpc>
            <a:spcBef>
              <a:spcPct val="0"/>
            </a:spcBef>
            <a:spcAft>
              <a:spcPct val="35000"/>
            </a:spcAft>
          </a:pPr>
          <a:r>
            <a:rPr lang="it-IT" sz="1900" kern="1200" dirty="0" smtClean="0"/>
            <a:t>27,4 mln/€</a:t>
          </a:r>
          <a:endParaRPr lang="it-IT" sz="1900" kern="1200" dirty="0"/>
        </a:p>
      </dsp:txBody>
      <dsp:txXfrm>
        <a:off x="2557263" y="2090278"/>
        <a:ext cx="1679070" cy="725978"/>
      </dsp:txXfrm>
    </dsp:sp>
    <dsp:sp modelId="{096E1244-594A-4D36-8CB5-DE8AF80C2E76}">
      <dsp:nvSpPr>
        <dsp:cNvPr id="0" name=""/>
        <dsp:cNvSpPr/>
      </dsp:nvSpPr>
      <dsp:spPr>
        <a:xfrm>
          <a:off x="2534677" y="2957481"/>
          <a:ext cx="1724242" cy="771150"/>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t>Occupati</a:t>
          </a:r>
        </a:p>
        <a:p>
          <a:pPr lvl="0" algn="ctr" defTabSz="844550">
            <a:lnSpc>
              <a:spcPct val="90000"/>
            </a:lnSpc>
            <a:spcBef>
              <a:spcPct val="0"/>
            </a:spcBef>
            <a:spcAft>
              <a:spcPct val="35000"/>
            </a:spcAft>
          </a:pPr>
          <a:r>
            <a:rPr lang="it-IT" sz="1900" kern="1200" dirty="0" smtClean="0"/>
            <a:t>531</a:t>
          </a:r>
          <a:endParaRPr lang="it-IT" sz="1900" kern="1200" dirty="0"/>
        </a:p>
      </dsp:txBody>
      <dsp:txXfrm>
        <a:off x="2557263" y="2980067"/>
        <a:ext cx="1679070" cy="725978"/>
      </dsp:txXfrm>
    </dsp:sp>
    <dsp:sp modelId="{60DE27C3-E4CD-4A0F-BF70-8237F8CC3C19}">
      <dsp:nvSpPr>
        <dsp:cNvPr id="0" name=""/>
        <dsp:cNvSpPr/>
      </dsp:nvSpPr>
      <dsp:spPr>
        <a:xfrm>
          <a:off x="4578723" y="0"/>
          <a:ext cx="2155302" cy="3925229"/>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2"/>
              </a:solidFill>
            </a:rPr>
            <a:t>Toscana</a:t>
          </a:r>
          <a:endParaRPr lang="it-IT" sz="2700" b="1" kern="1200" dirty="0">
            <a:solidFill>
              <a:schemeClr val="tx2"/>
            </a:solidFill>
          </a:endParaRPr>
        </a:p>
      </dsp:txBody>
      <dsp:txXfrm>
        <a:off x="4578723" y="0"/>
        <a:ext cx="2155302" cy="1177568"/>
      </dsp:txXfrm>
    </dsp:sp>
    <dsp:sp modelId="{3C94B871-CC2E-4EB6-88CA-F35C913A9CCE}">
      <dsp:nvSpPr>
        <dsp:cNvPr id="0" name=""/>
        <dsp:cNvSpPr/>
      </dsp:nvSpPr>
      <dsp:spPr>
        <a:xfrm>
          <a:off x="4851627" y="1177904"/>
          <a:ext cx="1724242" cy="771150"/>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t>Imprese</a:t>
          </a:r>
        </a:p>
        <a:p>
          <a:pPr lvl="0" algn="ctr" defTabSz="844550">
            <a:lnSpc>
              <a:spcPct val="90000"/>
            </a:lnSpc>
            <a:spcBef>
              <a:spcPct val="0"/>
            </a:spcBef>
            <a:spcAft>
              <a:spcPct val="35000"/>
            </a:spcAft>
          </a:pPr>
          <a:r>
            <a:rPr lang="it-IT" sz="1900" kern="1200" dirty="0" smtClean="0"/>
            <a:t>804</a:t>
          </a:r>
          <a:endParaRPr lang="it-IT" sz="1900" kern="1200" dirty="0"/>
        </a:p>
      </dsp:txBody>
      <dsp:txXfrm>
        <a:off x="4874213" y="1200490"/>
        <a:ext cx="1679070" cy="725978"/>
      </dsp:txXfrm>
    </dsp:sp>
    <dsp:sp modelId="{0E448920-9564-4512-8A70-774288714DFC}">
      <dsp:nvSpPr>
        <dsp:cNvPr id="0" name=""/>
        <dsp:cNvSpPr/>
      </dsp:nvSpPr>
      <dsp:spPr>
        <a:xfrm>
          <a:off x="4851627" y="2067692"/>
          <a:ext cx="1724242" cy="771150"/>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t>Valore</a:t>
          </a:r>
          <a:r>
            <a:rPr lang="it-IT" sz="1900" kern="1200" dirty="0" smtClean="0"/>
            <a:t> </a:t>
          </a:r>
          <a:r>
            <a:rPr lang="it-IT" sz="1900" b="1" kern="1200" dirty="0" smtClean="0"/>
            <a:t>aggiunto</a:t>
          </a:r>
        </a:p>
        <a:p>
          <a:pPr lvl="0" algn="ctr" defTabSz="844550">
            <a:lnSpc>
              <a:spcPct val="90000"/>
            </a:lnSpc>
            <a:spcBef>
              <a:spcPct val="0"/>
            </a:spcBef>
            <a:spcAft>
              <a:spcPct val="35000"/>
            </a:spcAft>
          </a:pPr>
          <a:r>
            <a:rPr lang="it-IT" sz="1900" kern="1200" dirty="0" smtClean="0"/>
            <a:t>450,7 mln/€</a:t>
          </a:r>
          <a:endParaRPr lang="it-IT" sz="1900" kern="1200" dirty="0"/>
        </a:p>
      </dsp:txBody>
      <dsp:txXfrm>
        <a:off x="4874213" y="2090278"/>
        <a:ext cx="1679070" cy="725978"/>
      </dsp:txXfrm>
    </dsp:sp>
    <dsp:sp modelId="{7C25BB4C-7661-4E30-8879-6481FC3C1F84}">
      <dsp:nvSpPr>
        <dsp:cNvPr id="0" name=""/>
        <dsp:cNvSpPr/>
      </dsp:nvSpPr>
      <dsp:spPr>
        <a:xfrm>
          <a:off x="4851627" y="2957481"/>
          <a:ext cx="1724242" cy="771150"/>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t>Occupati</a:t>
          </a:r>
        </a:p>
        <a:p>
          <a:pPr lvl="0" algn="ctr" defTabSz="844550">
            <a:lnSpc>
              <a:spcPct val="90000"/>
            </a:lnSpc>
            <a:spcBef>
              <a:spcPct val="0"/>
            </a:spcBef>
            <a:spcAft>
              <a:spcPct val="35000"/>
            </a:spcAft>
          </a:pPr>
          <a:r>
            <a:rPr lang="it-IT" sz="1900" kern="1200" dirty="0" smtClean="0"/>
            <a:t>6.854</a:t>
          </a:r>
          <a:endParaRPr lang="it-IT" sz="1900" kern="1200" dirty="0"/>
        </a:p>
      </dsp:txBody>
      <dsp:txXfrm>
        <a:off x="4874213" y="2980067"/>
        <a:ext cx="1679070" cy="725978"/>
      </dsp:txXfrm>
    </dsp:sp>
    <dsp:sp modelId="{E241F249-6F1E-4E7C-B9B7-3F14C719C47C}">
      <dsp:nvSpPr>
        <dsp:cNvPr id="0" name=""/>
        <dsp:cNvSpPr/>
      </dsp:nvSpPr>
      <dsp:spPr>
        <a:xfrm>
          <a:off x="6953047" y="0"/>
          <a:ext cx="2155302" cy="3925229"/>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2"/>
              </a:solidFill>
            </a:rPr>
            <a:t>Italia</a:t>
          </a:r>
          <a:endParaRPr lang="it-IT" sz="4100" b="1" kern="1200" dirty="0">
            <a:solidFill>
              <a:schemeClr val="tx2"/>
            </a:solidFill>
          </a:endParaRPr>
        </a:p>
      </dsp:txBody>
      <dsp:txXfrm>
        <a:off x="6953047" y="0"/>
        <a:ext cx="2155302" cy="1177568"/>
      </dsp:txXfrm>
    </dsp:sp>
    <dsp:sp modelId="{B3EEC837-119C-4A1D-965E-EE141A573CBF}">
      <dsp:nvSpPr>
        <dsp:cNvPr id="0" name=""/>
        <dsp:cNvSpPr/>
      </dsp:nvSpPr>
      <dsp:spPr>
        <a:xfrm>
          <a:off x="7168578" y="1177904"/>
          <a:ext cx="1724242" cy="771150"/>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t>Imprese</a:t>
          </a:r>
        </a:p>
        <a:p>
          <a:pPr lvl="0" algn="ctr" defTabSz="844550">
            <a:lnSpc>
              <a:spcPct val="90000"/>
            </a:lnSpc>
            <a:spcBef>
              <a:spcPct val="0"/>
            </a:spcBef>
            <a:spcAft>
              <a:spcPct val="35000"/>
            </a:spcAft>
          </a:pPr>
          <a:r>
            <a:rPr lang="it-IT" sz="1900" kern="1200" dirty="0" smtClean="0"/>
            <a:t>11.750</a:t>
          </a:r>
          <a:endParaRPr lang="it-IT" sz="1900" kern="1200" dirty="0"/>
        </a:p>
      </dsp:txBody>
      <dsp:txXfrm>
        <a:off x="7191164" y="1200490"/>
        <a:ext cx="1679070" cy="725978"/>
      </dsp:txXfrm>
    </dsp:sp>
    <dsp:sp modelId="{92A86E67-5ABE-400A-8C8C-10A4599C4E4B}">
      <dsp:nvSpPr>
        <dsp:cNvPr id="0" name=""/>
        <dsp:cNvSpPr/>
      </dsp:nvSpPr>
      <dsp:spPr>
        <a:xfrm>
          <a:off x="7168578" y="2067692"/>
          <a:ext cx="1724242" cy="771150"/>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t>Valore</a:t>
          </a:r>
          <a:r>
            <a:rPr lang="it-IT" sz="1900" kern="1200" dirty="0" smtClean="0"/>
            <a:t> </a:t>
          </a:r>
          <a:r>
            <a:rPr lang="it-IT" sz="1900" b="1" kern="1200" dirty="0" smtClean="0"/>
            <a:t>aggiunto</a:t>
          </a:r>
        </a:p>
        <a:p>
          <a:pPr lvl="0" algn="ctr" defTabSz="844550">
            <a:lnSpc>
              <a:spcPct val="90000"/>
            </a:lnSpc>
            <a:spcBef>
              <a:spcPct val="0"/>
            </a:spcBef>
            <a:spcAft>
              <a:spcPct val="35000"/>
            </a:spcAft>
          </a:pPr>
          <a:r>
            <a:rPr lang="it-IT" sz="1900" kern="1200" dirty="0" smtClean="0"/>
            <a:t>8.307,4 mln/€</a:t>
          </a:r>
          <a:endParaRPr lang="it-IT" sz="1900" kern="1200" dirty="0"/>
        </a:p>
      </dsp:txBody>
      <dsp:txXfrm>
        <a:off x="7191164" y="2090278"/>
        <a:ext cx="1679070" cy="725978"/>
      </dsp:txXfrm>
    </dsp:sp>
    <dsp:sp modelId="{7A8FA6F0-0A91-4A41-8EC8-C0636C5240B2}">
      <dsp:nvSpPr>
        <dsp:cNvPr id="0" name=""/>
        <dsp:cNvSpPr/>
      </dsp:nvSpPr>
      <dsp:spPr>
        <a:xfrm>
          <a:off x="7168578" y="2957481"/>
          <a:ext cx="1724242" cy="771150"/>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t>Occupati</a:t>
          </a:r>
        </a:p>
        <a:p>
          <a:pPr lvl="0" algn="ctr" defTabSz="844550">
            <a:lnSpc>
              <a:spcPct val="90000"/>
            </a:lnSpc>
            <a:spcBef>
              <a:spcPct val="0"/>
            </a:spcBef>
            <a:spcAft>
              <a:spcPct val="35000"/>
            </a:spcAft>
          </a:pPr>
          <a:r>
            <a:rPr lang="it-IT" sz="1900" kern="1200" dirty="0" smtClean="0"/>
            <a:t>103.593</a:t>
          </a:r>
          <a:endParaRPr lang="it-IT" sz="1900" kern="1200" dirty="0"/>
        </a:p>
      </dsp:txBody>
      <dsp:txXfrm>
        <a:off x="7191164" y="2980067"/>
        <a:ext cx="1679070" cy="72597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4B96D-278D-429C-9558-3EC61C9384A7}" type="datetimeFigureOut">
              <a:rPr lang="it-IT" smtClean="0"/>
              <a:t>04/05/2022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FB70D-83C5-474C-8AE8-04249E82FB98}" type="slidenum">
              <a:rPr lang="it-IT" smtClean="0"/>
              <a:t>‹N›</a:t>
            </a:fld>
            <a:endParaRPr lang="it-IT"/>
          </a:p>
        </p:txBody>
      </p:sp>
    </p:spTree>
    <p:extLst>
      <p:ext uri="{BB962C8B-B14F-4D97-AF65-F5344CB8AC3E}">
        <p14:creationId xmlns:p14="http://schemas.microsoft.com/office/powerpoint/2010/main" val="3502431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6D3CBB-2879-488B-B762-7DDC5306E62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17D14E8-8007-4461-892D-F08BF0F58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F0EADDD-F395-4FE8-984A-AA7AF851C349}"/>
              </a:ext>
            </a:extLst>
          </p:cNvPr>
          <p:cNvSpPr>
            <a:spLocks noGrp="1"/>
          </p:cNvSpPr>
          <p:nvPr>
            <p:ph type="dt" sz="half" idx="10"/>
          </p:nvPr>
        </p:nvSpPr>
        <p:spPr/>
        <p:txBody>
          <a:bodyPr/>
          <a:lstStyle/>
          <a:p>
            <a:fld id="{B66FFAE0-B992-4F21-ABC2-839C05C02D52}" type="datetime1">
              <a:rPr lang="it-IT" smtClean="0"/>
              <a:t>04/05/2022</a:t>
            </a:fld>
            <a:endParaRPr lang="it-IT"/>
          </a:p>
        </p:txBody>
      </p:sp>
      <p:sp>
        <p:nvSpPr>
          <p:cNvPr id="5" name="Segnaposto piè di pagina 4">
            <a:extLst>
              <a:ext uri="{FF2B5EF4-FFF2-40B4-BE49-F238E27FC236}">
                <a16:creationId xmlns:a16="http://schemas.microsoft.com/office/drawing/2014/main" id="{5D184AC3-BB22-4C0A-A5A0-492C6D4044F8}"/>
              </a:ext>
            </a:extLst>
          </p:cNvPr>
          <p:cNvSpPr>
            <a:spLocks noGrp="1"/>
          </p:cNvSpPr>
          <p:nvPr>
            <p:ph type="ftr" sz="quarter" idx="11"/>
          </p:nvPr>
        </p:nvSpPr>
        <p:spPr/>
        <p:txBody>
          <a:bodyPr/>
          <a:lstStyle/>
          <a:p>
            <a:r>
              <a:rPr lang="it-IT"/>
              <a:t>Libro bianco sulle priorità infrastrutturali del Molise</a:t>
            </a:r>
          </a:p>
        </p:txBody>
      </p:sp>
      <p:sp>
        <p:nvSpPr>
          <p:cNvPr id="6" name="Segnaposto numero diapositiva 5">
            <a:extLst>
              <a:ext uri="{FF2B5EF4-FFF2-40B4-BE49-F238E27FC236}">
                <a16:creationId xmlns:a16="http://schemas.microsoft.com/office/drawing/2014/main" id="{982D8DB6-8E59-4A5C-B0FC-00FC561B6A88}"/>
              </a:ext>
            </a:extLst>
          </p:cNvPr>
          <p:cNvSpPr>
            <a:spLocks noGrp="1"/>
          </p:cNvSpPr>
          <p:nvPr>
            <p:ph type="sldNum" sz="quarter" idx="12"/>
          </p:nvPr>
        </p:nvSpPr>
        <p:spPr/>
        <p:txBody>
          <a:bodyPr/>
          <a:lstStyle/>
          <a:p>
            <a:fld id="{7E305434-513E-40ED-B3E7-E03CE10BE062}" type="slidenum">
              <a:rPr lang="it-IT" smtClean="0"/>
              <a:t>‹N›</a:t>
            </a:fld>
            <a:endParaRPr lang="it-IT"/>
          </a:p>
        </p:txBody>
      </p:sp>
    </p:spTree>
    <p:extLst>
      <p:ext uri="{BB962C8B-B14F-4D97-AF65-F5344CB8AC3E}">
        <p14:creationId xmlns:p14="http://schemas.microsoft.com/office/powerpoint/2010/main" val="375334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D83283-9D5A-4B43-A4CB-12FB280F09D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55F2F9-1C8A-45EF-87F4-44D7DDFB6A9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68B418A-8315-4AFE-8BC6-282222FB1BCE}"/>
              </a:ext>
            </a:extLst>
          </p:cNvPr>
          <p:cNvSpPr>
            <a:spLocks noGrp="1"/>
          </p:cNvSpPr>
          <p:nvPr>
            <p:ph type="dt" sz="half" idx="10"/>
          </p:nvPr>
        </p:nvSpPr>
        <p:spPr/>
        <p:txBody>
          <a:bodyPr/>
          <a:lstStyle/>
          <a:p>
            <a:fld id="{08F61B19-674F-493D-9E7D-4D110015E994}" type="datetime1">
              <a:rPr lang="it-IT" smtClean="0"/>
              <a:t>04/05/2022</a:t>
            </a:fld>
            <a:endParaRPr lang="it-IT"/>
          </a:p>
        </p:txBody>
      </p:sp>
      <p:sp>
        <p:nvSpPr>
          <p:cNvPr id="5" name="Segnaposto piè di pagina 4">
            <a:extLst>
              <a:ext uri="{FF2B5EF4-FFF2-40B4-BE49-F238E27FC236}">
                <a16:creationId xmlns:a16="http://schemas.microsoft.com/office/drawing/2014/main" id="{ABC5BB61-6BFE-4ABF-AB50-569DD953925D}"/>
              </a:ext>
            </a:extLst>
          </p:cNvPr>
          <p:cNvSpPr>
            <a:spLocks noGrp="1"/>
          </p:cNvSpPr>
          <p:nvPr>
            <p:ph type="ftr" sz="quarter" idx="11"/>
          </p:nvPr>
        </p:nvSpPr>
        <p:spPr/>
        <p:txBody>
          <a:bodyPr/>
          <a:lstStyle/>
          <a:p>
            <a:r>
              <a:rPr lang="it-IT"/>
              <a:t>Libro bianco sulle priorità infrastrutturali del Molise</a:t>
            </a:r>
          </a:p>
        </p:txBody>
      </p:sp>
      <p:sp>
        <p:nvSpPr>
          <p:cNvPr id="6" name="Segnaposto numero diapositiva 5">
            <a:extLst>
              <a:ext uri="{FF2B5EF4-FFF2-40B4-BE49-F238E27FC236}">
                <a16:creationId xmlns:a16="http://schemas.microsoft.com/office/drawing/2014/main" id="{C856F532-1A51-4942-872B-BCBB6E750B9A}"/>
              </a:ext>
            </a:extLst>
          </p:cNvPr>
          <p:cNvSpPr>
            <a:spLocks noGrp="1"/>
          </p:cNvSpPr>
          <p:nvPr>
            <p:ph type="sldNum" sz="quarter" idx="12"/>
          </p:nvPr>
        </p:nvSpPr>
        <p:spPr/>
        <p:txBody>
          <a:bodyPr/>
          <a:lstStyle/>
          <a:p>
            <a:fld id="{7E305434-513E-40ED-B3E7-E03CE10BE062}" type="slidenum">
              <a:rPr lang="it-IT" smtClean="0"/>
              <a:t>‹N›</a:t>
            </a:fld>
            <a:endParaRPr lang="it-IT"/>
          </a:p>
        </p:txBody>
      </p:sp>
    </p:spTree>
    <p:extLst>
      <p:ext uri="{BB962C8B-B14F-4D97-AF65-F5344CB8AC3E}">
        <p14:creationId xmlns:p14="http://schemas.microsoft.com/office/powerpoint/2010/main" val="404038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8FB6E67-FBD5-4230-8DC8-E656FA0689A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167C7EB-905C-47B3-9BB1-DC811696EA6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1029D58-5CEF-40BB-A3F4-FF1426A89312}"/>
              </a:ext>
            </a:extLst>
          </p:cNvPr>
          <p:cNvSpPr>
            <a:spLocks noGrp="1"/>
          </p:cNvSpPr>
          <p:nvPr>
            <p:ph type="dt" sz="half" idx="10"/>
          </p:nvPr>
        </p:nvSpPr>
        <p:spPr/>
        <p:txBody>
          <a:bodyPr/>
          <a:lstStyle/>
          <a:p>
            <a:fld id="{9F12D3FE-95E6-4F16-9DB6-F9A0EB6612CF}" type="datetime1">
              <a:rPr lang="it-IT" smtClean="0"/>
              <a:t>04/05/2022</a:t>
            </a:fld>
            <a:endParaRPr lang="it-IT"/>
          </a:p>
        </p:txBody>
      </p:sp>
      <p:sp>
        <p:nvSpPr>
          <p:cNvPr id="5" name="Segnaposto piè di pagina 4">
            <a:extLst>
              <a:ext uri="{FF2B5EF4-FFF2-40B4-BE49-F238E27FC236}">
                <a16:creationId xmlns:a16="http://schemas.microsoft.com/office/drawing/2014/main" id="{5E9AE8A7-37EC-4D01-9AA2-BEAF38B1BDAA}"/>
              </a:ext>
            </a:extLst>
          </p:cNvPr>
          <p:cNvSpPr>
            <a:spLocks noGrp="1"/>
          </p:cNvSpPr>
          <p:nvPr>
            <p:ph type="ftr" sz="quarter" idx="11"/>
          </p:nvPr>
        </p:nvSpPr>
        <p:spPr/>
        <p:txBody>
          <a:bodyPr/>
          <a:lstStyle/>
          <a:p>
            <a:r>
              <a:rPr lang="it-IT"/>
              <a:t>Libro bianco sulle priorità infrastrutturali del Molise</a:t>
            </a:r>
          </a:p>
        </p:txBody>
      </p:sp>
      <p:sp>
        <p:nvSpPr>
          <p:cNvPr id="6" name="Segnaposto numero diapositiva 5">
            <a:extLst>
              <a:ext uri="{FF2B5EF4-FFF2-40B4-BE49-F238E27FC236}">
                <a16:creationId xmlns:a16="http://schemas.microsoft.com/office/drawing/2014/main" id="{D6333130-62BE-4044-ADEE-D8C6A84DE4BA}"/>
              </a:ext>
            </a:extLst>
          </p:cNvPr>
          <p:cNvSpPr>
            <a:spLocks noGrp="1"/>
          </p:cNvSpPr>
          <p:nvPr>
            <p:ph type="sldNum" sz="quarter" idx="12"/>
          </p:nvPr>
        </p:nvSpPr>
        <p:spPr/>
        <p:txBody>
          <a:bodyPr/>
          <a:lstStyle/>
          <a:p>
            <a:fld id="{7E305434-513E-40ED-B3E7-E03CE10BE062}" type="slidenum">
              <a:rPr lang="it-IT" smtClean="0"/>
              <a:t>‹N›</a:t>
            </a:fld>
            <a:endParaRPr lang="it-IT"/>
          </a:p>
        </p:txBody>
      </p:sp>
    </p:spTree>
    <p:extLst>
      <p:ext uri="{BB962C8B-B14F-4D97-AF65-F5344CB8AC3E}">
        <p14:creationId xmlns:p14="http://schemas.microsoft.com/office/powerpoint/2010/main" val="315241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783483-3D1C-40A5-AE3C-0911460F8DB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8CB972-BF71-4FB3-AD38-6C43AF707B2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38687CB-6C59-4E04-9119-449BE0BC413B}"/>
              </a:ext>
            </a:extLst>
          </p:cNvPr>
          <p:cNvSpPr>
            <a:spLocks noGrp="1"/>
          </p:cNvSpPr>
          <p:nvPr>
            <p:ph type="dt" sz="half" idx="10"/>
          </p:nvPr>
        </p:nvSpPr>
        <p:spPr/>
        <p:txBody>
          <a:bodyPr/>
          <a:lstStyle/>
          <a:p>
            <a:fld id="{F04A7E44-6844-445B-BBF7-AAA54B9BEC3C}" type="datetime1">
              <a:rPr lang="it-IT" smtClean="0"/>
              <a:t>04/05/2022</a:t>
            </a:fld>
            <a:endParaRPr lang="it-IT"/>
          </a:p>
        </p:txBody>
      </p:sp>
      <p:sp>
        <p:nvSpPr>
          <p:cNvPr id="5" name="Segnaposto piè di pagina 4">
            <a:extLst>
              <a:ext uri="{FF2B5EF4-FFF2-40B4-BE49-F238E27FC236}">
                <a16:creationId xmlns:a16="http://schemas.microsoft.com/office/drawing/2014/main" id="{4B6F1CBD-C061-42F1-A5A7-74F6DE44CDAF}"/>
              </a:ext>
            </a:extLst>
          </p:cNvPr>
          <p:cNvSpPr>
            <a:spLocks noGrp="1"/>
          </p:cNvSpPr>
          <p:nvPr>
            <p:ph type="ftr" sz="quarter" idx="11"/>
          </p:nvPr>
        </p:nvSpPr>
        <p:spPr/>
        <p:txBody>
          <a:bodyPr/>
          <a:lstStyle/>
          <a:p>
            <a:r>
              <a:rPr lang="it-IT"/>
              <a:t>Libro bianco sulle priorità infrastrutturali del Molise</a:t>
            </a:r>
          </a:p>
        </p:txBody>
      </p:sp>
      <p:sp>
        <p:nvSpPr>
          <p:cNvPr id="6" name="Segnaposto numero diapositiva 5">
            <a:extLst>
              <a:ext uri="{FF2B5EF4-FFF2-40B4-BE49-F238E27FC236}">
                <a16:creationId xmlns:a16="http://schemas.microsoft.com/office/drawing/2014/main" id="{7BB51AE4-B148-4B30-B214-23323F64906A}"/>
              </a:ext>
            </a:extLst>
          </p:cNvPr>
          <p:cNvSpPr>
            <a:spLocks noGrp="1"/>
          </p:cNvSpPr>
          <p:nvPr>
            <p:ph type="sldNum" sz="quarter" idx="12"/>
          </p:nvPr>
        </p:nvSpPr>
        <p:spPr/>
        <p:txBody>
          <a:bodyPr/>
          <a:lstStyle/>
          <a:p>
            <a:fld id="{7E305434-513E-40ED-B3E7-E03CE10BE062}" type="slidenum">
              <a:rPr lang="it-IT" smtClean="0"/>
              <a:t>‹N›</a:t>
            </a:fld>
            <a:endParaRPr lang="it-IT"/>
          </a:p>
        </p:txBody>
      </p:sp>
    </p:spTree>
    <p:extLst>
      <p:ext uri="{BB962C8B-B14F-4D97-AF65-F5344CB8AC3E}">
        <p14:creationId xmlns:p14="http://schemas.microsoft.com/office/powerpoint/2010/main" val="403908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B73F35-0D13-4CF2-8934-20CA88085D4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1BEA4FD-B9C1-41A7-BCF1-82B18AB1F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E160D2E-D3EC-458A-BAD4-D9389B3D41A1}"/>
              </a:ext>
            </a:extLst>
          </p:cNvPr>
          <p:cNvSpPr>
            <a:spLocks noGrp="1"/>
          </p:cNvSpPr>
          <p:nvPr>
            <p:ph type="dt" sz="half" idx="10"/>
          </p:nvPr>
        </p:nvSpPr>
        <p:spPr/>
        <p:txBody>
          <a:bodyPr/>
          <a:lstStyle/>
          <a:p>
            <a:fld id="{80B54AAF-9A7B-4434-8670-1E9838904787}" type="datetime1">
              <a:rPr lang="it-IT" smtClean="0"/>
              <a:t>04/05/2022</a:t>
            </a:fld>
            <a:endParaRPr lang="it-IT"/>
          </a:p>
        </p:txBody>
      </p:sp>
      <p:sp>
        <p:nvSpPr>
          <p:cNvPr id="5" name="Segnaposto piè di pagina 4">
            <a:extLst>
              <a:ext uri="{FF2B5EF4-FFF2-40B4-BE49-F238E27FC236}">
                <a16:creationId xmlns:a16="http://schemas.microsoft.com/office/drawing/2014/main" id="{78A1C3FB-C294-46C3-9211-51BBB34AA647}"/>
              </a:ext>
            </a:extLst>
          </p:cNvPr>
          <p:cNvSpPr>
            <a:spLocks noGrp="1"/>
          </p:cNvSpPr>
          <p:nvPr>
            <p:ph type="ftr" sz="quarter" idx="11"/>
          </p:nvPr>
        </p:nvSpPr>
        <p:spPr/>
        <p:txBody>
          <a:bodyPr/>
          <a:lstStyle/>
          <a:p>
            <a:r>
              <a:rPr lang="it-IT"/>
              <a:t>Libro bianco sulle priorità infrastrutturali del Molise</a:t>
            </a:r>
          </a:p>
        </p:txBody>
      </p:sp>
      <p:sp>
        <p:nvSpPr>
          <p:cNvPr id="6" name="Segnaposto numero diapositiva 5">
            <a:extLst>
              <a:ext uri="{FF2B5EF4-FFF2-40B4-BE49-F238E27FC236}">
                <a16:creationId xmlns:a16="http://schemas.microsoft.com/office/drawing/2014/main" id="{1786F36C-9D7A-452B-AD73-2355E4E2771E}"/>
              </a:ext>
            </a:extLst>
          </p:cNvPr>
          <p:cNvSpPr>
            <a:spLocks noGrp="1"/>
          </p:cNvSpPr>
          <p:nvPr>
            <p:ph type="sldNum" sz="quarter" idx="12"/>
          </p:nvPr>
        </p:nvSpPr>
        <p:spPr/>
        <p:txBody>
          <a:bodyPr/>
          <a:lstStyle/>
          <a:p>
            <a:fld id="{7E305434-513E-40ED-B3E7-E03CE10BE062}" type="slidenum">
              <a:rPr lang="it-IT" smtClean="0"/>
              <a:t>‹N›</a:t>
            </a:fld>
            <a:endParaRPr lang="it-IT"/>
          </a:p>
        </p:txBody>
      </p:sp>
    </p:spTree>
    <p:extLst>
      <p:ext uri="{BB962C8B-B14F-4D97-AF65-F5344CB8AC3E}">
        <p14:creationId xmlns:p14="http://schemas.microsoft.com/office/powerpoint/2010/main" val="280079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0A9231-3FD3-43E3-8BF5-727B39F5527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834CED2-A87C-42B3-8FED-FA37DDF34BD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D7E849C-7954-4423-AE19-6DB72F90A8A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A823B84-E6BA-4673-9445-4A389CF77708}"/>
              </a:ext>
            </a:extLst>
          </p:cNvPr>
          <p:cNvSpPr>
            <a:spLocks noGrp="1"/>
          </p:cNvSpPr>
          <p:nvPr>
            <p:ph type="dt" sz="half" idx="10"/>
          </p:nvPr>
        </p:nvSpPr>
        <p:spPr/>
        <p:txBody>
          <a:bodyPr/>
          <a:lstStyle/>
          <a:p>
            <a:fld id="{E69E936C-68BC-468B-9FB1-8722E16EBD34}" type="datetime1">
              <a:rPr lang="it-IT" smtClean="0"/>
              <a:t>04/05/2022</a:t>
            </a:fld>
            <a:endParaRPr lang="it-IT"/>
          </a:p>
        </p:txBody>
      </p:sp>
      <p:sp>
        <p:nvSpPr>
          <p:cNvPr id="6" name="Segnaposto piè di pagina 5">
            <a:extLst>
              <a:ext uri="{FF2B5EF4-FFF2-40B4-BE49-F238E27FC236}">
                <a16:creationId xmlns:a16="http://schemas.microsoft.com/office/drawing/2014/main" id="{7D04FF3B-CADD-4EE4-ABF5-8111B1BACA54}"/>
              </a:ext>
            </a:extLst>
          </p:cNvPr>
          <p:cNvSpPr>
            <a:spLocks noGrp="1"/>
          </p:cNvSpPr>
          <p:nvPr>
            <p:ph type="ftr" sz="quarter" idx="11"/>
          </p:nvPr>
        </p:nvSpPr>
        <p:spPr/>
        <p:txBody>
          <a:bodyPr/>
          <a:lstStyle/>
          <a:p>
            <a:r>
              <a:rPr lang="it-IT"/>
              <a:t>Libro bianco sulle priorità infrastrutturali del Molise</a:t>
            </a:r>
          </a:p>
        </p:txBody>
      </p:sp>
      <p:sp>
        <p:nvSpPr>
          <p:cNvPr id="7" name="Segnaposto numero diapositiva 6">
            <a:extLst>
              <a:ext uri="{FF2B5EF4-FFF2-40B4-BE49-F238E27FC236}">
                <a16:creationId xmlns:a16="http://schemas.microsoft.com/office/drawing/2014/main" id="{FB03ECD8-D370-4E2F-99E3-4A800894A4B0}"/>
              </a:ext>
            </a:extLst>
          </p:cNvPr>
          <p:cNvSpPr>
            <a:spLocks noGrp="1"/>
          </p:cNvSpPr>
          <p:nvPr>
            <p:ph type="sldNum" sz="quarter" idx="12"/>
          </p:nvPr>
        </p:nvSpPr>
        <p:spPr/>
        <p:txBody>
          <a:bodyPr/>
          <a:lstStyle/>
          <a:p>
            <a:fld id="{7E305434-513E-40ED-B3E7-E03CE10BE062}" type="slidenum">
              <a:rPr lang="it-IT" smtClean="0"/>
              <a:t>‹N›</a:t>
            </a:fld>
            <a:endParaRPr lang="it-IT"/>
          </a:p>
        </p:txBody>
      </p:sp>
    </p:spTree>
    <p:extLst>
      <p:ext uri="{BB962C8B-B14F-4D97-AF65-F5344CB8AC3E}">
        <p14:creationId xmlns:p14="http://schemas.microsoft.com/office/powerpoint/2010/main" val="97830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1E7E62-BF6E-4157-98F1-7E782BC2EBF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A175B65-15C2-4280-8511-BE2A38E7A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6E4A499-A293-46DD-8964-79DE6F721C2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E035A11-DBFF-4C31-A491-08219679E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B698C25-9D4A-4B10-9877-28409E485C6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8D3F087-D97A-4B11-B243-D1885F130F39}"/>
              </a:ext>
            </a:extLst>
          </p:cNvPr>
          <p:cNvSpPr>
            <a:spLocks noGrp="1"/>
          </p:cNvSpPr>
          <p:nvPr>
            <p:ph type="dt" sz="half" idx="10"/>
          </p:nvPr>
        </p:nvSpPr>
        <p:spPr/>
        <p:txBody>
          <a:bodyPr/>
          <a:lstStyle/>
          <a:p>
            <a:fld id="{B417A8FD-C970-49CE-B59A-7F436A760187}" type="datetime1">
              <a:rPr lang="it-IT" smtClean="0"/>
              <a:t>04/05/2022</a:t>
            </a:fld>
            <a:endParaRPr lang="it-IT"/>
          </a:p>
        </p:txBody>
      </p:sp>
      <p:sp>
        <p:nvSpPr>
          <p:cNvPr id="8" name="Segnaposto piè di pagina 7">
            <a:extLst>
              <a:ext uri="{FF2B5EF4-FFF2-40B4-BE49-F238E27FC236}">
                <a16:creationId xmlns:a16="http://schemas.microsoft.com/office/drawing/2014/main" id="{2C6FAC8B-C801-4A40-9B25-8E5359A8FF69}"/>
              </a:ext>
            </a:extLst>
          </p:cNvPr>
          <p:cNvSpPr>
            <a:spLocks noGrp="1"/>
          </p:cNvSpPr>
          <p:nvPr>
            <p:ph type="ftr" sz="quarter" idx="11"/>
          </p:nvPr>
        </p:nvSpPr>
        <p:spPr/>
        <p:txBody>
          <a:bodyPr/>
          <a:lstStyle/>
          <a:p>
            <a:r>
              <a:rPr lang="it-IT"/>
              <a:t>Libro bianco sulle priorità infrastrutturali del Molise</a:t>
            </a:r>
          </a:p>
        </p:txBody>
      </p:sp>
      <p:sp>
        <p:nvSpPr>
          <p:cNvPr id="9" name="Segnaposto numero diapositiva 8">
            <a:extLst>
              <a:ext uri="{FF2B5EF4-FFF2-40B4-BE49-F238E27FC236}">
                <a16:creationId xmlns:a16="http://schemas.microsoft.com/office/drawing/2014/main" id="{80FC89B9-C709-436C-9FB4-FAEFDEEAA868}"/>
              </a:ext>
            </a:extLst>
          </p:cNvPr>
          <p:cNvSpPr>
            <a:spLocks noGrp="1"/>
          </p:cNvSpPr>
          <p:nvPr>
            <p:ph type="sldNum" sz="quarter" idx="12"/>
          </p:nvPr>
        </p:nvSpPr>
        <p:spPr/>
        <p:txBody>
          <a:bodyPr/>
          <a:lstStyle/>
          <a:p>
            <a:fld id="{7E305434-513E-40ED-B3E7-E03CE10BE062}" type="slidenum">
              <a:rPr lang="it-IT" smtClean="0"/>
              <a:t>‹N›</a:t>
            </a:fld>
            <a:endParaRPr lang="it-IT"/>
          </a:p>
        </p:txBody>
      </p:sp>
    </p:spTree>
    <p:extLst>
      <p:ext uri="{BB962C8B-B14F-4D97-AF65-F5344CB8AC3E}">
        <p14:creationId xmlns:p14="http://schemas.microsoft.com/office/powerpoint/2010/main" val="385611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C707BF-C40A-401C-93CA-A067AC10C68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249C031-D4EC-4389-B0D3-C08FF9AB894F}"/>
              </a:ext>
            </a:extLst>
          </p:cNvPr>
          <p:cNvSpPr>
            <a:spLocks noGrp="1"/>
          </p:cNvSpPr>
          <p:nvPr>
            <p:ph type="dt" sz="half" idx="10"/>
          </p:nvPr>
        </p:nvSpPr>
        <p:spPr/>
        <p:txBody>
          <a:bodyPr/>
          <a:lstStyle/>
          <a:p>
            <a:fld id="{327D7371-22E9-4BB6-8145-39099752F9AB}" type="datetime1">
              <a:rPr lang="it-IT" smtClean="0"/>
              <a:t>04/05/2022</a:t>
            </a:fld>
            <a:endParaRPr lang="it-IT"/>
          </a:p>
        </p:txBody>
      </p:sp>
      <p:sp>
        <p:nvSpPr>
          <p:cNvPr id="4" name="Segnaposto piè di pagina 3">
            <a:extLst>
              <a:ext uri="{FF2B5EF4-FFF2-40B4-BE49-F238E27FC236}">
                <a16:creationId xmlns:a16="http://schemas.microsoft.com/office/drawing/2014/main" id="{99AC1DA4-BB67-40A9-8D22-B1CBAF525DEC}"/>
              </a:ext>
            </a:extLst>
          </p:cNvPr>
          <p:cNvSpPr>
            <a:spLocks noGrp="1"/>
          </p:cNvSpPr>
          <p:nvPr>
            <p:ph type="ftr" sz="quarter" idx="11"/>
          </p:nvPr>
        </p:nvSpPr>
        <p:spPr/>
        <p:txBody>
          <a:bodyPr/>
          <a:lstStyle/>
          <a:p>
            <a:r>
              <a:rPr lang="it-IT"/>
              <a:t>Libro bianco sulle priorità infrastrutturali del Molise</a:t>
            </a:r>
          </a:p>
        </p:txBody>
      </p:sp>
      <p:sp>
        <p:nvSpPr>
          <p:cNvPr id="5" name="Segnaposto numero diapositiva 4">
            <a:extLst>
              <a:ext uri="{FF2B5EF4-FFF2-40B4-BE49-F238E27FC236}">
                <a16:creationId xmlns:a16="http://schemas.microsoft.com/office/drawing/2014/main" id="{49BA44C2-4CA0-415F-BCB2-2C96AC1EF2A4}"/>
              </a:ext>
            </a:extLst>
          </p:cNvPr>
          <p:cNvSpPr>
            <a:spLocks noGrp="1"/>
          </p:cNvSpPr>
          <p:nvPr>
            <p:ph type="sldNum" sz="quarter" idx="12"/>
          </p:nvPr>
        </p:nvSpPr>
        <p:spPr/>
        <p:txBody>
          <a:bodyPr/>
          <a:lstStyle/>
          <a:p>
            <a:fld id="{7E305434-513E-40ED-B3E7-E03CE10BE062}" type="slidenum">
              <a:rPr lang="it-IT" smtClean="0"/>
              <a:t>‹N›</a:t>
            </a:fld>
            <a:endParaRPr lang="it-IT"/>
          </a:p>
        </p:txBody>
      </p:sp>
    </p:spTree>
    <p:extLst>
      <p:ext uri="{BB962C8B-B14F-4D97-AF65-F5344CB8AC3E}">
        <p14:creationId xmlns:p14="http://schemas.microsoft.com/office/powerpoint/2010/main" val="308613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7C6B0A4-19C0-41C5-9D76-C8EA89C6E2A6}"/>
              </a:ext>
            </a:extLst>
          </p:cNvPr>
          <p:cNvSpPr>
            <a:spLocks noGrp="1"/>
          </p:cNvSpPr>
          <p:nvPr>
            <p:ph type="dt" sz="half" idx="10"/>
          </p:nvPr>
        </p:nvSpPr>
        <p:spPr/>
        <p:txBody>
          <a:bodyPr/>
          <a:lstStyle/>
          <a:p>
            <a:fld id="{0A065F01-28D4-4D96-A006-55BA00526F82}" type="datetime1">
              <a:rPr lang="it-IT" smtClean="0"/>
              <a:t>04/05/2022</a:t>
            </a:fld>
            <a:endParaRPr lang="it-IT"/>
          </a:p>
        </p:txBody>
      </p:sp>
      <p:sp>
        <p:nvSpPr>
          <p:cNvPr id="3" name="Segnaposto piè di pagina 2">
            <a:extLst>
              <a:ext uri="{FF2B5EF4-FFF2-40B4-BE49-F238E27FC236}">
                <a16:creationId xmlns:a16="http://schemas.microsoft.com/office/drawing/2014/main" id="{9B206CA1-83BC-4792-B8FD-E7714C665305}"/>
              </a:ext>
            </a:extLst>
          </p:cNvPr>
          <p:cNvSpPr>
            <a:spLocks noGrp="1"/>
          </p:cNvSpPr>
          <p:nvPr>
            <p:ph type="ftr" sz="quarter" idx="11"/>
          </p:nvPr>
        </p:nvSpPr>
        <p:spPr/>
        <p:txBody>
          <a:bodyPr/>
          <a:lstStyle/>
          <a:p>
            <a:r>
              <a:rPr lang="it-IT"/>
              <a:t>Libro bianco sulle priorità infrastrutturali del Molise</a:t>
            </a:r>
          </a:p>
        </p:txBody>
      </p:sp>
      <p:sp>
        <p:nvSpPr>
          <p:cNvPr id="4" name="Segnaposto numero diapositiva 3">
            <a:extLst>
              <a:ext uri="{FF2B5EF4-FFF2-40B4-BE49-F238E27FC236}">
                <a16:creationId xmlns:a16="http://schemas.microsoft.com/office/drawing/2014/main" id="{211DEE38-65BA-4C66-83AD-1B4E50325558}"/>
              </a:ext>
            </a:extLst>
          </p:cNvPr>
          <p:cNvSpPr>
            <a:spLocks noGrp="1"/>
          </p:cNvSpPr>
          <p:nvPr>
            <p:ph type="sldNum" sz="quarter" idx="12"/>
          </p:nvPr>
        </p:nvSpPr>
        <p:spPr/>
        <p:txBody>
          <a:bodyPr/>
          <a:lstStyle/>
          <a:p>
            <a:fld id="{7E305434-513E-40ED-B3E7-E03CE10BE062}" type="slidenum">
              <a:rPr lang="it-IT" smtClean="0"/>
              <a:t>‹N›</a:t>
            </a:fld>
            <a:endParaRPr lang="it-IT"/>
          </a:p>
        </p:txBody>
      </p:sp>
    </p:spTree>
    <p:extLst>
      <p:ext uri="{BB962C8B-B14F-4D97-AF65-F5344CB8AC3E}">
        <p14:creationId xmlns:p14="http://schemas.microsoft.com/office/powerpoint/2010/main" val="93634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10BCFD-61BF-4CF7-9D22-EC8D0983377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5BA909B-A900-413A-AA91-ACFD433AA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9F65935-1516-46B2-BE1A-5EF240D6F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1ABDE47-0A47-470E-9468-B4F8E73F0C0A}"/>
              </a:ext>
            </a:extLst>
          </p:cNvPr>
          <p:cNvSpPr>
            <a:spLocks noGrp="1"/>
          </p:cNvSpPr>
          <p:nvPr>
            <p:ph type="dt" sz="half" idx="10"/>
          </p:nvPr>
        </p:nvSpPr>
        <p:spPr/>
        <p:txBody>
          <a:bodyPr/>
          <a:lstStyle/>
          <a:p>
            <a:fld id="{6D398338-BFA9-4DA7-9AC2-A5C6AB57287D}" type="datetime1">
              <a:rPr lang="it-IT" smtClean="0"/>
              <a:t>04/05/2022</a:t>
            </a:fld>
            <a:endParaRPr lang="it-IT"/>
          </a:p>
        </p:txBody>
      </p:sp>
      <p:sp>
        <p:nvSpPr>
          <p:cNvPr id="6" name="Segnaposto piè di pagina 5">
            <a:extLst>
              <a:ext uri="{FF2B5EF4-FFF2-40B4-BE49-F238E27FC236}">
                <a16:creationId xmlns:a16="http://schemas.microsoft.com/office/drawing/2014/main" id="{2FB11FF3-43E9-4F4F-B5A9-D67EC4ABDED9}"/>
              </a:ext>
            </a:extLst>
          </p:cNvPr>
          <p:cNvSpPr>
            <a:spLocks noGrp="1"/>
          </p:cNvSpPr>
          <p:nvPr>
            <p:ph type="ftr" sz="quarter" idx="11"/>
          </p:nvPr>
        </p:nvSpPr>
        <p:spPr/>
        <p:txBody>
          <a:bodyPr/>
          <a:lstStyle/>
          <a:p>
            <a:r>
              <a:rPr lang="it-IT"/>
              <a:t>Libro bianco sulle priorità infrastrutturali del Molise</a:t>
            </a:r>
          </a:p>
        </p:txBody>
      </p:sp>
      <p:sp>
        <p:nvSpPr>
          <p:cNvPr id="7" name="Segnaposto numero diapositiva 6">
            <a:extLst>
              <a:ext uri="{FF2B5EF4-FFF2-40B4-BE49-F238E27FC236}">
                <a16:creationId xmlns:a16="http://schemas.microsoft.com/office/drawing/2014/main" id="{B54DFBCA-6018-4A7C-AF58-3C4CB9E02515}"/>
              </a:ext>
            </a:extLst>
          </p:cNvPr>
          <p:cNvSpPr>
            <a:spLocks noGrp="1"/>
          </p:cNvSpPr>
          <p:nvPr>
            <p:ph type="sldNum" sz="quarter" idx="12"/>
          </p:nvPr>
        </p:nvSpPr>
        <p:spPr/>
        <p:txBody>
          <a:bodyPr/>
          <a:lstStyle/>
          <a:p>
            <a:fld id="{7E305434-513E-40ED-B3E7-E03CE10BE062}" type="slidenum">
              <a:rPr lang="it-IT" smtClean="0"/>
              <a:t>‹N›</a:t>
            </a:fld>
            <a:endParaRPr lang="it-IT"/>
          </a:p>
        </p:txBody>
      </p:sp>
    </p:spTree>
    <p:extLst>
      <p:ext uri="{BB962C8B-B14F-4D97-AF65-F5344CB8AC3E}">
        <p14:creationId xmlns:p14="http://schemas.microsoft.com/office/powerpoint/2010/main" val="389719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77A854-6ED3-4343-AAFE-F1D406B622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9079DE5-BE4D-4ED7-8374-C879642CE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C511F57-932A-4E7D-BF79-644A578F5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3482070-AB97-4C8E-8967-7BB9AD14A0C2}"/>
              </a:ext>
            </a:extLst>
          </p:cNvPr>
          <p:cNvSpPr>
            <a:spLocks noGrp="1"/>
          </p:cNvSpPr>
          <p:nvPr>
            <p:ph type="dt" sz="half" idx="10"/>
          </p:nvPr>
        </p:nvSpPr>
        <p:spPr/>
        <p:txBody>
          <a:bodyPr/>
          <a:lstStyle/>
          <a:p>
            <a:fld id="{AAA7FF3F-9986-4125-AA60-B0C33B762877}" type="datetime1">
              <a:rPr lang="it-IT" smtClean="0"/>
              <a:t>04/05/2022</a:t>
            </a:fld>
            <a:endParaRPr lang="it-IT"/>
          </a:p>
        </p:txBody>
      </p:sp>
      <p:sp>
        <p:nvSpPr>
          <p:cNvPr id="6" name="Segnaposto piè di pagina 5">
            <a:extLst>
              <a:ext uri="{FF2B5EF4-FFF2-40B4-BE49-F238E27FC236}">
                <a16:creationId xmlns:a16="http://schemas.microsoft.com/office/drawing/2014/main" id="{4D2BC554-B20B-421A-A82B-406B9E327810}"/>
              </a:ext>
            </a:extLst>
          </p:cNvPr>
          <p:cNvSpPr>
            <a:spLocks noGrp="1"/>
          </p:cNvSpPr>
          <p:nvPr>
            <p:ph type="ftr" sz="quarter" idx="11"/>
          </p:nvPr>
        </p:nvSpPr>
        <p:spPr/>
        <p:txBody>
          <a:bodyPr/>
          <a:lstStyle/>
          <a:p>
            <a:r>
              <a:rPr lang="it-IT"/>
              <a:t>Libro bianco sulle priorità infrastrutturali del Molise</a:t>
            </a:r>
          </a:p>
        </p:txBody>
      </p:sp>
      <p:sp>
        <p:nvSpPr>
          <p:cNvPr id="7" name="Segnaposto numero diapositiva 6">
            <a:extLst>
              <a:ext uri="{FF2B5EF4-FFF2-40B4-BE49-F238E27FC236}">
                <a16:creationId xmlns:a16="http://schemas.microsoft.com/office/drawing/2014/main" id="{2D2C02A4-9C42-439A-9109-B77ACB5C9F5C}"/>
              </a:ext>
            </a:extLst>
          </p:cNvPr>
          <p:cNvSpPr>
            <a:spLocks noGrp="1"/>
          </p:cNvSpPr>
          <p:nvPr>
            <p:ph type="sldNum" sz="quarter" idx="12"/>
          </p:nvPr>
        </p:nvSpPr>
        <p:spPr/>
        <p:txBody>
          <a:bodyPr/>
          <a:lstStyle/>
          <a:p>
            <a:fld id="{7E305434-513E-40ED-B3E7-E03CE10BE062}" type="slidenum">
              <a:rPr lang="it-IT" smtClean="0"/>
              <a:t>‹N›</a:t>
            </a:fld>
            <a:endParaRPr lang="it-IT"/>
          </a:p>
        </p:txBody>
      </p:sp>
    </p:spTree>
    <p:extLst>
      <p:ext uri="{BB962C8B-B14F-4D97-AF65-F5344CB8AC3E}">
        <p14:creationId xmlns:p14="http://schemas.microsoft.com/office/powerpoint/2010/main" val="162883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A2586F2-CF19-4602-A969-293CE2A27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E6171D3-865D-4482-A58A-1CF787369F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48F80C-10F4-41E6-B2E0-15FC1CD562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C22B9-6CDC-4CA8-9B36-3D0D0313E05E}" type="datetime1">
              <a:rPr lang="it-IT" smtClean="0"/>
              <a:t>04/05/2022</a:t>
            </a:fld>
            <a:endParaRPr lang="it-IT"/>
          </a:p>
        </p:txBody>
      </p:sp>
      <p:sp>
        <p:nvSpPr>
          <p:cNvPr id="5" name="Segnaposto piè di pagina 4">
            <a:extLst>
              <a:ext uri="{FF2B5EF4-FFF2-40B4-BE49-F238E27FC236}">
                <a16:creationId xmlns:a16="http://schemas.microsoft.com/office/drawing/2014/main" id="{C8DBEF8B-3B82-4AF4-9496-6A0DCBDCD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Libro bianco sulle priorità infrastrutturali del Molise</a:t>
            </a:r>
          </a:p>
        </p:txBody>
      </p:sp>
      <p:sp>
        <p:nvSpPr>
          <p:cNvPr id="6" name="Segnaposto numero diapositiva 5">
            <a:extLst>
              <a:ext uri="{FF2B5EF4-FFF2-40B4-BE49-F238E27FC236}">
                <a16:creationId xmlns:a16="http://schemas.microsoft.com/office/drawing/2014/main" id="{ED37C4F3-3861-4430-AB89-0536D9A26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05434-513E-40ED-B3E7-E03CE10BE062}" type="slidenum">
              <a:rPr lang="it-IT" smtClean="0"/>
              <a:t>‹N›</a:t>
            </a:fld>
            <a:endParaRPr lang="it-IT"/>
          </a:p>
        </p:txBody>
      </p:sp>
    </p:spTree>
    <p:extLst>
      <p:ext uri="{BB962C8B-B14F-4D97-AF65-F5344CB8AC3E}">
        <p14:creationId xmlns:p14="http://schemas.microsoft.com/office/powerpoint/2010/main" val="2779718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791D4392-FCE1-9C40-AC37-0059E1851983}"/>
              </a:ext>
            </a:extLst>
          </p:cNvPr>
          <p:cNvSpPr txBox="1">
            <a:spLocks/>
          </p:cNvSpPr>
          <p:nvPr/>
        </p:nvSpPr>
        <p:spPr>
          <a:xfrm>
            <a:off x="4524178" y="3431660"/>
            <a:ext cx="7146958" cy="13859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rgbClr val="062540"/>
                </a:solidFill>
                <a:effectLst>
                  <a:outerShdw blurRad="38100" dist="38100" dir="2700000" algn="tl">
                    <a:srgbClr val="000000">
                      <a:alpha val="43137"/>
                    </a:srgbClr>
                  </a:outerShdw>
                </a:effectLst>
                <a:latin typeface="Avenir Next LT Pro Demi" panose="020B0704020202020204" pitchFamily="34" charset="0"/>
              </a:rPr>
              <a:t>Lo sviluppo infrastrutturale per la ripresa economica dei territori di Grosseto e Livorno</a:t>
            </a:r>
          </a:p>
        </p:txBody>
      </p:sp>
      <p:sp>
        <p:nvSpPr>
          <p:cNvPr id="6" name="Sottotitolo 2">
            <a:extLst>
              <a:ext uri="{FF2B5EF4-FFF2-40B4-BE49-F238E27FC236}">
                <a16:creationId xmlns:a16="http://schemas.microsoft.com/office/drawing/2014/main" id="{63E7CCCC-7629-CE43-B12B-A110C6E759BD}"/>
              </a:ext>
            </a:extLst>
          </p:cNvPr>
          <p:cNvSpPr txBox="1">
            <a:spLocks/>
          </p:cNvSpPr>
          <p:nvPr/>
        </p:nvSpPr>
        <p:spPr>
          <a:xfrm>
            <a:off x="4887416" y="4930353"/>
            <a:ext cx="5140192" cy="914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800" dirty="0" smtClean="0">
                <a:solidFill>
                  <a:srgbClr val="114B81"/>
                </a:solidFill>
                <a:latin typeface="Avenir Next LT Pro Demi" panose="020B0704020202020204" pitchFamily="34" charset="0"/>
              </a:rPr>
              <a:t>Cenni sullo status quo e sull’andamento dei settori economici maggiormente interconnessi alla dotazione infrastrutturale</a:t>
            </a:r>
            <a:endParaRPr lang="it-IT" sz="1800" dirty="0">
              <a:solidFill>
                <a:srgbClr val="114B81"/>
              </a:solidFill>
              <a:latin typeface="Avenir Next LT Pro Demi" panose="020B0704020202020204" pitchFamily="34" charset="0"/>
            </a:endParaRPr>
          </a:p>
        </p:txBody>
      </p:sp>
      <p:sp>
        <p:nvSpPr>
          <p:cNvPr id="8" name="Rettangolo 7">
            <a:extLst>
              <a:ext uri="{FF2B5EF4-FFF2-40B4-BE49-F238E27FC236}">
                <a16:creationId xmlns:a16="http://schemas.microsoft.com/office/drawing/2014/main" id="{4DC832F2-6030-3A41-9AA4-A2F64C46B76B}"/>
              </a:ext>
            </a:extLst>
          </p:cNvPr>
          <p:cNvSpPr/>
          <p:nvPr/>
        </p:nvSpPr>
        <p:spPr>
          <a:xfrm flipH="1">
            <a:off x="4558036" y="5021121"/>
            <a:ext cx="115793" cy="656845"/>
          </a:xfrm>
          <a:prstGeom prst="rect">
            <a:avLst/>
          </a:prstGeom>
          <a:solidFill>
            <a:srgbClr val="114B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FFC4CAF3-79C9-4C9E-8A04-C72A5299E05F}"/>
              </a:ext>
            </a:extLst>
          </p:cNvPr>
          <p:cNvPicPr>
            <a:picLocks noChangeAspect="1"/>
          </p:cNvPicPr>
          <p:nvPr/>
        </p:nvPicPr>
        <p:blipFill>
          <a:blip r:embed="rId2"/>
          <a:stretch>
            <a:fillRect/>
          </a:stretch>
        </p:blipFill>
        <p:spPr>
          <a:xfrm>
            <a:off x="7943951" y="6154990"/>
            <a:ext cx="1508786" cy="510975"/>
          </a:xfrm>
          <a:prstGeom prst="rect">
            <a:avLst/>
          </a:prstGeom>
        </p:spPr>
      </p:pic>
      <p:sp>
        <p:nvSpPr>
          <p:cNvPr id="15" name="Sottotitolo 2">
            <a:extLst>
              <a:ext uri="{FF2B5EF4-FFF2-40B4-BE49-F238E27FC236}">
                <a16:creationId xmlns:a16="http://schemas.microsoft.com/office/drawing/2014/main" id="{95018F50-3DB1-4DFF-B9F0-D592075F84CD}"/>
              </a:ext>
            </a:extLst>
          </p:cNvPr>
          <p:cNvSpPr txBox="1">
            <a:spLocks/>
          </p:cNvSpPr>
          <p:nvPr/>
        </p:nvSpPr>
        <p:spPr>
          <a:xfrm>
            <a:off x="10027608" y="2348280"/>
            <a:ext cx="2014013" cy="656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it-IT" sz="4400" b="1" dirty="0">
                <a:solidFill>
                  <a:schemeClr val="bg1"/>
                </a:solidFill>
                <a:effectLst>
                  <a:outerShdw blurRad="38100" dist="38100" dir="2700000" algn="tl">
                    <a:srgbClr val="000000">
                      <a:alpha val="43137"/>
                    </a:srgbClr>
                  </a:outerShdw>
                </a:effectLst>
                <a:latin typeface="Avenir Next LT Pro Demi" panose="020B0704020202020204" pitchFamily="34" charset="0"/>
              </a:rPr>
              <a:t>2022</a:t>
            </a:r>
          </a:p>
        </p:txBody>
      </p:sp>
      <p:pic>
        <p:nvPicPr>
          <p:cNvPr id="30" name="Immagine 29">
            <a:extLst>
              <a:ext uri="{FF2B5EF4-FFF2-40B4-BE49-F238E27FC236}">
                <a16:creationId xmlns:a16="http://schemas.microsoft.com/office/drawing/2014/main" id="{64DDA0DA-E4EB-4BFE-A3E1-1E8C6C9FE883}"/>
              </a:ext>
            </a:extLst>
          </p:cNvPr>
          <p:cNvPicPr>
            <a:picLocks noChangeAspect="1"/>
          </p:cNvPicPr>
          <p:nvPr/>
        </p:nvPicPr>
        <p:blipFill>
          <a:blip r:embed="rId3">
            <a:extLst>
              <a:ext uri="{28A0092B-C50C-407E-A947-70E740481C1C}">
                <a14:useLocalDpi xmlns:a14="http://schemas.microsoft.com/office/drawing/2010/main" val="0"/>
              </a:ext>
            </a:extLst>
          </a:blip>
          <a:srcRect l="11527" r="11527"/>
          <a:stretch/>
        </p:blipFill>
        <p:spPr>
          <a:xfrm>
            <a:off x="168283" y="154524"/>
            <a:ext cx="2880888" cy="2808000"/>
          </a:xfrm>
          <a:prstGeom prst="rect">
            <a:avLst/>
          </a:prstGeom>
          <a:ln>
            <a:noFill/>
          </a:ln>
          <a:effectLst>
            <a:outerShdw blurRad="292100" dist="139700" dir="2700000" algn="tl" rotWithShape="0">
              <a:srgbClr val="333333">
                <a:alpha val="65000"/>
              </a:srgbClr>
            </a:outerShdw>
          </a:effectLst>
        </p:spPr>
      </p:pic>
      <p:pic>
        <p:nvPicPr>
          <p:cNvPr id="31" name="Immagine 30">
            <a:extLst>
              <a:ext uri="{FF2B5EF4-FFF2-40B4-BE49-F238E27FC236}">
                <a16:creationId xmlns:a16="http://schemas.microsoft.com/office/drawing/2014/main" id="{E78ECAF4-ED90-4E30-9B27-35324EDD63E8}"/>
              </a:ext>
            </a:extLst>
          </p:cNvPr>
          <p:cNvPicPr>
            <a:picLocks noChangeAspect="1"/>
          </p:cNvPicPr>
          <p:nvPr/>
        </p:nvPicPr>
        <p:blipFill>
          <a:blip r:embed="rId4">
            <a:extLst>
              <a:ext uri="{28A0092B-C50C-407E-A947-70E740481C1C}">
                <a14:useLocalDpi xmlns:a14="http://schemas.microsoft.com/office/drawing/2010/main" val="0"/>
              </a:ext>
            </a:extLst>
          </a:blip>
          <a:srcRect l="21145" r="21145"/>
          <a:stretch/>
        </p:blipFill>
        <p:spPr>
          <a:xfrm>
            <a:off x="9126583" y="154524"/>
            <a:ext cx="2880888" cy="2808000"/>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DD4E2244-C1DB-44CD-910A-9C380FA5CB9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tretch>
            <a:fillRect/>
          </a:stretch>
        </p:blipFill>
        <p:spPr bwMode="auto">
          <a:xfrm>
            <a:off x="4568511" y="6172638"/>
            <a:ext cx="3089589" cy="446226"/>
          </a:xfrm>
          <a:prstGeom prst="rect">
            <a:avLst/>
          </a:prstGeom>
          <a:noFill/>
          <a:extLst>
            <a:ext uri="{909E8E84-426E-40DD-AFC4-6F175D3DCCD1}">
              <a14:hiddenFill xmlns:a14="http://schemas.microsoft.com/office/drawing/2010/main">
                <a:solidFill>
                  <a:srgbClr val="FFFFFF"/>
                </a:solidFill>
              </a14:hiddenFill>
            </a:ext>
          </a:extLst>
        </p:spPr>
      </p:pic>
      <p:pic>
        <p:nvPicPr>
          <p:cNvPr id="17" name="Immagin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8498" y="6202964"/>
            <a:ext cx="2533502" cy="415900"/>
          </a:xfrm>
          <a:prstGeom prst="rect">
            <a:avLst/>
          </a:prstGeom>
        </p:spPr>
      </p:pic>
      <p:pic>
        <p:nvPicPr>
          <p:cNvPr id="2" name="Immagin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8195" y="154525"/>
            <a:ext cx="2749451" cy="2817026"/>
          </a:xfrm>
          <a:prstGeom prst="rect">
            <a:avLst/>
          </a:prstGeom>
        </p:spPr>
      </p:pic>
      <p:pic>
        <p:nvPicPr>
          <p:cNvPr id="7" name="Immagin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158" y="4930353"/>
            <a:ext cx="3801228" cy="1735612"/>
          </a:xfrm>
          <a:prstGeom prst="rect">
            <a:avLst/>
          </a:prstGeom>
        </p:spPr>
      </p:pic>
      <p:pic>
        <p:nvPicPr>
          <p:cNvPr id="9" name="Immagin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156" y="3087571"/>
            <a:ext cx="3801229" cy="1730077"/>
          </a:xfrm>
          <a:prstGeom prst="rect">
            <a:avLst/>
          </a:prstGeom>
        </p:spPr>
      </p:pic>
      <p:pic>
        <p:nvPicPr>
          <p:cNvPr id="10" name="Immagin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87003" y="130077"/>
            <a:ext cx="2900223" cy="2832447"/>
          </a:xfrm>
          <a:prstGeom prst="rect">
            <a:avLst/>
          </a:prstGeom>
        </p:spPr>
      </p:pic>
    </p:spTree>
    <p:extLst>
      <p:ext uri="{BB962C8B-B14F-4D97-AF65-F5344CB8AC3E}">
        <p14:creationId xmlns:p14="http://schemas.microsoft.com/office/powerpoint/2010/main" val="3914839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a:extLst>
              <a:ext uri="{FF2B5EF4-FFF2-40B4-BE49-F238E27FC236}">
                <a16:creationId xmlns:a16="http://schemas.microsoft.com/office/drawing/2014/main" id="{54FA4170-C92B-4C3A-B64B-D9238711ED7C}"/>
              </a:ext>
            </a:extLst>
          </p:cNvPr>
          <p:cNvSpPr>
            <a:spLocks noGrp="1"/>
          </p:cNvSpPr>
          <p:nvPr>
            <p:ph type="sldNum" sz="quarter" idx="12"/>
          </p:nvPr>
        </p:nvSpPr>
        <p:spPr>
          <a:xfrm>
            <a:off x="9080473" y="6342436"/>
            <a:ext cx="2743200" cy="365125"/>
          </a:xfrm>
        </p:spPr>
        <p:txBody>
          <a:bodyPr/>
          <a:lstStyle/>
          <a:p>
            <a:fld id="{7E305434-513E-40ED-B3E7-E03CE10BE062}" type="slidenum">
              <a:rPr lang="it-IT" sz="1400" b="1" smtClean="0">
                <a:solidFill>
                  <a:schemeClr val="accent1">
                    <a:lumMod val="75000"/>
                  </a:schemeClr>
                </a:solidFill>
                <a:latin typeface="Avenir Next LT Pro Demi" panose="020B0704020202020204" pitchFamily="34" charset="0"/>
              </a:rPr>
              <a:t>10</a:t>
            </a:fld>
            <a:endParaRPr lang="it-IT" sz="1400" b="1" dirty="0">
              <a:solidFill>
                <a:schemeClr val="accent1">
                  <a:lumMod val="75000"/>
                </a:schemeClr>
              </a:solidFill>
              <a:latin typeface="Avenir Next LT Pro Demi" panose="020B0704020202020204" pitchFamily="34" charset="0"/>
            </a:endParaRPr>
          </a:p>
        </p:txBody>
      </p:sp>
      <p:sp>
        <p:nvSpPr>
          <p:cNvPr id="8" name="Segnaposto numero diapositiva 3">
            <a:extLst>
              <a:ext uri="{FF2B5EF4-FFF2-40B4-BE49-F238E27FC236}">
                <a16:creationId xmlns:a16="http://schemas.microsoft.com/office/drawing/2014/main" id="{8CD9CF97-4374-4918-A881-9313FB9C5EE1}"/>
              </a:ext>
            </a:extLst>
          </p:cNvPr>
          <p:cNvSpPr txBox="1">
            <a:spLocks/>
          </p:cNvSpPr>
          <p:nvPr/>
        </p:nvSpPr>
        <p:spPr>
          <a:xfrm>
            <a:off x="9080473" y="6342436"/>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305434-513E-40ED-B3E7-E03CE10BE062}" type="slidenum">
              <a:rPr lang="it-IT" sz="1400" b="1" smtClean="0">
                <a:solidFill>
                  <a:schemeClr val="accent1">
                    <a:lumMod val="75000"/>
                  </a:schemeClr>
                </a:solidFill>
                <a:latin typeface="Avenir Next LT Pro Demi" panose="020B0704020202020204" pitchFamily="34" charset="0"/>
              </a:rPr>
              <a:pPr/>
              <a:t>10</a:t>
            </a:fld>
            <a:endParaRPr lang="it-IT" sz="1400" b="1" dirty="0">
              <a:solidFill>
                <a:schemeClr val="accent1">
                  <a:lumMod val="75000"/>
                </a:schemeClr>
              </a:solidFill>
              <a:latin typeface="Avenir Next LT Pro Demi" panose="020B0704020202020204" pitchFamily="34" charset="0"/>
            </a:endParaRPr>
          </a:p>
        </p:txBody>
      </p:sp>
      <p:cxnSp>
        <p:nvCxnSpPr>
          <p:cNvPr id="12" name="Connettore diritto 11">
            <a:extLst>
              <a:ext uri="{FF2B5EF4-FFF2-40B4-BE49-F238E27FC236}">
                <a16:creationId xmlns:a16="http://schemas.microsoft.com/office/drawing/2014/main" id="{ED012609-A716-454A-8EE5-FCD2CC32A804}"/>
              </a:ext>
            </a:extLst>
          </p:cNvPr>
          <p:cNvCxnSpPr>
            <a:cxnSpLocks/>
          </p:cNvCxnSpPr>
          <p:nvPr/>
        </p:nvCxnSpPr>
        <p:spPr>
          <a:xfrm>
            <a:off x="1101133" y="6161703"/>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7044649-1A12-426F-9B00-42068B808542}"/>
              </a:ext>
            </a:extLst>
          </p:cNvPr>
          <p:cNvSpPr txBox="1"/>
          <p:nvPr/>
        </p:nvSpPr>
        <p:spPr>
          <a:xfrm rot="16200000">
            <a:off x="-3104133" y="3104999"/>
            <a:ext cx="6858002" cy="64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6" name="Segnaposto piè di pagina 1">
            <a:extLst>
              <a:ext uri="{FF2B5EF4-FFF2-40B4-BE49-F238E27FC236}">
                <a16:creationId xmlns:a16="http://schemas.microsoft.com/office/drawing/2014/main" id="{32AEDCCE-25C4-42C3-A3C7-32827CA7D944}"/>
              </a:ext>
            </a:extLst>
          </p:cNvPr>
          <p:cNvSpPr>
            <a:spLocks noGrp="1"/>
          </p:cNvSpPr>
          <p:nvPr>
            <p:ph type="ftr" sz="quarter" idx="11"/>
          </p:nvPr>
        </p:nvSpPr>
        <p:spPr>
          <a:xfrm>
            <a:off x="996175" y="6333508"/>
            <a:ext cx="8313283" cy="365125"/>
          </a:xfrm>
        </p:spPr>
        <p:txBody>
          <a:bodyPr/>
          <a:lstStyle/>
          <a:p>
            <a:pPr algn="l"/>
            <a:r>
              <a:rPr lang="it-IT" sz="1600" b="1" dirty="0">
                <a:solidFill>
                  <a:srgbClr val="062540"/>
                </a:solidFill>
                <a:effectLst>
                  <a:outerShdw blurRad="38100" dist="38100" dir="2700000" algn="tl">
                    <a:srgbClr val="000000">
                      <a:alpha val="43137"/>
                    </a:srgbClr>
                  </a:outerShdw>
                </a:effectLst>
                <a:latin typeface="Avenir Next LT Pro Demi" panose="020B0704020202020204" pitchFamily="34" charset="0"/>
              </a:rPr>
              <a:t>Lo sviluppo infrastrutturale per la ripresa economica dei territori di Grosseto e Livorno</a:t>
            </a:r>
            <a:endParaRPr lang="it-IT" sz="1600" dirty="0">
              <a:solidFill>
                <a:srgbClr val="062540"/>
              </a:solidFill>
              <a:latin typeface="Avenir Next LT Pro Demi" panose="020B07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5223" y="6317048"/>
            <a:ext cx="2533502" cy="415900"/>
          </a:xfrm>
          <a:prstGeom prst="rect">
            <a:avLst/>
          </a:prstGeom>
        </p:spPr>
      </p:pic>
      <p:graphicFrame>
        <p:nvGraphicFramePr>
          <p:cNvPr id="9" name="Grafico 8"/>
          <p:cNvGraphicFramePr>
            <a:graphicFrameLocks/>
          </p:cNvGraphicFramePr>
          <p:nvPr>
            <p:extLst>
              <p:ext uri="{D42A27DB-BD31-4B8C-83A1-F6EECF244321}">
                <p14:modId xmlns:p14="http://schemas.microsoft.com/office/powerpoint/2010/main" val="905246619"/>
              </p:ext>
            </p:extLst>
          </p:nvPr>
        </p:nvGraphicFramePr>
        <p:xfrm>
          <a:off x="1236218" y="957008"/>
          <a:ext cx="4896000"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ico 10"/>
          <p:cNvGraphicFramePr>
            <a:graphicFrameLocks/>
          </p:cNvGraphicFramePr>
          <p:nvPr>
            <p:extLst>
              <p:ext uri="{D42A27DB-BD31-4B8C-83A1-F6EECF244321}">
                <p14:modId xmlns:p14="http://schemas.microsoft.com/office/powerpoint/2010/main" val="3221437804"/>
              </p:ext>
            </p:extLst>
          </p:nvPr>
        </p:nvGraphicFramePr>
        <p:xfrm>
          <a:off x="6537223" y="957656"/>
          <a:ext cx="4896000" cy="30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ttangolo 2"/>
          <p:cNvSpPr/>
          <p:nvPr/>
        </p:nvSpPr>
        <p:spPr>
          <a:xfrm>
            <a:off x="2889223" y="4383335"/>
            <a:ext cx="6096000" cy="1200329"/>
          </a:xfrm>
          <a:prstGeom prst="rect">
            <a:avLst/>
          </a:prstGeom>
        </p:spPr>
        <p:txBody>
          <a:bodyPr>
            <a:spAutoFit/>
          </a:bodyPr>
          <a:lstStyle/>
          <a:p>
            <a:pPr algn="just"/>
            <a:r>
              <a:rPr lang="it-IT" kern="1400" spc="25" dirty="0" smtClean="0">
                <a:solidFill>
                  <a:srgbClr val="114B81"/>
                </a:solidFill>
                <a:ea typeface="Times New Roman" panose="02020603050405020304" pitchFamily="18" charset="0"/>
              </a:rPr>
              <a:t>Rispetto a Livorno e, più in generale all’intera regione Toscana, la provincia di Grosseto ha nel tempo percorso un sentiero espansivo caratterizzato da una minore intensità, sia per quanto concerne gli arrivi che le presenze turistiche.</a:t>
            </a:r>
            <a:endParaRPr lang="it-IT" kern="1400" spc="25" dirty="0">
              <a:solidFill>
                <a:srgbClr val="114B81"/>
              </a:solidFill>
              <a:ea typeface="Times New Roman" panose="02020603050405020304" pitchFamily="18" charset="0"/>
            </a:endParaRPr>
          </a:p>
        </p:txBody>
      </p:sp>
      <p:sp>
        <p:nvSpPr>
          <p:cNvPr id="15" name="CasellaDiTesto 14">
            <a:extLst>
              <a:ext uri="{FF2B5EF4-FFF2-40B4-BE49-F238E27FC236}">
                <a16:creationId xmlns:a16="http://schemas.microsoft.com/office/drawing/2014/main" id="{A0BD6D30-0742-4389-8978-BEF58100FDEE}"/>
              </a:ext>
            </a:extLst>
          </p:cNvPr>
          <p:cNvSpPr txBox="1"/>
          <p:nvPr/>
        </p:nvSpPr>
        <p:spPr>
          <a:xfrm rot="16200000">
            <a:off x="-918058" y="1429664"/>
            <a:ext cx="2482448" cy="646331"/>
          </a:xfrm>
          <a:prstGeom prst="rect">
            <a:avLst/>
          </a:prstGeom>
          <a:noFill/>
        </p:spPr>
        <p:txBody>
          <a:bodyPr wrap="square">
            <a:spAutoFit/>
          </a:bodyPr>
          <a:lstStyle/>
          <a:p>
            <a:pPr algn="r"/>
            <a:r>
              <a:rPr lang="it-IT" sz="3600" b="1" dirty="0" smtClean="0">
                <a:solidFill>
                  <a:schemeClr val="bg1"/>
                </a:solidFill>
                <a:effectLst>
                  <a:outerShdw blurRad="38100" dist="38100" dir="2700000" algn="tl">
                    <a:srgbClr val="000000">
                      <a:alpha val="43137"/>
                    </a:srgbClr>
                  </a:outerShdw>
                </a:effectLst>
                <a:latin typeface="Avenir Next LT Pro Demi" panose="020B0704020202020204" pitchFamily="34" charset="0"/>
              </a:rPr>
              <a:t>Turismo</a:t>
            </a:r>
          </a:p>
        </p:txBody>
      </p:sp>
    </p:spTree>
    <p:extLst>
      <p:ext uri="{BB962C8B-B14F-4D97-AF65-F5344CB8AC3E}">
        <p14:creationId xmlns:p14="http://schemas.microsoft.com/office/powerpoint/2010/main" val="513926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a:extLst>
              <a:ext uri="{FF2B5EF4-FFF2-40B4-BE49-F238E27FC236}">
                <a16:creationId xmlns:a16="http://schemas.microsoft.com/office/drawing/2014/main" id="{54FA4170-C92B-4C3A-B64B-D9238711ED7C}"/>
              </a:ext>
            </a:extLst>
          </p:cNvPr>
          <p:cNvSpPr>
            <a:spLocks noGrp="1"/>
          </p:cNvSpPr>
          <p:nvPr>
            <p:ph type="sldNum" sz="quarter" idx="12"/>
          </p:nvPr>
        </p:nvSpPr>
        <p:spPr>
          <a:xfrm>
            <a:off x="9080473" y="6342436"/>
            <a:ext cx="2743200" cy="365125"/>
          </a:xfrm>
        </p:spPr>
        <p:txBody>
          <a:bodyPr/>
          <a:lstStyle/>
          <a:p>
            <a:fld id="{7E305434-513E-40ED-B3E7-E03CE10BE062}" type="slidenum">
              <a:rPr lang="it-IT" sz="1400" b="1" smtClean="0">
                <a:solidFill>
                  <a:schemeClr val="accent1">
                    <a:lumMod val="75000"/>
                  </a:schemeClr>
                </a:solidFill>
                <a:latin typeface="Avenir Next LT Pro Demi" panose="020B0704020202020204" pitchFamily="34" charset="0"/>
              </a:rPr>
              <a:t>11</a:t>
            </a:fld>
            <a:endParaRPr lang="it-IT" sz="1400" b="1" dirty="0">
              <a:solidFill>
                <a:schemeClr val="accent1">
                  <a:lumMod val="75000"/>
                </a:schemeClr>
              </a:solidFill>
              <a:latin typeface="Avenir Next LT Pro Demi" panose="020B0704020202020204" pitchFamily="34" charset="0"/>
            </a:endParaRPr>
          </a:p>
        </p:txBody>
      </p:sp>
      <p:sp>
        <p:nvSpPr>
          <p:cNvPr id="8" name="Segnaposto numero diapositiva 3">
            <a:extLst>
              <a:ext uri="{FF2B5EF4-FFF2-40B4-BE49-F238E27FC236}">
                <a16:creationId xmlns:a16="http://schemas.microsoft.com/office/drawing/2014/main" id="{8CD9CF97-4374-4918-A881-9313FB9C5EE1}"/>
              </a:ext>
            </a:extLst>
          </p:cNvPr>
          <p:cNvSpPr txBox="1">
            <a:spLocks/>
          </p:cNvSpPr>
          <p:nvPr/>
        </p:nvSpPr>
        <p:spPr>
          <a:xfrm>
            <a:off x="9080473" y="6342436"/>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305434-513E-40ED-B3E7-E03CE10BE062}" type="slidenum">
              <a:rPr lang="it-IT" sz="1400" b="1" smtClean="0">
                <a:solidFill>
                  <a:schemeClr val="accent1">
                    <a:lumMod val="75000"/>
                  </a:schemeClr>
                </a:solidFill>
                <a:latin typeface="Avenir Next LT Pro Demi" panose="020B0704020202020204" pitchFamily="34" charset="0"/>
              </a:rPr>
              <a:pPr/>
              <a:t>11</a:t>
            </a:fld>
            <a:endParaRPr lang="it-IT" sz="1400" b="1" dirty="0">
              <a:solidFill>
                <a:schemeClr val="accent1">
                  <a:lumMod val="75000"/>
                </a:schemeClr>
              </a:solidFill>
              <a:latin typeface="Avenir Next LT Pro Demi" panose="020B0704020202020204" pitchFamily="34" charset="0"/>
            </a:endParaRPr>
          </a:p>
        </p:txBody>
      </p:sp>
      <p:cxnSp>
        <p:nvCxnSpPr>
          <p:cNvPr id="12" name="Connettore diritto 11">
            <a:extLst>
              <a:ext uri="{FF2B5EF4-FFF2-40B4-BE49-F238E27FC236}">
                <a16:creationId xmlns:a16="http://schemas.microsoft.com/office/drawing/2014/main" id="{ED012609-A716-454A-8EE5-FCD2CC32A804}"/>
              </a:ext>
            </a:extLst>
          </p:cNvPr>
          <p:cNvCxnSpPr>
            <a:cxnSpLocks/>
          </p:cNvCxnSpPr>
          <p:nvPr/>
        </p:nvCxnSpPr>
        <p:spPr>
          <a:xfrm>
            <a:off x="1101133" y="6161703"/>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7044649-1A12-426F-9B00-42068B808542}"/>
              </a:ext>
            </a:extLst>
          </p:cNvPr>
          <p:cNvSpPr txBox="1"/>
          <p:nvPr/>
        </p:nvSpPr>
        <p:spPr>
          <a:xfrm rot="16200000">
            <a:off x="-3104133" y="3104999"/>
            <a:ext cx="6858002" cy="64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4" name="CasellaDiTesto 13">
            <a:extLst>
              <a:ext uri="{FF2B5EF4-FFF2-40B4-BE49-F238E27FC236}">
                <a16:creationId xmlns:a16="http://schemas.microsoft.com/office/drawing/2014/main" id="{A0BD6D30-0742-4389-8978-BEF58100FDEE}"/>
              </a:ext>
            </a:extLst>
          </p:cNvPr>
          <p:cNvSpPr txBox="1"/>
          <p:nvPr/>
        </p:nvSpPr>
        <p:spPr>
          <a:xfrm rot="16200000">
            <a:off x="-2418269" y="2498781"/>
            <a:ext cx="5462254" cy="646331"/>
          </a:xfrm>
          <a:prstGeom prst="rect">
            <a:avLst/>
          </a:prstGeom>
          <a:noFill/>
        </p:spPr>
        <p:txBody>
          <a:bodyPr wrap="square">
            <a:spAutoFit/>
          </a:bodyPr>
          <a:lstStyle/>
          <a:p>
            <a:pPr algn="r"/>
            <a:r>
              <a:rPr lang="it-IT" sz="3600" b="1" dirty="0" smtClean="0">
                <a:solidFill>
                  <a:schemeClr val="bg1"/>
                </a:solidFill>
                <a:effectLst>
                  <a:outerShdw blurRad="38100" dist="38100" dir="2700000" algn="tl">
                    <a:srgbClr val="000000">
                      <a:alpha val="43137"/>
                    </a:srgbClr>
                  </a:outerShdw>
                </a:effectLst>
                <a:latin typeface="Avenir Next LT Pro Demi" panose="020B0704020202020204" pitchFamily="34" charset="0"/>
              </a:rPr>
              <a:t>Economia del Mare</a:t>
            </a: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6" name="Segnaposto piè di pagina 1">
            <a:extLst>
              <a:ext uri="{FF2B5EF4-FFF2-40B4-BE49-F238E27FC236}">
                <a16:creationId xmlns:a16="http://schemas.microsoft.com/office/drawing/2014/main" id="{32AEDCCE-25C4-42C3-A3C7-32827CA7D944}"/>
              </a:ext>
            </a:extLst>
          </p:cNvPr>
          <p:cNvSpPr>
            <a:spLocks noGrp="1"/>
          </p:cNvSpPr>
          <p:nvPr>
            <p:ph type="ftr" sz="quarter" idx="11"/>
          </p:nvPr>
        </p:nvSpPr>
        <p:spPr>
          <a:xfrm>
            <a:off x="996175" y="6333508"/>
            <a:ext cx="8313283" cy="365125"/>
          </a:xfrm>
        </p:spPr>
        <p:txBody>
          <a:bodyPr/>
          <a:lstStyle/>
          <a:p>
            <a:pPr algn="l"/>
            <a:r>
              <a:rPr lang="it-IT" sz="1600" b="1" dirty="0">
                <a:solidFill>
                  <a:srgbClr val="062540"/>
                </a:solidFill>
                <a:effectLst>
                  <a:outerShdw blurRad="38100" dist="38100" dir="2700000" algn="tl">
                    <a:srgbClr val="000000">
                      <a:alpha val="43137"/>
                    </a:srgbClr>
                  </a:outerShdw>
                </a:effectLst>
                <a:latin typeface="Avenir Next LT Pro Demi" panose="020B0704020202020204" pitchFamily="34" charset="0"/>
              </a:rPr>
              <a:t>Lo sviluppo infrastrutturale per la ripresa economica dei territori di Grosseto e Livorno</a:t>
            </a:r>
            <a:endParaRPr lang="it-IT" sz="1600" dirty="0">
              <a:solidFill>
                <a:srgbClr val="062540"/>
              </a:solidFill>
              <a:latin typeface="Avenir Next LT Pro Demi" panose="020B07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4748" y="6317048"/>
            <a:ext cx="2533502" cy="415900"/>
          </a:xfrm>
          <a:prstGeom prst="rect">
            <a:avLst/>
          </a:prstGeom>
        </p:spPr>
      </p:pic>
      <p:graphicFrame>
        <p:nvGraphicFramePr>
          <p:cNvPr id="15" name="Diagramma 14"/>
          <p:cNvGraphicFramePr/>
          <p:nvPr>
            <p:extLst>
              <p:ext uri="{D42A27DB-BD31-4B8C-83A1-F6EECF244321}">
                <p14:modId xmlns:p14="http://schemas.microsoft.com/office/powerpoint/2010/main" val="1655364579"/>
              </p:ext>
            </p:extLst>
          </p:nvPr>
        </p:nvGraphicFramePr>
        <p:xfrm>
          <a:off x="2443390" y="174301"/>
          <a:ext cx="7783830" cy="2601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2877" y="2693568"/>
            <a:ext cx="4775191" cy="3296331"/>
          </a:xfrm>
          <a:prstGeom prst="rect">
            <a:avLst/>
          </a:prstGeom>
        </p:spPr>
      </p:pic>
      <p:sp>
        <p:nvSpPr>
          <p:cNvPr id="17" name="Rettangolo 16"/>
          <p:cNvSpPr/>
          <p:nvPr/>
        </p:nvSpPr>
        <p:spPr>
          <a:xfrm>
            <a:off x="1332794" y="3204150"/>
            <a:ext cx="4676157" cy="2416046"/>
          </a:xfrm>
          <a:prstGeom prst="rect">
            <a:avLst/>
          </a:prstGeom>
        </p:spPr>
        <p:txBody>
          <a:bodyPr wrap="square">
            <a:spAutoFit/>
          </a:bodyPr>
          <a:lstStyle/>
          <a:p>
            <a:pPr algn="just"/>
            <a:r>
              <a:rPr lang="it-IT" sz="1400" kern="1400" spc="25" dirty="0" smtClean="0">
                <a:solidFill>
                  <a:srgbClr val="114B81"/>
                </a:solidFill>
                <a:ea typeface="Times New Roman" panose="02020603050405020304" pitchFamily="18" charset="0"/>
              </a:rPr>
              <a:t>Una parte fondamentale delle attività economiche locali è costituita dall’</a:t>
            </a:r>
            <a:r>
              <a:rPr lang="it-IT" sz="1400" b="1" kern="1400" spc="25" dirty="0" smtClean="0">
                <a:solidFill>
                  <a:srgbClr val="114B81"/>
                </a:solidFill>
                <a:ea typeface="Times New Roman" panose="02020603050405020304" pitchFamily="18" charset="0"/>
              </a:rPr>
              <a:t>economia del mare</a:t>
            </a:r>
            <a:r>
              <a:rPr lang="it-IT" sz="1400" kern="1400" spc="25" dirty="0" smtClean="0">
                <a:solidFill>
                  <a:srgbClr val="114B81"/>
                </a:solidFill>
                <a:ea typeface="Times New Roman" panose="02020603050405020304" pitchFamily="18" charset="0"/>
              </a:rPr>
              <a:t>.</a:t>
            </a:r>
            <a:endParaRPr lang="it-IT" sz="400" kern="1400" spc="25" dirty="0" smtClean="0">
              <a:solidFill>
                <a:srgbClr val="114B81"/>
              </a:solidFill>
              <a:ea typeface="Times New Roman" panose="02020603050405020304" pitchFamily="18" charset="0"/>
            </a:endParaRPr>
          </a:p>
          <a:p>
            <a:pPr algn="just"/>
            <a:endParaRPr lang="it-IT" sz="400" kern="1400" spc="25" dirty="0" smtClean="0">
              <a:solidFill>
                <a:srgbClr val="114B81"/>
              </a:solidFill>
              <a:ea typeface="Times New Roman" panose="02020603050405020304" pitchFamily="18" charset="0"/>
            </a:endParaRPr>
          </a:p>
          <a:p>
            <a:pPr algn="just"/>
            <a:r>
              <a:rPr lang="it-IT" sz="1400" kern="1400" spc="25" dirty="0">
                <a:solidFill>
                  <a:srgbClr val="114B81"/>
                </a:solidFill>
                <a:ea typeface="Times New Roman" panose="02020603050405020304" pitchFamily="18" charset="0"/>
              </a:rPr>
              <a:t>Sono blu il 12,8% delle imprese operanti a Livorno e l’8,3% di quelle insediate a Grosseto. L’impatto sul tessuto economico è significativo considerato che a </a:t>
            </a:r>
            <a:r>
              <a:rPr lang="it-IT" sz="1400" kern="1400" spc="25" dirty="0" smtClean="0">
                <a:solidFill>
                  <a:srgbClr val="114B81"/>
                </a:solidFill>
                <a:ea typeface="Times New Roman" panose="02020603050405020304" pitchFamily="18" charset="0"/>
              </a:rPr>
              <a:t>livello regionale e </a:t>
            </a:r>
            <a:r>
              <a:rPr lang="it-IT" sz="1400" kern="1400" spc="25" dirty="0">
                <a:solidFill>
                  <a:srgbClr val="114B81"/>
                </a:solidFill>
                <a:ea typeface="Times New Roman" panose="02020603050405020304" pitchFamily="18" charset="0"/>
              </a:rPr>
              <a:t>nazionale la percentuale si ferma al </a:t>
            </a:r>
            <a:r>
              <a:rPr lang="it-IT" sz="1400" kern="1400" spc="25" dirty="0" smtClean="0">
                <a:solidFill>
                  <a:srgbClr val="114B81"/>
                </a:solidFill>
                <a:ea typeface="Times New Roman" panose="02020603050405020304" pitchFamily="18" charset="0"/>
              </a:rPr>
              <a:t>3,5%.</a:t>
            </a:r>
            <a:endParaRPr lang="it-IT" sz="700" kern="1400" spc="25" dirty="0" smtClean="0">
              <a:solidFill>
                <a:srgbClr val="114B81"/>
              </a:solidFill>
              <a:ea typeface="Times New Roman" panose="02020603050405020304" pitchFamily="18" charset="0"/>
            </a:endParaRPr>
          </a:p>
          <a:p>
            <a:pPr algn="just"/>
            <a:endParaRPr lang="it-IT" sz="700" kern="1400" spc="25" dirty="0">
              <a:solidFill>
                <a:srgbClr val="114B81"/>
              </a:solidFill>
              <a:ea typeface="Times New Roman" panose="02020603050405020304" pitchFamily="18" charset="0"/>
            </a:endParaRPr>
          </a:p>
          <a:p>
            <a:pPr algn="just"/>
            <a:r>
              <a:rPr lang="it-IT" sz="1400" kern="1400" spc="25" dirty="0">
                <a:solidFill>
                  <a:srgbClr val="114B81"/>
                </a:solidFill>
                <a:ea typeface="Times New Roman" panose="02020603050405020304" pitchFamily="18" charset="0"/>
              </a:rPr>
              <a:t>Il valore aggiunto prodotto dall’economia del mare vale il 12,1% del totale livornese e l’8,2% di quello grossetano, decisamente molto più di quanto registrato per la media Toscana e Italia (3% in entrambi i casi, dato 2019).</a:t>
            </a:r>
          </a:p>
        </p:txBody>
      </p:sp>
    </p:spTree>
    <p:extLst>
      <p:ext uri="{BB962C8B-B14F-4D97-AF65-F5344CB8AC3E}">
        <p14:creationId xmlns:p14="http://schemas.microsoft.com/office/powerpoint/2010/main" val="1976544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a:extLst>
              <a:ext uri="{FF2B5EF4-FFF2-40B4-BE49-F238E27FC236}">
                <a16:creationId xmlns:a16="http://schemas.microsoft.com/office/drawing/2014/main" id="{8CD9CF97-4374-4918-A881-9313FB9C5EE1}"/>
              </a:ext>
            </a:extLst>
          </p:cNvPr>
          <p:cNvSpPr txBox="1">
            <a:spLocks/>
          </p:cNvSpPr>
          <p:nvPr/>
        </p:nvSpPr>
        <p:spPr>
          <a:xfrm>
            <a:off x="9080473" y="6342436"/>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1400" b="1" dirty="0">
              <a:solidFill>
                <a:srgbClr val="4472C4">
                  <a:lumMod val="75000"/>
                </a:srgbClr>
              </a:solidFill>
              <a:latin typeface="Avenir Next LT Pro Demi" panose="020B0704020202020204" pitchFamily="34" charset="0"/>
            </a:endParaRPr>
          </a:p>
        </p:txBody>
      </p:sp>
      <p:cxnSp>
        <p:nvCxnSpPr>
          <p:cNvPr id="12" name="Connettore diritto 11">
            <a:extLst>
              <a:ext uri="{FF2B5EF4-FFF2-40B4-BE49-F238E27FC236}">
                <a16:creationId xmlns:a16="http://schemas.microsoft.com/office/drawing/2014/main" id="{ED012609-A716-454A-8EE5-FCD2CC32A804}"/>
              </a:ext>
            </a:extLst>
          </p:cNvPr>
          <p:cNvCxnSpPr>
            <a:cxnSpLocks/>
          </p:cNvCxnSpPr>
          <p:nvPr/>
        </p:nvCxnSpPr>
        <p:spPr>
          <a:xfrm>
            <a:off x="1101133" y="6161703"/>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7044649-1A12-426F-9B00-42068B808542}"/>
              </a:ext>
            </a:extLst>
          </p:cNvPr>
          <p:cNvSpPr txBox="1"/>
          <p:nvPr/>
        </p:nvSpPr>
        <p:spPr>
          <a:xfrm rot="16200000">
            <a:off x="-3104133" y="3104999"/>
            <a:ext cx="6858002" cy="64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a:endParaRPr lang="it-IT" sz="3600" b="1" dirty="0">
              <a:solidFill>
                <a:prstClr val="white"/>
              </a:solidFill>
              <a:effectLst>
                <a:outerShdw blurRad="38100" dist="38100" dir="2700000" algn="tl">
                  <a:srgbClr val="000000">
                    <a:alpha val="43137"/>
                  </a:srgbClr>
                </a:outerShdw>
              </a:effectLst>
              <a:latin typeface="Avenir Next LT Pro Demi" panose="020B0704020202020204" pitchFamily="34" charset="0"/>
            </a:endParaRPr>
          </a:p>
        </p:txBody>
      </p:sp>
      <p:sp>
        <p:nvSpPr>
          <p:cNvPr id="14" name="CasellaDiTesto 13">
            <a:extLst>
              <a:ext uri="{FF2B5EF4-FFF2-40B4-BE49-F238E27FC236}">
                <a16:creationId xmlns:a16="http://schemas.microsoft.com/office/drawing/2014/main" id="{A0BD6D30-0742-4389-8978-BEF58100FDEE}"/>
              </a:ext>
            </a:extLst>
          </p:cNvPr>
          <p:cNvSpPr txBox="1"/>
          <p:nvPr/>
        </p:nvSpPr>
        <p:spPr>
          <a:xfrm rot="16200000">
            <a:off x="-2418269" y="2498781"/>
            <a:ext cx="5462254" cy="646331"/>
          </a:xfrm>
          <a:prstGeom prst="rect">
            <a:avLst/>
          </a:prstGeom>
          <a:noFill/>
        </p:spPr>
        <p:txBody>
          <a:bodyPr wrap="square">
            <a:spAutoFit/>
          </a:bodyPr>
          <a:lstStyle/>
          <a:p>
            <a:pPr algn="r"/>
            <a:r>
              <a:rPr lang="it-IT" sz="3600" b="1" dirty="0" smtClean="0">
                <a:solidFill>
                  <a:prstClr val="white"/>
                </a:solidFill>
                <a:effectLst>
                  <a:outerShdw blurRad="38100" dist="38100" dir="2700000" algn="tl">
                    <a:srgbClr val="000000">
                      <a:alpha val="43137"/>
                    </a:srgbClr>
                  </a:outerShdw>
                </a:effectLst>
                <a:latin typeface="Avenir Next LT Pro Demi" panose="020B0704020202020204" pitchFamily="34" charset="0"/>
              </a:rPr>
              <a:t>Economia del Mare</a:t>
            </a:r>
            <a:endParaRPr lang="it-IT" sz="3600" b="1" dirty="0">
              <a:solidFill>
                <a:prstClr val="white"/>
              </a:solidFill>
              <a:effectLst>
                <a:outerShdw blurRad="38100" dist="38100" dir="2700000" algn="tl">
                  <a:srgbClr val="000000">
                    <a:alpha val="43137"/>
                  </a:srgbClr>
                </a:outerShdw>
              </a:effectLst>
              <a:latin typeface="Avenir Next LT Pro Demi" panose="020B0704020202020204" pitchFamily="34" charset="0"/>
            </a:endParaRPr>
          </a:p>
        </p:txBody>
      </p:sp>
      <p:sp>
        <p:nvSpPr>
          <p:cNvPr id="16" name="Segnaposto piè di pagina 1">
            <a:extLst>
              <a:ext uri="{FF2B5EF4-FFF2-40B4-BE49-F238E27FC236}">
                <a16:creationId xmlns:a16="http://schemas.microsoft.com/office/drawing/2014/main" id="{32AEDCCE-25C4-42C3-A3C7-32827CA7D944}"/>
              </a:ext>
            </a:extLst>
          </p:cNvPr>
          <p:cNvSpPr>
            <a:spLocks noGrp="1"/>
          </p:cNvSpPr>
          <p:nvPr>
            <p:ph type="ftr" sz="quarter" idx="11"/>
          </p:nvPr>
        </p:nvSpPr>
        <p:spPr>
          <a:xfrm>
            <a:off x="996175" y="6333508"/>
            <a:ext cx="8313283" cy="365125"/>
          </a:xfrm>
        </p:spPr>
        <p:txBody>
          <a:bodyPr/>
          <a:lstStyle/>
          <a:p>
            <a:pPr algn="l"/>
            <a:r>
              <a:rPr lang="it-IT" sz="1600" b="1" dirty="0">
                <a:solidFill>
                  <a:srgbClr val="062540"/>
                </a:solidFill>
                <a:effectLst>
                  <a:outerShdw blurRad="38100" dist="38100" dir="2700000" algn="tl">
                    <a:srgbClr val="000000">
                      <a:alpha val="43137"/>
                    </a:srgbClr>
                  </a:outerShdw>
                </a:effectLst>
                <a:latin typeface="Avenir Next LT Pro Demi" panose="020B0704020202020204" pitchFamily="34" charset="0"/>
              </a:rPr>
              <a:t>Lo sviluppo infrastrutturale per la ripresa economica dei territori di Grosseto e Livorno</a:t>
            </a:r>
            <a:endParaRPr lang="it-IT" sz="1600" dirty="0">
              <a:solidFill>
                <a:srgbClr val="062540"/>
              </a:solidFill>
              <a:latin typeface="Avenir Next LT Pro Demi" panose="020B0704020202020204" pitchFamily="34" charset="0"/>
            </a:endParaRPr>
          </a:p>
        </p:txBody>
      </p:sp>
      <p:graphicFrame>
        <p:nvGraphicFramePr>
          <p:cNvPr id="15" name="Diagramma 14"/>
          <p:cNvGraphicFramePr/>
          <p:nvPr>
            <p:extLst>
              <p:ext uri="{D42A27DB-BD31-4B8C-83A1-F6EECF244321}">
                <p14:modId xmlns:p14="http://schemas.microsoft.com/office/powerpoint/2010/main" val="913605352"/>
              </p:ext>
            </p:extLst>
          </p:nvPr>
        </p:nvGraphicFramePr>
        <p:xfrm>
          <a:off x="1814107" y="492391"/>
          <a:ext cx="9110547" cy="3925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egnaposto numero diapositiva 3">
            <a:extLst>
              <a:ext uri="{FF2B5EF4-FFF2-40B4-BE49-F238E27FC236}">
                <a16:creationId xmlns:a16="http://schemas.microsoft.com/office/drawing/2014/main" id="{8CD9CF97-4374-4918-A881-9313FB9C5EE1}"/>
              </a:ext>
            </a:extLst>
          </p:cNvPr>
          <p:cNvSpPr txBox="1">
            <a:spLocks/>
          </p:cNvSpPr>
          <p:nvPr/>
        </p:nvSpPr>
        <p:spPr>
          <a:xfrm>
            <a:off x="9090117" y="6320779"/>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1400" b="1" dirty="0">
              <a:solidFill>
                <a:srgbClr val="4472C4">
                  <a:lumMod val="75000"/>
                </a:srgbClr>
              </a:solidFill>
              <a:latin typeface="Avenir Next LT Pro Demi" panose="020B0704020202020204" pitchFamily="34" charset="0"/>
            </a:endParaRPr>
          </a:p>
        </p:txBody>
      </p:sp>
      <p:cxnSp>
        <p:nvCxnSpPr>
          <p:cNvPr id="18" name="Connettore diritto 11">
            <a:extLst>
              <a:ext uri="{FF2B5EF4-FFF2-40B4-BE49-F238E27FC236}">
                <a16:creationId xmlns:a16="http://schemas.microsoft.com/office/drawing/2014/main" id="{ED012609-A716-454A-8EE5-FCD2CC32A804}"/>
              </a:ext>
            </a:extLst>
          </p:cNvPr>
          <p:cNvCxnSpPr>
            <a:cxnSpLocks/>
          </p:cNvCxnSpPr>
          <p:nvPr/>
        </p:nvCxnSpPr>
        <p:spPr>
          <a:xfrm>
            <a:off x="1110777" y="6140046"/>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Segnaposto numero diapositiva 3">
            <a:extLst>
              <a:ext uri="{FF2B5EF4-FFF2-40B4-BE49-F238E27FC236}">
                <a16:creationId xmlns:a16="http://schemas.microsoft.com/office/drawing/2014/main" id="{8CD9CF97-4374-4918-A881-9313FB9C5EE1}"/>
              </a:ext>
            </a:extLst>
          </p:cNvPr>
          <p:cNvSpPr txBox="1">
            <a:spLocks/>
          </p:cNvSpPr>
          <p:nvPr/>
        </p:nvSpPr>
        <p:spPr>
          <a:xfrm>
            <a:off x="9099761" y="6342436"/>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1400" b="1" dirty="0">
              <a:solidFill>
                <a:srgbClr val="4472C4">
                  <a:lumMod val="75000"/>
                </a:srgbClr>
              </a:solidFill>
              <a:latin typeface="Avenir Next LT Pro Demi" panose="020B0704020202020204" pitchFamily="34" charset="0"/>
            </a:endParaRPr>
          </a:p>
        </p:txBody>
      </p:sp>
      <p:cxnSp>
        <p:nvCxnSpPr>
          <p:cNvPr id="20" name="Connettore diritto 11">
            <a:extLst>
              <a:ext uri="{FF2B5EF4-FFF2-40B4-BE49-F238E27FC236}">
                <a16:creationId xmlns:a16="http://schemas.microsoft.com/office/drawing/2014/main" id="{ED012609-A716-454A-8EE5-FCD2CC32A804}"/>
              </a:ext>
            </a:extLst>
          </p:cNvPr>
          <p:cNvCxnSpPr>
            <a:cxnSpLocks/>
          </p:cNvCxnSpPr>
          <p:nvPr/>
        </p:nvCxnSpPr>
        <p:spPr>
          <a:xfrm>
            <a:off x="1120421" y="6161703"/>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Segnaposto numero diapositiva 3">
            <a:extLst>
              <a:ext uri="{FF2B5EF4-FFF2-40B4-BE49-F238E27FC236}">
                <a16:creationId xmlns:a16="http://schemas.microsoft.com/office/drawing/2014/main" id="{8CD9CF97-4374-4918-A881-9313FB9C5EE1}"/>
              </a:ext>
            </a:extLst>
          </p:cNvPr>
          <p:cNvSpPr txBox="1">
            <a:spLocks/>
          </p:cNvSpPr>
          <p:nvPr/>
        </p:nvSpPr>
        <p:spPr>
          <a:xfrm>
            <a:off x="9471086" y="6342435"/>
            <a:ext cx="2334287"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305434-513E-40ED-B3E7-E03CE10BE062}" type="slidenum">
              <a:rPr lang="it-IT" sz="1400" b="1" smtClean="0">
                <a:solidFill>
                  <a:srgbClr val="4472C4">
                    <a:lumMod val="75000"/>
                  </a:srgbClr>
                </a:solidFill>
                <a:latin typeface="Avenir Next LT Pro Demi" panose="020B0704020202020204" pitchFamily="34" charset="0"/>
              </a:rPr>
              <a:pPr/>
              <a:t>12</a:t>
            </a:fld>
            <a:endParaRPr lang="it-IT" sz="1400" b="1" dirty="0">
              <a:solidFill>
                <a:srgbClr val="4472C4">
                  <a:lumMod val="75000"/>
                </a:srgbClr>
              </a:solidFill>
              <a:latin typeface="Avenir Next LT Pro Demi" panose="020B0704020202020204" pitchFamily="34" charset="0"/>
            </a:endParaRPr>
          </a:p>
        </p:txBody>
      </p:sp>
      <p:cxnSp>
        <p:nvCxnSpPr>
          <p:cNvPr id="22" name="Connettore diritto 11">
            <a:extLst>
              <a:ext uri="{FF2B5EF4-FFF2-40B4-BE49-F238E27FC236}">
                <a16:creationId xmlns:a16="http://schemas.microsoft.com/office/drawing/2014/main" id="{ED012609-A716-454A-8EE5-FCD2CC32A804}"/>
              </a:ext>
            </a:extLst>
          </p:cNvPr>
          <p:cNvCxnSpPr>
            <a:cxnSpLocks/>
          </p:cNvCxnSpPr>
          <p:nvPr/>
        </p:nvCxnSpPr>
        <p:spPr>
          <a:xfrm>
            <a:off x="1120421" y="6150874"/>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B60BC953-401F-4031-95BC-12CFE68A1173}"/>
              </a:ext>
            </a:extLst>
          </p:cNvPr>
          <p:cNvSpPr txBox="1"/>
          <p:nvPr/>
        </p:nvSpPr>
        <p:spPr>
          <a:xfrm>
            <a:off x="3154388" y="303494"/>
            <a:ext cx="6316698" cy="369332"/>
          </a:xfrm>
          <a:prstGeom prst="rect">
            <a:avLst/>
          </a:prstGeom>
          <a:noFill/>
        </p:spPr>
        <p:txBody>
          <a:bodyPr wrap="square">
            <a:spAutoFit/>
          </a:bodyPr>
          <a:lstStyle/>
          <a:p>
            <a:pPr algn="ctr"/>
            <a:r>
              <a:rPr lang="it-IT" b="1" dirty="0" smtClean="0">
                <a:solidFill>
                  <a:srgbClr val="114B81"/>
                </a:solidFill>
                <a:effectLst>
                  <a:outerShdw blurRad="38100" dist="38100" dir="2700000" algn="tl">
                    <a:srgbClr val="000000">
                      <a:alpha val="43137"/>
                    </a:srgbClr>
                  </a:outerShdw>
                </a:effectLst>
                <a:latin typeface="Avenir Next LT Pro Demi" panose="020B0704020202020204" pitchFamily="34" charset="0"/>
              </a:rPr>
              <a:t>Filiera movimentazione merci e passeggeri</a:t>
            </a:r>
            <a:endParaRPr lang="it-IT" b="1" dirty="0">
              <a:solidFill>
                <a:srgbClr val="114B81"/>
              </a:solidFill>
              <a:effectLst>
                <a:outerShdw blurRad="38100" dist="38100" dir="2700000" algn="tl">
                  <a:srgbClr val="000000">
                    <a:alpha val="43137"/>
                  </a:srgbClr>
                </a:outerShdw>
              </a:effectLst>
              <a:latin typeface="Avenir Next LT Pro Demi" panose="020B0704020202020204" pitchFamily="34" charset="0"/>
            </a:endParaRPr>
          </a:p>
        </p:txBody>
      </p:sp>
      <p:sp>
        <p:nvSpPr>
          <p:cNvPr id="2" name="Rettangolo 1"/>
          <p:cNvSpPr/>
          <p:nvPr/>
        </p:nvSpPr>
        <p:spPr>
          <a:xfrm>
            <a:off x="1965965" y="4477420"/>
            <a:ext cx="8693543" cy="1077218"/>
          </a:xfrm>
          <a:prstGeom prst="rect">
            <a:avLst/>
          </a:prstGeom>
        </p:spPr>
        <p:txBody>
          <a:bodyPr wrap="square">
            <a:spAutoFit/>
          </a:bodyPr>
          <a:lstStyle/>
          <a:p>
            <a:pPr algn="just"/>
            <a:r>
              <a:rPr lang="it-IT" sz="1600" dirty="0" smtClean="0">
                <a:solidFill>
                  <a:srgbClr val="114B81"/>
                </a:solidFill>
              </a:rPr>
              <a:t>Fra le filiere a maggior impatto nell’economia blu locale, nonché quella maggiormente collegata alla dotazione infrastrutturale, c’è l’attività </a:t>
            </a:r>
            <a:r>
              <a:rPr lang="it-IT" sz="1600" dirty="0">
                <a:solidFill>
                  <a:srgbClr val="114B81"/>
                </a:solidFill>
              </a:rPr>
              <a:t>di </a:t>
            </a:r>
            <a:r>
              <a:rPr lang="it-IT" sz="1600" i="1" dirty="0">
                <a:solidFill>
                  <a:srgbClr val="114B81"/>
                </a:solidFill>
              </a:rPr>
              <a:t>Movimentazione merci e passeggeri via mare</a:t>
            </a:r>
            <a:r>
              <a:rPr lang="it-IT" sz="1600" dirty="0">
                <a:solidFill>
                  <a:srgbClr val="114B81"/>
                </a:solidFill>
              </a:rPr>
              <a:t> </a:t>
            </a:r>
            <a:r>
              <a:rPr lang="it-IT" sz="1600" dirty="0" smtClean="0">
                <a:solidFill>
                  <a:srgbClr val="114B81"/>
                </a:solidFill>
              </a:rPr>
              <a:t>che in particolare nella sola Livorno vale l’85% del valore aggiunto generato in Toscana e quasi il 70% degli occupati regionali.</a:t>
            </a:r>
            <a:endParaRPr lang="it-IT" sz="1600" kern="1400" spc="25" dirty="0">
              <a:solidFill>
                <a:srgbClr val="114B81"/>
              </a:solidFill>
              <a:ea typeface="Times New Roman" panose="02020603050405020304" pitchFamily="18" charset="0"/>
            </a:endParaRPr>
          </a:p>
        </p:txBody>
      </p:sp>
      <p:pic>
        <p:nvPicPr>
          <p:cNvPr id="24" name="Immagin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4748" y="6317048"/>
            <a:ext cx="2533502" cy="415900"/>
          </a:xfrm>
          <a:prstGeom prst="rect">
            <a:avLst/>
          </a:prstGeom>
        </p:spPr>
      </p:pic>
    </p:spTree>
    <p:extLst>
      <p:ext uri="{BB962C8B-B14F-4D97-AF65-F5344CB8AC3E}">
        <p14:creationId xmlns:p14="http://schemas.microsoft.com/office/powerpoint/2010/main" val="3796918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a:extLst>
              <a:ext uri="{FF2B5EF4-FFF2-40B4-BE49-F238E27FC236}">
                <a16:creationId xmlns:a16="http://schemas.microsoft.com/office/drawing/2014/main" id="{54FA4170-C92B-4C3A-B64B-D9238711ED7C}"/>
              </a:ext>
            </a:extLst>
          </p:cNvPr>
          <p:cNvSpPr>
            <a:spLocks noGrp="1"/>
          </p:cNvSpPr>
          <p:nvPr>
            <p:ph type="sldNum" sz="quarter" idx="12"/>
          </p:nvPr>
        </p:nvSpPr>
        <p:spPr>
          <a:xfrm>
            <a:off x="9080473" y="6342436"/>
            <a:ext cx="2743200" cy="365125"/>
          </a:xfrm>
        </p:spPr>
        <p:txBody>
          <a:bodyPr/>
          <a:lstStyle/>
          <a:p>
            <a:fld id="{7E305434-513E-40ED-B3E7-E03CE10BE062}" type="slidenum">
              <a:rPr lang="it-IT" sz="1400" b="1" smtClean="0">
                <a:solidFill>
                  <a:srgbClr val="4472C4">
                    <a:lumMod val="75000"/>
                  </a:srgbClr>
                </a:solidFill>
                <a:latin typeface="Avenir Next LT Pro Demi" panose="020B0704020202020204" pitchFamily="34" charset="0"/>
              </a:rPr>
              <a:pPr/>
              <a:t>13</a:t>
            </a:fld>
            <a:endParaRPr lang="it-IT" sz="1400" b="1" dirty="0">
              <a:solidFill>
                <a:srgbClr val="4472C4">
                  <a:lumMod val="75000"/>
                </a:srgbClr>
              </a:solidFill>
              <a:latin typeface="Avenir Next LT Pro Demi" panose="020B0704020202020204" pitchFamily="34" charset="0"/>
            </a:endParaRPr>
          </a:p>
        </p:txBody>
      </p:sp>
      <p:sp>
        <p:nvSpPr>
          <p:cNvPr id="8" name="Segnaposto numero diapositiva 3">
            <a:extLst>
              <a:ext uri="{FF2B5EF4-FFF2-40B4-BE49-F238E27FC236}">
                <a16:creationId xmlns:a16="http://schemas.microsoft.com/office/drawing/2014/main" id="{8CD9CF97-4374-4918-A881-9313FB9C5EE1}"/>
              </a:ext>
            </a:extLst>
          </p:cNvPr>
          <p:cNvSpPr txBox="1">
            <a:spLocks/>
          </p:cNvSpPr>
          <p:nvPr/>
        </p:nvSpPr>
        <p:spPr>
          <a:xfrm>
            <a:off x="9080473" y="6342436"/>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305434-513E-40ED-B3E7-E03CE10BE062}" type="slidenum">
              <a:rPr lang="it-IT" sz="1400" b="1" smtClean="0">
                <a:solidFill>
                  <a:srgbClr val="4472C4">
                    <a:lumMod val="75000"/>
                  </a:srgbClr>
                </a:solidFill>
                <a:latin typeface="Avenir Next LT Pro Demi" panose="020B0704020202020204" pitchFamily="34" charset="0"/>
              </a:rPr>
              <a:pPr/>
              <a:t>13</a:t>
            </a:fld>
            <a:endParaRPr lang="it-IT" sz="1400" b="1" dirty="0">
              <a:solidFill>
                <a:srgbClr val="4472C4">
                  <a:lumMod val="75000"/>
                </a:srgbClr>
              </a:solidFill>
              <a:latin typeface="Avenir Next LT Pro Demi" panose="020B0704020202020204" pitchFamily="34" charset="0"/>
            </a:endParaRPr>
          </a:p>
        </p:txBody>
      </p:sp>
      <p:cxnSp>
        <p:nvCxnSpPr>
          <p:cNvPr id="12" name="Connettore diritto 11">
            <a:extLst>
              <a:ext uri="{FF2B5EF4-FFF2-40B4-BE49-F238E27FC236}">
                <a16:creationId xmlns:a16="http://schemas.microsoft.com/office/drawing/2014/main" id="{ED012609-A716-454A-8EE5-FCD2CC32A804}"/>
              </a:ext>
            </a:extLst>
          </p:cNvPr>
          <p:cNvCxnSpPr>
            <a:cxnSpLocks/>
          </p:cNvCxnSpPr>
          <p:nvPr/>
        </p:nvCxnSpPr>
        <p:spPr>
          <a:xfrm>
            <a:off x="1101133" y="6161703"/>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7044649-1A12-426F-9B00-42068B808542}"/>
              </a:ext>
            </a:extLst>
          </p:cNvPr>
          <p:cNvSpPr txBox="1"/>
          <p:nvPr/>
        </p:nvSpPr>
        <p:spPr>
          <a:xfrm rot="16200000">
            <a:off x="-3104133" y="3104999"/>
            <a:ext cx="6858002" cy="64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a:endParaRPr lang="it-IT" sz="3600" b="1" dirty="0">
              <a:solidFill>
                <a:prstClr val="white"/>
              </a:solidFill>
              <a:effectLst>
                <a:outerShdw blurRad="38100" dist="38100" dir="2700000" algn="tl">
                  <a:srgbClr val="000000">
                    <a:alpha val="43137"/>
                  </a:srgbClr>
                </a:outerShdw>
              </a:effectLst>
              <a:latin typeface="Avenir Next LT Pro Demi" panose="020B0704020202020204" pitchFamily="34" charset="0"/>
            </a:endParaRPr>
          </a:p>
        </p:txBody>
      </p:sp>
      <p:sp>
        <p:nvSpPr>
          <p:cNvPr id="14" name="CasellaDiTesto 13">
            <a:extLst>
              <a:ext uri="{FF2B5EF4-FFF2-40B4-BE49-F238E27FC236}">
                <a16:creationId xmlns:a16="http://schemas.microsoft.com/office/drawing/2014/main" id="{A0BD6D30-0742-4389-8978-BEF58100FDEE}"/>
              </a:ext>
            </a:extLst>
          </p:cNvPr>
          <p:cNvSpPr txBox="1"/>
          <p:nvPr/>
        </p:nvSpPr>
        <p:spPr>
          <a:xfrm rot="16200000">
            <a:off x="-2418269" y="2498781"/>
            <a:ext cx="5462254" cy="646331"/>
          </a:xfrm>
          <a:prstGeom prst="rect">
            <a:avLst/>
          </a:prstGeom>
          <a:noFill/>
        </p:spPr>
        <p:txBody>
          <a:bodyPr wrap="square">
            <a:spAutoFit/>
          </a:bodyPr>
          <a:lstStyle/>
          <a:p>
            <a:pPr algn="r"/>
            <a:r>
              <a:rPr lang="it-IT" sz="3600" b="1" dirty="0" smtClean="0">
                <a:solidFill>
                  <a:prstClr val="white"/>
                </a:solidFill>
                <a:effectLst>
                  <a:outerShdw blurRad="38100" dist="38100" dir="2700000" algn="tl">
                    <a:srgbClr val="000000">
                      <a:alpha val="43137"/>
                    </a:srgbClr>
                  </a:outerShdw>
                </a:effectLst>
                <a:latin typeface="Avenir Next LT Pro Demi" panose="020B0704020202020204" pitchFamily="34" charset="0"/>
              </a:rPr>
              <a:t>Contabilità economica</a:t>
            </a:r>
            <a:endParaRPr lang="it-IT" sz="3600" b="1" dirty="0">
              <a:solidFill>
                <a:prstClr val="white"/>
              </a:solidFill>
              <a:effectLst>
                <a:outerShdw blurRad="38100" dist="38100" dir="2700000" algn="tl">
                  <a:srgbClr val="000000">
                    <a:alpha val="43137"/>
                  </a:srgbClr>
                </a:outerShdw>
              </a:effectLst>
              <a:latin typeface="Avenir Next LT Pro Demi" panose="020B0704020202020204" pitchFamily="34" charset="0"/>
            </a:endParaRPr>
          </a:p>
        </p:txBody>
      </p:sp>
      <p:sp>
        <p:nvSpPr>
          <p:cNvPr id="16" name="Segnaposto piè di pagina 1">
            <a:extLst>
              <a:ext uri="{FF2B5EF4-FFF2-40B4-BE49-F238E27FC236}">
                <a16:creationId xmlns:a16="http://schemas.microsoft.com/office/drawing/2014/main" id="{32AEDCCE-25C4-42C3-A3C7-32827CA7D944}"/>
              </a:ext>
            </a:extLst>
          </p:cNvPr>
          <p:cNvSpPr>
            <a:spLocks noGrp="1"/>
          </p:cNvSpPr>
          <p:nvPr>
            <p:ph type="ftr" sz="quarter" idx="11"/>
          </p:nvPr>
        </p:nvSpPr>
        <p:spPr>
          <a:xfrm>
            <a:off x="996175" y="6333508"/>
            <a:ext cx="8313283" cy="365125"/>
          </a:xfrm>
        </p:spPr>
        <p:txBody>
          <a:bodyPr/>
          <a:lstStyle/>
          <a:p>
            <a:pPr algn="l"/>
            <a:r>
              <a:rPr lang="it-IT" sz="1600" b="1" dirty="0">
                <a:solidFill>
                  <a:srgbClr val="062540"/>
                </a:solidFill>
                <a:effectLst>
                  <a:outerShdw blurRad="38100" dist="38100" dir="2700000" algn="tl">
                    <a:srgbClr val="000000">
                      <a:alpha val="43137"/>
                    </a:srgbClr>
                  </a:outerShdw>
                </a:effectLst>
                <a:latin typeface="Avenir Next LT Pro Demi" panose="020B0704020202020204" pitchFamily="34" charset="0"/>
              </a:rPr>
              <a:t>Lo sviluppo infrastrutturale per la ripresa economica dei territori di Grosseto e Livorno</a:t>
            </a:r>
            <a:endParaRPr lang="it-IT" sz="1600" dirty="0">
              <a:solidFill>
                <a:srgbClr val="062540"/>
              </a:solidFill>
              <a:latin typeface="Avenir Next LT Pro Demi" panose="020B07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902" y="6282733"/>
            <a:ext cx="2533502" cy="415900"/>
          </a:xfrm>
          <a:prstGeom prst="rect">
            <a:avLst/>
          </a:prstGeom>
        </p:spPr>
      </p:pic>
      <p:graphicFrame>
        <p:nvGraphicFramePr>
          <p:cNvPr id="15" name="Grafico 14"/>
          <p:cNvGraphicFramePr>
            <a:graphicFrameLocks/>
          </p:cNvGraphicFramePr>
          <p:nvPr>
            <p:extLst>
              <p:ext uri="{D42A27DB-BD31-4B8C-83A1-F6EECF244321}">
                <p14:modId xmlns:p14="http://schemas.microsoft.com/office/powerpoint/2010/main" val="1470881567"/>
              </p:ext>
            </p:extLst>
          </p:nvPr>
        </p:nvGraphicFramePr>
        <p:xfrm>
          <a:off x="879191" y="425671"/>
          <a:ext cx="5400000" cy="33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fico 16"/>
          <p:cNvGraphicFramePr>
            <a:graphicFrameLocks/>
          </p:cNvGraphicFramePr>
          <p:nvPr>
            <p:extLst>
              <p:ext uri="{D42A27DB-BD31-4B8C-83A1-F6EECF244321}">
                <p14:modId xmlns:p14="http://schemas.microsoft.com/office/powerpoint/2010/main" val="2045613718"/>
              </p:ext>
            </p:extLst>
          </p:nvPr>
        </p:nvGraphicFramePr>
        <p:xfrm>
          <a:off x="6423673" y="2526725"/>
          <a:ext cx="5400000" cy="334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ttangolo 10"/>
          <p:cNvSpPr/>
          <p:nvPr/>
        </p:nvSpPr>
        <p:spPr>
          <a:xfrm>
            <a:off x="1030965" y="3904083"/>
            <a:ext cx="3738920" cy="954107"/>
          </a:xfrm>
          <a:prstGeom prst="rect">
            <a:avLst/>
          </a:prstGeom>
        </p:spPr>
        <p:txBody>
          <a:bodyPr wrap="square">
            <a:spAutoFit/>
          </a:bodyPr>
          <a:lstStyle/>
          <a:p>
            <a:pPr algn="just"/>
            <a:r>
              <a:rPr lang="it-IT" sz="1400" dirty="0" smtClean="0">
                <a:solidFill>
                  <a:srgbClr val="114B81"/>
                </a:solidFill>
              </a:rPr>
              <a:t>Il sentiero di sviluppo in termini di valore aggiunto vede prevalere la provincia di Grosseto sugli altri territori esaminati. Bisogna d’altro canto ricordare che partiva da «più lontano»… </a:t>
            </a:r>
            <a:endParaRPr lang="it-IT" sz="1400" kern="1400" spc="25" dirty="0">
              <a:solidFill>
                <a:srgbClr val="114B81"/>
              </a:solidFill>
              <a:ea typeface="Times New Roman" panose="02020603050405020304" pitchFamily="18" charset="0"/>
            </a:endParaRPr>
          </a:p>
        </p:txBody>
      </p:sp>
      <p:sp>
        <p:nvSpPr>
          <p:cNvPr id="18" name="Rettangolo 17"/>
          <p:cNvSpPr/>
          <p:nvPr/>
        </p:nvSpPr>
        <p:spPr>
          <a:xfrm>
            <a:off x="8084753" y="1595502"/>
            <a:ext cx="3738920" cy="738664"/>
          </a:xfrm>
          <a:prstGeom prst="rect">
            <a:avLst/>
          </a:prstGeom>
        </p:spPr>
        <p:txBody>
          <a:bodyPr wrap="square">
            <a:spAutoFit/>
          </a:bodyPr>
          <a:lstStyle/>
          <a:p>
            <a:pPr algn="just"/>
            <a:r>
              <a:rPr lang="it-IT" sz="1400" dirty="0" smtClean="0">
                <a:solidFill>
                  <a:srgbClr val="114B81"/>
                </a:solidFill>
              </a:rPr>
              <a:t>… tale percorso non si è peraltro tradotto in un recupero del reddito medio pro capite, che a Grosseto resta ampiamente deficitario.</a:t>
            </a:r>
            <a:endParaRPr lang="it-IT" sz="1400" kern="1400" spc="25" dirty="0">
              <a:solidFill>
                <a:srgbClr val="114B81"/>
              </a:solidFill>
              <a:ea typeface="Times New Roman" panose="02020603050405020304" pitchFamily="18" charset="0"/>
            </a:endParaRPr>
          </a:p>
        </p:txBody>
      </p:sp>
    </p:spTree>
    <p:extLst>
      <p:ext uri="{BB962C8B-B14F-4D97-AF65-F5344CB8AC3E}">
        <p14:creationId xmlns:p14="http://schemas.microsoft.com/office/powerpoint/2010/main" val="53305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A36BE70-880E-421E-BDA6-A7D02AF3CF2D}"/>
              </a:ext>
            </a:extLst>
          </p:cNvPr>
          <p:cNvSpPr>
            <a:spLocks noGrp="1"/>
          </p:cNvSpPr>
          <p:nvPr>
            <p:ph type="sldNum" sz="quarter" idx="12"/>
          </p:nvPr>
        </p:nvSpPr>
        <p:spPr>
          <a:xfrm>
            <a:off x="9080473" y="6342436"/>
            <a:ext cx="2743200" cy="365125"/>
          </a:xfrm>
        </p:spPr>
        <p:txBody>
          <a:bodyPr/>
          <a:lstStyle/>
          <a:p>
            <a:fld id="{7E305434-513E-40ED-B3E7-E03CE10BE062}" type="slidenum">
              <a:rPr lang="it-IT" sz="1400" b="1" smtClean="0">
                <a:solidFill>
                  <a:schemeClr val="accent1">
                    <a:lumMod val="75000"/>
                  </a:schemeClr>
                </a:solidFill>
                <a:latin typeface="Avenir Next LT Pro Demi" panose="020B0704020202020204" pitchFamily="34" charset="0"/>
              </a:rPr>
              <a:t>14</a:t>
            </a:fld>
            <a:endParaRPr lang="it-IT" sz="1400" b="1" dirty="0">
              <a:solidFill>
                <a:schemeClr val="accent1">
                  <a:lumMod val="75000"/>
                </a:schemeClr>
              </a:solidFill>
              <a:latin typeface="Avenir Next LT Pro Demi" panose="020B0704020202020204" pitchFamily="34" charset="0"/>
            </a:endParaRPr>
          </a:p>
        </p:txBody>
      </p:sp>
      <p:sp>
        <p:nvSpPr>
          <p:cNvPr id="7" name="CasellaDiTesto 6">
            <a:extLst>
              <a:ext uri="{FF2B5EF4-FFF2-40B4-BE49-F238E27FC236}">
                <a16:creationId xmlns:a16="http://schemas.microsoft.com/office/drawing/2014/main" id="{B60BC953-401F-4031-95BC-12CFE68A1173}"/>
              </a:ext>
            </a:extLst>
          </p:cNvPr>
          <p:cNvSpPr txBox="1"/>
          <p:nvPr/>
        </p:nvSpPr>
        <p:spPr>
          <a:xfrm>
            <a:off x="5575328" y="747593"/>
            <a:ext cx="6316698" cy="707886"/>
          </a:xfrm>
          <a:prstGeom prst="rect">
            <a:avLst/>
          </a:prstGeom>
          <a:noFill/>
        </p:spPr>
        <p:txBody>
          <a:bodyPr wrap="square">
            <a:spAutoFit/>
          </a:bodyPr>
          <a:lstStyle/>
          <a:p>
            <a:r>
              <a:rPr lang="it-IT" sz="4000" b="1" dirty="0">
                <a:solidFill>
                  <a:srgbClr val="114B81"/>
                </a:solidFill>
                <a:effectLst>
                  <a:outerShdw blurRad="38100" dist="38100" dir="2700000" algn="tl">
                    <a:srgbClr val="000000">
                      <a:alpha val="43137"/>
                    </a:srgbClr>
                  </a:outerShdw>
                </a:effectLst>
                <a:latin typeface="Avenir Next LT Pro Demi" panose="020B0704020202020204" pitchFamily="34" charset="0"/>
              </a:rPr>
              <a:t>Conclusioni</a:t>
            </a:r>
          </a:p>
        </p:txBody>
      </p:sp>
      <p:pic>
        <p:nvPicPr>
          <p:cNvPr id="16" name="Elemento grafico 15">
            <a:extLst>
              <a:ext uri="{FF2B5EF4-FFF2-40B4-BE49-F238E27FC236}">
                <a16:creationId xmlns:a16="http://schemas.microsoft.com/office/drawing/2014/main" id="{B98CF125-850A-4496-BD61-5370AC5A82E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6759"/>
          <a:stretch/>
        </p:blipFill>
        <p:spPr>
          <a:xfrm>
            <a:off x="134306" y="144136"/>
            <a:ext cx="4752000" cy="65143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Immagine 2">
            <a:extLst>
              <a:ext uri="{FF2B5EF4-FFF2-40B4-BE49-F238E27FC236}">
                <a16:creationId xmlns:a16="http://schemas.microsoft.com/office/drawing/2014/main" id="{5573CC35-4DA1-4B2F-AD52-5E91AFFA2D88}"/>
              </a:ext>
            </a:extLst>
          </p:cNvPr>
          <p:cNvPicPr>
            <a:picLocks noChangeAspect="1"/>
          </p:cNvPicPr>
          <p:nvPr/>
        </p:nvPicPr>
        <p:blipFill rotWithShape="1">
          <a:blip r:embed="rId4">
            <a:extLst>
              <a:ext uri="{28A0092B-C50C-407E-A947-70E740481C1C}">
                <a14:useLocalDpi xmlns:a14="http://schemas.microsoft.com/office/drawing/2010/main" val="0"/>
              </a:ext>
            </a:extLst>
          </a:blip>
          <a:srcRect r="79131"/>
          <a:stretch/>
        </p:blipFill>
        <p:spPr>
          <a:xfrm>
            <a:off x="3604158" y="1107016"/>
            <a:ext cx="547324" cy="498520"/>
          </a:xfrm>
          <a:prstGeom prst="rect">
            <a:avLst/>
          </a:prstGeom>
        </p:spPr>
      </p:pic>
      <p:cxnSp>
        <p:nvCxnSpPr>
          <p:cNvPr id="9" name="Connettore diritto 8">
            <a:extLst>
              <a:ext uri="{FF2B5EF4-FFF2-40B4-BE49-F238E27FC236}">
                <a16:creationId xmlns:a16="http://schemas.microsoft.com/office/drawing/2014/main" id="{19D722B0-ABFC-47DD-B67C-3BD5AE9BA9A3}"/>
              </a:ext>
            </a:extLst>
          </p:cNvPr>
          <p:cNvCxnSpPr>
            <a:cxnSpLocks/>
          </p:cNvCxnSpPr>
          <p:nvPr/>
        </p:nvCxnSpPr>
        <p:spPr>
          <a:xfrm flipV="1">
            <a:off x="5489648" y="597536"/>
            <a:ext cx="0" cy="1008000"/>
          </a:xfrm>
          <a:prstGeom prst="line">
            <a:avLst/>
          </a:prstGeom>
          <a:ln w="57150">
            <a:solidFill>
              <a:srgbClr val="00B0F0"/>
            </a:solidFill>
            <a:prstDash val="solid"/>
            <a:headEnd type="none" w="med" len="med"/>
            <a:tailEnd type="non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Rettangolo 7"/>
          <p:cNvSpPr/>
          <p:nvPr/>
        </p:nvSpPr>
        <p:spPr>
          <a:xfrm>
            <a:off x="5489647" y="1725301"/>
            <a:ext cx="6080157" cy="4370427"/>
          </a:xfrm>
          <a:prstGeom prst="rect">
            <a:avLst/>
          </a:prstGeom>
        </p:spPr>
        <p:txBody>
          <a:bodyPr wrap="square">
            <a:spAutoFit/>
          </a:bodyPr>
          <a:lstStyle/>
          <a:p>
            <a:pPr algn="just"/>
            <a:r>
              <a:rPr lang="it-IT" kern="1400" spc="25" dirty="0" smtClean="0">
                <a:solidFill>
                  <a:srgbClr val="114B81"/>
                </a:solidFill>
                <a:ea typeface="Times New Roman" panose="02020603050405020304" pitchFamily="18" charset="0"/>
              </a:rPr>
              <a:t>In estrema sintesi le province di Grosseto e Livorno, per certi aspetti e con diverse intensità, hanno accumulato un ritardo in termini di sviluppo economico, almeno </a:t>
            </a:r>
            <a:r>
              <a:rPr lang="it-IT" kern="1400" spc="25" dirty="0">
                <a:solidFill>
                  <a:srgbClr val="114B81"/>
                </a:solidFill>
                <a:ea typeface="Times New Roman" panose="02020603050405020304" pitchFamily="18" charset="0"/>
              </a:rPr>
              <a:t>rispetto </a:t>
            </a:r>
            <a:r>
              <a:rPr lang="it-IT" kern="1400" spc="25" dirty="0" smtClean="0">
                <a:solidFill>
                  <a:srgbClr val="114B81"/>
                </a:solidFill>
                <a:ea typeface="Times New Roman" panose="02020603050405020304" pitchFamily="18" charset="0"/>
              </a:rPr>
              <a:t>ad altri territori toscani</a:t>
            </a:r>
            <a:r>
              <a:rPr lang="it-IT" kern="1400" spc="25" dirty="0">
                <a:solidFill>
                  <a:srgbClr val="114B81"/>
                </a:solidFill>
                <a:ea typeface="Times New Roman" panose="02020603050405020304" pitchFamily="18" charset="0"/>
              </a:rPr>
              <a:t>. In particolare la provincia di Grosseto accusa un evidente </a:t>
            </a:r>
            <a:r>
              <a:rPr lang="it-IT" i="1" kern="1400" spc="25" dirty="0">
                <a:solidFill>
                  <a:srgbClr val="114B81"/>
                </a:solidFill>
                <a:ea typeface="Times New Roman" panose="02020603050405020304" pitchFamily="18" charset="0"/>
              </a:rPr>
              <a:t>gap</a:t>
            </a:r>
            <a:r>
              <a:rPr lang="it-IT" kern="1400" spc="25" dirty="0">
                <a:solidFill>
                  <a:srgbClr val="114B81"/>
                </a:solidFill>
                <a:ea typeface="Times New Roman" panose="02020603050405020304" pitchFamily="18" charset="0"/>
              </a:rPr>
              <a:t> </a:t>
            </a:r>
            <a:r>
              <a:rPr lang="it-IT" kern="1400" spc="25" dirty="0" smtClean="0">
                <a:solidFill>
                  <a:srgbClr val="114B81"/>
                </a:solidFill>
                <a:ea typeface="Times New Roman" panose="02020603050405020304" pitchFamily="18" charset="0"/>
              </a:rPr>
              <a:t>evolutivo persino </a:t>
            </a:r>
            <a:r>
              <a:rPr lang="it-IT" kern="1400" spc="25" dirty="0">
                <a:solidFill>
                  <a:srgbClr val="114B81"/>
                </a:solidFill>
                <a:ea typeface="Times New Roman" panose="02020603050405020304" pitchFamily="18" charset="0"/>
              </a:rPr>
              <a:t>in alcuni settori chiave della propria economia, avendo nel tempo percorso un sentiero espansivo caratterizzato da una «bassa intensità».</a:t>
            </a:r>
          </a:p>
          <a:p>
            <a:pPr algn="just"/>
            <a:r>
              <a:rPr lang="it-IT" kern="1400" spc="25" dirty="0" smtClean="0">
                <a:solidFill>
                  <a:srgbClr val="114B81"/>
                </a:solidFill>
                <a:ea typeface="Times New Roman" panose="02020603050405020304" pitchFamily="18" charset="0"/>
              </a:rPr>
              <a:t>Entrambe rimangono aggrappate ai pilastri che le sostenevano venti anni or sono (portualità, agricoltura, turismo, ecc.) senza che questi siano stati sfruttati appieno nelle loro potenzialità e senza una visione sinergica di sviluppo.</a:t>
            </a:r>
            <a:endParaRPr lang="it-IT" sz="800" kern="1400" spc="25" dirty="0" smtClean="0">
              <a:solidFill>
                <a:srgbClr val="114B81"/>
              </a:solidFill>
              <a:ea typeface="Times New Roman" panose="02020603050405020304" pitchFamily="18" charset="0"/>
            </a:endParaRPr>
          </a:p>
          <a:p>
            <a:pPr algn="just"/>
            <a:endParaRPr lang="it-IT" sz="800" kern="1400" spc="25" dirty="0" smtClean="0">
              <a:solidFill>
                <a:srgbClr val="114B81"/>
              </a:solidFill>
              <a:ea typeface="Times New Roman" panose="02020603050405020304" pitchFamily="18" charset="0"/>
            </a:endParaRPr>
          </a:p>
          <a:p>
            <a:pPr algn="just"/>
            <a:r>
              <a:rPr lang="it-IT" kern="1400" spc="25" dirty="0" smtClean="0">
                <a:solidFill>
                  <a:srgbClr val="114B81"/>
                </a:solidFill>
                <a:ea typeface="Times New Roman" panose="02020603050405020304" pitchFamily="18" charset="0"/>
              </a:rPr>
              <a:t>Quanto di questo ritardo è dovuto al mancato (o incompleto) adeguamento del sistema infrastrutturale? Quanto alla scarsità delle connessioni con le reti infrastrutturali esterne?</a:t>
            </a:r>
            <a:endParaRPr lang="it-IT" kern="1400" spc="25" dirty="0">
              <a:solidFill>
                <a:srgbClr val="114B81"/>
              </a:solidFill>
              <a:ea typeface="Times New Roman" panose="02020603050405020304" pitchFamily="18" charset="0"/>
            </a:endParaRPr>
          </a:p>
        </p:txBody>
      </p:sp>
    </p:spTree>
    <p:extLst>
      <p:ext uri="{BB962C8B-B14F-4D97-AF65-F5344CB8AC3E}">
        <p14:creationId xmlns:p14="http://schemas.microsoft.com/office/powerpoint/2010/main" val="3766472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6000AFA-84FF-48CB-97D0-A83C70F3FC8C}"/>
              </a:ext>
            </a:extLst>
          </p:cNvPr>
          <p:cNvSpPr>
            <a:spLocks noGrp="1"/>
          </p:cNvSpPr>
          <p:nvPr>
            <p:ph type="sldNum" sz="quarter" idx="12"/>
          </p:nvPr>
        </p:nvSpPr>
        <p:spPr/>
        <p:txBody>
          <a:bodyPr/>
          <a:lstStyle/>
          <a:p>
            <a:fld id="{7E305434-513E-40ED-B3E7-E03CE10BE062}" type="slidenum">
              <a:rPr lang="it-IT" smtClean="0"/>
              <a:t>15</a:t>
            </a:fld>
            <a:endParaRPr lang="it-IT"/>
          </a:p>
        </p:txBody>
      </p:sp>
      <p:pic>
        <p:nvPicPr>
          <p:cNvPr id="8" name="Immagine 7">
            <a:extLst>
              <a:ext uri="{FF2B5EF4-FFF2-40B4-BE49-F238E27FC236}">
                <a16:creationId xmlns:a16="http://schemas.microsoft.com/office/drawing/2014/main" id="{6D774F98-F706-48CF-9511-E7B6C218DD44}"/>
              </a:ext>
            </a:extLst>
          </p:cNvPr>
          <p:cNvPicPr>
            <a:picLocks noChangeAspect="1"/>
          </p:cNvPicPr>
          <p:nvPr/>
        </p:nvPicPr>
        <p:blipFill>
          <a:blip r:embed="rId2"/>
          <a:stretch>
            <a:fillRect/>
          </a:stretch>
        </p:blipFill>
        <p:spPr>
          <a:xfrm>
            <a:off x="10903547" y="280700"/>
            <a:ext cx="920126" cy="882430"/>
          </a:xfrm>
          <a:prstGeom prst="rect">
            <a:avLst/>
          </a:prstGeom>
        </p:spPr>
      </p:pic>
      <p:sp>
        <p:nvSpPr>
          <p:cNvPr id="9" name="CasellaDiTesto 8">
            <a:extLst>
              <a:ext uri="{FF2B5EF4-FFF2-40B4-BE49-F238E27FC236}">
                <a16:creationId xmlns:a16="http://schemas.microsoft.com/office/drawing/2014/main" id="{F0849B4A-1ACB-479E-ADF4-5E60C44F910B}"/>
              </a:ext>
            </a:extLst>
          </p:cNvPr>
          <p:cNvSpPr txBox="1"/>
          <p:nvPr/>
        </p:nvSpPr>
        <p:spPr>
          <a:xfrm>
            <a:off x="10641652" y="486382"/>
            <a:ext cx="1456717" cy="369332"/>
          </a:xfrm>
          <a:prstGeom prst="rect">
            <a:avLst/>
          </a:prstGeom>
          <a:noFill/>
        </p:spPr>
        <p:txBody>
          <a:bodyPr wrap="square">
            <a:spAutoFit/>
          </a:bodyPr>
          <a:lstStyle/>
          <a:p>
            <a:r>
              <a:rPr lang="it-IT" dirty="0">
                <a:solidFill>
                  <a:srgbClr val="114B81"/>
                </a:solidFill>
                <a:latin typeface="Avenir Black" panose="02000503020000020003" pitchFamily="2" charset="0"/>
              </a:rPr>
              <a:t>Lombardia</a:t>
            </a:r>
            <a:endParaRPr lang="it-IT" dirty="0">
              <a:solidFill>
                <a:srgbClr val="114B81"/>
              </a:solidFill>
            </a:endParaRPr>
          </a:p>
        </p:txBody>
      </p:sp>
      <p:sp>
        <p:nvSpPr>
          <p:cNvPr id="10" name="Rettangolo 9">
            <a:extLst>
              <a:ext uri="{FF2B5EF4-FFF2-40B4-BE49-F238E27FC236}">
                <a16:creationId xmlns:a16="http://schemas.microsoft.com/office/drawing/2014/main" id="{DBB4D6D6-8E88-4481-A77F-F7A87DE5A6AA}"/>
              </a:ext>
            </a:extLst>
          </p:cNvPr>
          <p:cNvSpPr/>
          <p:nvPr/>
        </p:nvSpPr>
        <p:spPr>
          <a:xfrm>
            <a:off x="0" y="0"/>
            <a:ext cx="12192000" cy="6858000"/>
          </a:xfrm>
          <a:prstGeom prst="rect">
            <a:avLst/>
          </a:prstGeom>
          <a:solidFill>
            <a:srgbClr val="114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sellaDiTesto 11">
            <a:extLst>
              <a:ext uri="{FF2B5EF4-FFF2-40B4-BE49-F238E27FC236}">
                <a16:creationId xmlns:a16="http://schemas.microsoft.com/office/drawing/2014/main" id="{AD3C456B-3F05-47A7-AC8A-257DF024E2C4}"/>
              </a:ext>
            </a:extLst>
          </p:cNvPr>
          <p:cNvSpPr txBox="1"/>
          <p:nvPr/>
        </p:nvSpPr>
        <p:spPr>
          <a:xfrm>
            <a:off x="3878227" y="2389786"/>
            <a:ext cx="4869263" cy="584775"/>
          </a:xfrm>
          <a:prstGeom prst="rect">
            <a:avLst/>
          </a:prstGeom>
          <a:noFill/>
        </p:spPr>
        <p:txBody>
          <a:bodyPr wrap="square">
            <a:spAutoFit/>
          </a:bodyPr>
          <a:lstStyle/>
          <a:p>
            <a:pPr algn="ctr"/>
            <a:r>
              <a:rPr lang="it-IT" sz="1600" dirty="0">
                <a:solidFill>
                  <a:schemeClr val="bg1"/>
                </a:solidFill>
                <a:latin typeface="Avenir Next LT Pro Light" panose="020B0304020202020204" pitchFamily="34" charset="0"/>
              </a:rPr>
              <a:t>Report realizzato </a:t>
            </a:r>
            <a:r>
              <a:rPr lang="it-IT" sz="1600" dirty="0" smtClean="0">
                <a:solidFill>
                  <a:schemeClr val="bg1"/>
                </a:solidFill>
                <a:latin typeface="Avenir Next LT Pro Light" panose="020B0304020202020204" pitchFamily="34" charset="0"/>
              </a:rPr>
              <a:t>dal Centro Studi e Servizi</a:t>
            </a:r>
          </a:p>
          <a:p>
            <a:pPr algn="ctr"/>
            <a:r>
              <a:rPr lang="it-IT" sz="1600" dirty="0" smtClean="0">
                <a:solidFill>
                  <a:schemeClr val="bg1"/>
                </a:solidFill>
                <a:latin typeface="Avenir Next LT Pro Light" panose="020B0304020202020204" pitchFamily="34" charset="0"/>
              </a:rPr>
              <a:t>Azienda Speciale della CCIAA </a:t>
            </a:r>
            <a:r>
              <a:rPr lang="it-IT" sz="1600" dirty="0">
                <a:solidFill>
                  <a:schemeClr val="bg1"/>
                </a:solidFill>
                <a:latin typeface="Avenir Next LT Pro Light" panose="020B0304020202020204" pitchFamily="34" charset="0"/>
              </a:rPr>
              <a:t>Maremma e </a:t>
            </a:r>
            <a:r>
              <a:rPr lang="it-IT" sz="1600" dirty="0" smtClean="0">
                <a:solidFill>
                  <a:schemeClr val="bg1"/>
                </a:solidFill>
                <a:latin typeface="Avenir Next LT Pro Light" panose="020B0304020202020204" pitchFamily="34" charset="0"/>
              </a:rPr>
              <a:t>Tirreno</a:t>
            </a:r>
            <a:endParaRPr lang="en-GB" sz="1600" dirty="0">
              <a:solidFill>
                <a:schemeClr val="bg1"/>
              </a:solidFill>
              <a:latin typeface="Avenir Next LT Pro Light" panose="020B0304020202020204" pitchFamily="34" charset="0"/>
            </a:endParaRPr>
          </a:p>
        </p:txBody>
      </p:sp>
      <p:cxnSp>
        <p:nvCxnSpPr>
          <p:cNvPr id="13" name="Connettore diritto 12">
            <a:extLst>
              <a:ext uri="{FF2B5EF4-FFF2-40B4-BE49-F238E27FC236}">
                <a16:creationId xmlns:a16="http://schemas.microsoft.com/office/drawing/2014/main" id="{8641B862-3C40-47CB-A546-7A2738CF77C5}"/>
              </a:ext>
            </a:extLst>
          </p:cNvPr>
          <p:cNvCxnSpPr>
            <a:cxnSpLocks/>
          </p:cNvCxnSpPr>
          <p:nvPr/>
        </p:nvCxnSpPr>
        <p:spPr>
          <a:xfrm flipH="1">
            <a:off x="4557959" y="3111086"/>
            <a:ext cx="3348681" cy="0"/>
          </a:xfrm>
          <a:prstGeom prst="line">
            <a:avLst/>
          </a:prstGeom>
          <a:ln w="19050">
            <a:solidFill>
              <a:srgbClr val="FFFFFF"/>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560" y="3247612"/>
            <a:ext cx="3409080" cy="559635"/>
          </a:xfrm>
          <a:prstGeom prst="rect">
            <a:avLst/>
          </a:prstGeom>
        </p:spPr>
      </p:pic>
    </p:spTree>
    <p:extLst>
      <p:ext uri="{BB962C8B-B14F-4D97-AF65-F5344CB8AC3E}">
        <p14:creationId xmlns:p14="http://schemas.microsoft.com/office/powerpoint/2010/main" val="1897237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A36BE70-880E-421E-BDA6-A7D02AF3CF2D}"/>
              </a:ext>
            </a:extLst>
          </p:cNvPr>
          <p:cNvSpPr>
            <a:spLocks noGrp="1"/>
          </p:cNvSpPr>
          <p:nvPr>
            <p:ph type="sldNum" sz="quarter" idx="12"/>
          </p:nvPr>
        </p:nvSpPr>
        <p:spPr>
          <a:xfrm>
            <a:off x="9080473" y="6342436"/>
            <a:ext cx="2743200" cy="365125"/>
          </a:xfrm>
        </p:spPr>
        <p:txBody>
          <a:bodyPr/>
          <a:lstStyle/>
          <a:p>
            <a:fld id="{7E305434-513E-40ED-B3E7-E03CE10BE062}" type="slidenum">
              <a:rPr lang="it-IT" sz="1400" b="1" smtClean="0">
                <a:solidFill>
                  <a:schemeClr val="accent1">
                    <a:lumMod val="75000"/>
                  </a:schemeClr>
                </a:solidFill>
                <a:latin typeface="Avenir Next LT Pro Demi" panose="020B0704020202020204" pitchFamily="34" charset="0"/>
              </a:rPr>
              <a:t>2</a:t>
            </a:fld>
            <a:endParaRPr lang="it-IT" sz="1400" b="1" dirty="0">
              <a:solidFill>
                <a:schemeClr val="accent1">
                  <a:lumMod val="75000"/>
                </a:schemeClr>
              </a:solidFill>
              <a:latin typeface="Avenir Next LT Pro Demi" panose="020B0704020202020204" pitchFamily="34" charset="0"/>
            </a:endParaRPr>
          </a:p>
        </p:txBody>
      </p:sp>
      <p:sp>
        <p:nvSpPr>
          <p:cNvPr id="13" name="Sottotitolo 2">
            <a:extLst>
              <a:ext uri="{FF2B5EF4-FFF2-40B4-BE49-F238E27FC236}">
                <a16:creationId xmlns:a16="http://schemas.microsoft.com/office/drawing/2014/main" id="{B46695E9-D34A-421B-ABCE-8E64522C0FA1}"/>
              </a:ext>
            </a:extLst>
          </p:cNvPr>
          <p:cNvSpPr txBox="1">
            <a:spLocks/>
          </p:cNvSpPr>
          <p:nvPr/>
        </p:nvSpPr>
        <p:spPr>
          <a:xfrm>
            <a:off x="4944859" y="3278319"/>
            <a:ext cx="5875504" cy="656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0" indent="-571500">
              <a:buClr>
                <a:srgbClr val="00B0F0"/>
              </a:buClr>
              <a:buFont typeface="Wingdings" panose="05000000000000000000" pitchFamily="2" charset="2"/>
              <a:buChar char="§"/>
            </a:pPr>
            <a:r>
              <a:rPr lang="it-IT" sz="1600" b="1" dirty="0" smtClean="0">
                <a:solidFill>
                  <a:srgbClr val="062540"/>
                </a:solidFill>
                <a:latin typeface="Avenir Next LT Pro" panose="020B0504020202020204" pitchFamily="34" charset="0"/>
              </a:rPr>
              <a:t>Popolazione residente</a:t>
            </a:r>
          </a:p>
          <a:p>
            <a:pPr marL="1080000" indent="-571500">
              <a:buClr>
                <a:srgbClr val="00B0F0"/>
              </a:buClr>
              <a:buFont typeface="Wingdings" panose="05000000000000000000" pitchFamily="2" charset="2"/>
              <a:buChar char="§"/>
            </a:pPr>
            <a:r>
              <a:rPr lang="it-IT" sz="1600" b="1" dirty="0" smtClean="0">
                <a:solidFill>
                  <a:srgbClr val="062540"/>
                </a:solidFill>
                <a:latin typeface="Avenir Next LT Pro" panose="020B0504020202020204" pitchFamily="34" charset="0"/>
              </a:rPr>
              <a:t>Demografia d’impresa</a:t>
            </a:r>
            <a:endParaRPr lang="it-IT" sz="1600" b="1" dirty="0">
              <a:solidFill>
                <a:srgbClr val="062540"/>
              </a:solidFill>
              <a:latin typeface="Avenir Next LT Pro" panose="020B0504020202020204" pitchFamily="34" charset="0"/>
            </a:endParaRPr>
          </a:p>
          <a:p>
            <a:pPr marL="1080000" indent="-571500">
              <a:buClr>
                <a:srgbClr val="00B0F0"/>
              </a:buClr>
              <a:buFont typeface="Wingdings" panose="05000000000000000000" pitchFamily="2" charset="2"/>
              <a:buChar char="§"/>
            </a:pPr>
            <a:r>
              <a:rPr lang="it-IT" sz="1600" b="1" dirty="0" smtClean="0">
                <a:solidFill>
                  <a:srgbClr val="062540"/>
                </a:solidFill>
                <a:latin typeface="Avenir Next LT Pro" panose="020B0504020202020204" pitchFamily="34" charset="0"/>
              </a:rPr>
              <a:t>Commercio con l’estero</a:t>
            </a:r>
            <a:endParaRPr lang="it-IT" sz="1600" b="1" dirty="0">
              <a:solidFill>
                <a:srgbClr val="062540"/>
              </a:solidFill>
              <a:latin typeface="Avenir Next LT Pro" panose="020B0504020202020204" pitchFamily="34" charset="0"/>
            </a:endParaRPr>
          </a:p>
          <a:p>
            <a:pPr marL="1080000" indent="-571500">
              <a:buClr>
                <a:srgbClr val="00B0F0"/>
              </a:buClr>
              <a:buFont typeface="Wingdings" panose="05000000000000000000" pitchFamily="2" charset="2"/>
              <a:buChar char="§"/>
            </a:pPr>
            <a:r>
              <a:rPr lang="it-IT" sz="1600" b="1" dirty="0" smtClean="0">
                <a:solidFill>
                  <a:srgbClr val="062540"/>
                </a:solidFill>
                <a:latin typeface="Avenir Next LT Pro" panose="020B0504020202020204" pitchFamily="34" charset="0"/>
              </a:rPr>
              <a:t>Turismo</a:t>
            </a:r>
          </a:p>
          <a:p>
            <a:pPr marL="1080000" indent="-571500">
              <a:buClr>
                <a:srgbClr val="00B0F0"/>
              </a:buClr>
              <a:buFont typeface="Wingdings" panose="05000000000000000000" pitchFamily="2" charset="2"/>
              <a:buChar char="§"/>
            </a:pPr>
            <a:r>
              <a:rPr lang="it-IT" sz="1600" b="1" dirty="0" smtClean="0">
                <a:solidFill>
                  <a:srgbClr val="062540"/>
                </a:solidFill>
                <a:latin typeface="Avenir Next LT Pro" panose="020B0504020202020204" pitchFamily="34" charset="0"/>
              </a:rPr>
              <a:t>Economia del Mare</a:t>
            </a:r>
          </a:p>
          <a:p>
            <a:pPr marL="1080000" indent="-571500">
              <a:buClr>
                <a:srgbClr val="00B0F0"/>
              </a:buClr>
              <a:buFont typeface="Wingdings" panose="05000000000000000000" pitchFamily="2" charset="2"/>
              <a:buChar char="§"/>
            </a:pPr>
            <a:r>
              <a:rPr lang="it-IT" sz="1600" b="1" dirty="0" smtClean="0">
                <a:solidFill>
                  <a:srgbClr val="062540"/>
                </a:solidFill>
                <a:latin typeface="Avenir Next LT Pro" panose="020B0504020202020204" pitchFamily="34" charset="0"/>
              </a:rPr>
              <a:t>Contabilità economica territoriale</a:t>
            </a:r>
            <a:endParaRPr lang="it-IT" sz="1600" b="1" dirty="0">
              <a:solidFill>
                <a:srgbClr val="062540"/>
              </a:solidFill>
              <a:latin typeface="Avenir Next LT Pro" panose="020B0504020202020204" pitchFamily="34" charset="0"/>
            </a:endParaRPr>
          </a:p>
        </p:txBody>
      </p:sp>
      <p:cxnSp>
        <p:nvCxnSpPr>
          <p:cNvPr id="18" name="Connettore diritto 17">
            <a:extLst>
              <a:ext uri="{FF2B5EF4-FFF2-40B4-BE49-F238E27FC236}">
                <a16:creationId xmlns:a16="http://schemas.microsoft.com/office/drawing/2014/main" id="{9C666163-BBD0-4CFA-BD1C-278DABF31541}"/>
              </a:ext>
            </a:extLst>
          </p:cNvPr>
          <p:cNvCxnSpPr>
            <a:cxnSpLocks/>
          </p:cNvCxnSpPr>
          <p:nvPr/>
        </p:nvCxnSpPr>
        <p:spPr>
          <a:xfrm flipV="1">
            <a:off x="5572508" y="1767835"/>
            <a:ext cx="0" cy="1008000"/>
          </a:xfrm>
          <a:prstGeom prst="line">
            <a:avLst/>
          </a:prstGeom>
          <a:ln w="57150">
            <a:solidFill>
              <a:srgbClr val="00B0F0"/>
            </a:solidFill>
            <a:prstDash val="solid"/>
            <a:headEnd type="none" w="med" len="med"/>
            <a:tailEnd type="non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CasellaDiTesto 6">
            <a:extLst>
              <a:ext uri="{FF2B5EF4-FFF2-40B4-BE49-F238E27FC236}">
                <a16:creationId xmlns:a16="http://schemas.microsoft.com/office/drawing/2014/main" id="{B60BC953-401F-4031-95BC-12CFE68A1173}"/>
              </a:ext>
            </a:extLst>
          </p:cNvPr>
          <p:cNvSpPr txBox="1"/>
          <p:nvPr/>
        </p:nvSpPr>
        <p:spPr>
          <a:xfrm>
            <a:off x="5813564" y="1585548"/>
            <a:ext cx="6316698" cy="1692771"/>
          </a:xfrm>
          <a:prstGeom prst="rect">
            <a:avLst/>
          </a:prstGeom>
          <a:noFill/>
        </p:spPr>
        <p:txBody>
          <a:bodyPr wrap="square">
            <a:spAutoFit/>
          </a:bodyPr>
          <a:lstStyle/>
          <a:p>
            <a:r>
              <a:rPr lang="it-IT" sz="3200" b="1" dirty="0" smtClean="0">
                <a:solidFill>
                  <a:srgbClr val="114B81"/>
                </a:solidFill>
                <a:effectLst>
                  <a:outerShdw blurRad="38100" dist="38100" dir="2700000" algn="tl">
                    <a:srgbClr val="000000">
                      <a:alpha val="43137"/>
                    </a:srgbClr>
                  </a:outerShdw>
                </a:effectLst>
                <a:latin typeface="Avenir Next LT Pro Demi" panose="020B0704020202020204" pitchFamily="34" charset="0"/>
              </a:rPr>
              <a:t>Parte prima:</a:t>
            </a:r>
            <a:endParaRPr lang="it-IT" b="1" dirty="0" smtClean="0">
              <a:solidFill>
                <a:srgbClr val="FF0000"/>
              </a:solidFill>
              <a:effectLst>
                <a:outerShdw blurRad="38100" dist="38100" dir="2700000" algn="tl">
                  <a:srgbClr val="000000">
                    <a:alpha val="43137"/>
                  </a:srgbClr>
                </a:outerShdw>
              </a:effectLst>
              <a:latin typeface="Avenir Next LT Pro Demi" panose="020B0704020202020204" pitchFamily="34" charset="0"/>
            </a:endParaRPr>
          </a:p>
          <a:p>
            <a:r>
              <a:rPr lang="it-IT" b="1" dirty="0">
                <a:solidFill>
                  <a:srgbClr val="114B81"/>
                </a:solidFill>
                <a:effectLst>
                  <a:outerShdw blurRad="38100" dist="38100" dir="2700000" algn="tl">
                    <a:srgbClr val="000000">
                      <a:alpha val="43137"/>
                    </a:srgbClr>
                  </a:outerShdw>
                </a:effectLst>
                <a:latin typeface="Avenir Next LT Pro Demi" panose="020B0704020202020204" pitchFamily="34" charset="0"/>
              </a:rPr>
              <a:t>Cenni sullo status quo e sull’andamento dei settori economici maggiormente connessi alla dotazione </a:t>
            </a:r>
            <a:r>
              <a:rPr lang="it-IT" b="1" dirty="0" smtClean="0">
                <a:solidFill>
                  <a:srgbClr val="114B81"/>
                </a:solidFill>
                <a:effectLst>
                  <a:outerShdw blurRad="38100" dist="38100" dir="2700000" algn="tl">
                    <a:srgbClr val="000000">
                      <a:alpha val="43137"/>
                    </a:srgbClr>
                  </a:outerShdw>
                </a:effectLst>
                <a:latin typeface="Avenir Next LT Pro Demi" panose="020B0704020202020204" pitchFamily="34" charset="0"/>
              </a:rPr>
              <a:t>infrastrutturale - Province </a:t>
            </a:r>
            <a:r>
              <a:rPr lang="it-IT" b="1" dirty="0">
                <a:solidFill>
                  <a:srgbClr val="114B81"/>
                </a:solidFill>
                <a:effectLst>
                  <a:outerShdw blurRad="38100" dist="38100" dir="2700000" algn="tl">
                    <a:srgbClr val="000000">
                      <a:alpha val="43137"/>
                    </a:srgbClr>
                  </a:outerShdw>
                </a:effectLst>
                <a:latin typeface="Avenir Next LT Pro Demi" panose="020B0704020202020204" pitchFamily="34" charset="0"/>
              </a:rPr>
              <a:t>di Grosseto e Livorno</a:t>
            </a:r>
          </a:p>
          <a:p>
            <a:endParaRPr lang="it-IT" b="1" dirty="0">
              <a:solidFill>
                <a:srgbClr val="FF0000"/>
              </a:solidFill>
              <a:effectLst>
                <a:outerShdw blurRad="38100" dist="38100" dir="2700000" algn="tl">
                  <a:srgbClr val="000000">
                    <a:alpha val="43137"/>
                  </a:srgbClr>
                </a:outerShdw>
              </a:effectLst>
              <a:latin typeface="Avenir Next LT Pro Demi" panose="020B0704020202020204" pitchFamily="34" charset="0"/>
            </a:endParaRPr>
          </a:p>
        </p:txBody>
      </p:sp>
      <p:pic>
        <p:nvPicPr>
          <p:cNvPr id="25" name="Elemento grafico 24">
            <a:extLst>
              <a:ext uri="{FF2B5EF4-FFF2-40B4-BE49-F238E27FC236}">
                <a16:creationId xmlns:a16="http://schemas.microsoft.com/office/drawing/2014/main" id="{7B733887-F11D-43D5-8F8B-F128983F600E}"/>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6232"/>
          <a:stretch/>
        </p:blipFill>
        <p:spPr>
          <a:xfrm>
            <a:off x="180507" y="150438"/>
            <a:ext cx="4764352" cy="65691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0473" y="6320637"/>
            <a:ext cx="2533502" cy="415900"/>
          </a:xfrm>
          <a:prstGeom prst="rect">
            <a:avLst/>
          </a:prstGeom>
        </p:spPr>
      </p:pic>
    </p:spTree>
    <p:extLst>
      <p:ext uri="{BB962C8B-B14F-4D97-AF65-F5344CB8AC3E}">
        <p14:creationId xmlns:p14="http://schemas.microsoft.com/office/powerpoint/2010/main" val="1468083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a:extLst>
              <a:ext uri="{FF2B5EF4-FFF2-40B4-BE49-F238E27FC236}">
                <a16:creationId xmlns:a16="http://schemas.microsoft.com/office/drawing/2014/main" id="{54FA4170-C92B-4C3A-B64B-D9238711ED7C}"/>
              </a:ext>
            </a:extLst>
          </p:cNvPr>
          <p:cNvSpPr>
            <a:spLocks noGrp="1"/>
          </p:cNvSpPr>
          <p:nvPr>
            <p:ph type="sldNum" sz="quarter" idx="12"/>
          </p:nvPr>
        </p:nvSpPr>
        <p:spPr>
          <a:xfrm>
            <a:off x="9080473" y="6342436"/>
            <a:ext cx="2743200" cy="365125"/>
          </a:xfrm>
        </p:spPr>
        <p:txBody>
          <a:bodyPr/>
          <a:lstStyle/>
          <a:p>
            <a:fld id="{7E305434-513E-40ED-B3E7-E03CE10BE062}" type="slidenum">
              <a:rPr lang="it-IT" sz="1400" b="1" smtClean="0">
                <a:solidFill>
                  <a:schemeClr val="accent1">
                    <a:lumMod val="75000"/>
                  </a:schemeClr>
                </a:solidFill>
                <a:latin typeface="Avenir Next LT Pro Demi" panose="020B0704020202020204" pitchFamily="34" charset="0"/>
              </a:rPr>
              <a:t>3</a:t>
            </a:fld>
            <a:endParaRPr lang="it-IT" sz="1400" b="1" dirty="0">
              <a:solidFill>
                <a:schemeClr val="accent1">
                  <a:lumMod val="75000"/>
                </a:schemeClr>
              </a:solidFill>
              <a:latin typeface="Avenir Next LT Pro Demi" panose="020B0704020202020204" pitchFamily="34" charset="0"/>
            </a:endParaRPr>
          </a:p>
        </p:txBody>
      </p:sp>
      <p:sp>
        <p:nvSpPr>
          <p:cNvPr id="8" name="Segnaposto numero diapositiva 3">
            <a:extLst>
              <a:ext uri="{FF2B5EF4-FFF2-40B4-BE49-F238E27FC236}">
                <a16:creationId xmlns:a16="http://schemas.microsoft.com/office/drawing/2014/main" id="{8CD9CF97-4374-4918-A881-9313FB9C5EE1}"/>
              </a:ext>
            </a:extLst>
          </p:cNvPr>
          <p:cNvSpPr txBox="1">
            <a:spLocks/>
          </p:cNvSpPr>
          <p:nvPr/>
        </p:nvSpPr>
        <p:spPr>
          <a:xfrm>
            <a:off x="9080473" y="6342436"/>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305434-513E-40ED-B3E7-E03CE10BE062}" type="slidenum">
              <a:rPr lang="it-IT" sz="1400" b="1" smtClean="0">
                <a:solidFill>
                  <a:schemeClr val="accent1">
                    <a:lumMod val="75000"/>
                  </a:schemeClr>
                </a:solidFill>
                <a:latin typeface="Avenir Next LT Pro Demi" panose="020B0704020202020204" pitchFamily="34" charset="0"/>
              </a:rPr>
              <a:pPr/>
              <a:t>3</a:t>
            </a:fld>
            <a:endParaRPr lang="it-IT" sz="1400" b="1" dirty="0">
              <a:solidFill>
                <a:schemeClr val="accent1">
                  <a:lumMod val="75000"/>
                </a:schemeClr>
              </a:solidFill>
              <a:latin typeface="Avenir Next LT Pro Demi" panose="020B0704020202020204" pitchFamily="34" charset="0"/>
            </a:endParaRPr>
          </a:p>
        </p:txBody>
      </p:sp>
      <p:cxnSp>
        <p:nvCxnSpPr>
          <p:cNvPr id="12" name="Connettore diritto 11">
            <a:extLst>
              <a:ext uri="{FF2B5EF4-FFF2-40B4-BE49-F238E27FC236}">
                <a16:creationId xmlns:a16="http://schemas.microsoft.com/office/drawing/2014/main" id="{ED012609-A716-454A-8EE5-FCD2CC32A804}"/>
              </a:ext>
            </a:extLst>
          </p:cNvPr>
          <p:cNvCxnSpPr>
            <a:cxnSpLocks/>
          </p:cNvCxnSpPr>
          <p:nvPr/>
        </p:nvCxnSpPr>
        <p:spPr>
          <a:xfrm>
            <a:off x="1101133" y="6161703"/>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7044649-1A12-426F-9B00-42068B808542}"/>
              </a:ext>
            </a:extLst>
          </p:cNvPr>
          <p:cNvSpPr txBox="1"/>
          <p:nvPr/>
        </p:nvSpPr>
        <p:spPr>
          <a:xfrm rot="16200000">
            <a:off x="-3104133" y="3104999"/>
            <a:ext cx="6858002" cy="64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4" name="CasellaDiTesto 13">
            <a:extLst>
              <a:ext uri="{FF2B5EF4-FFF2-40B4-BE49-F238E27FC236}">
                <a16:creationId xmlns:a16="http://schemas.microsoft.com/office/drawing/2014/main" id="{A0BD6D30-0742-4389-8978-BEF58100FDEE}"/>
              </a:ext>
            </a:extLst>
          </p:cNvPr>
          <p:cNvSpPr txBox="1"/>
          <p:nvPr/>
        </p:nvSpPr>
        <p:spPr>
          <a:xfrm rot="16200000">
            <a:off x="-2571049" y="2651561"/>
            <a:ext cx="5767813" cy="646331"/>
          </a:xfrm>
          <a:prstGeom prst="rect">
            <a:avLst/>
          </a:prstGeom>
          <a:noFill/>
        </p:spPr>
        <p:txBody>
          <a:bodyPr wrap="square">
            <a:spAutoFit/>
          </a:bodyPr>
          <a:lstStyle/>
          <a:p>
            <a:pPr algn="r"/>
            <a:r>
              <a:rPr lang="it-IT" sz="3600" b="1" dirty="0" smtClean="0">
                <a:solidFill>
                  <a:schemeClr val="bg1"/>
                </a:solidFill>
                <a:effectLst>
                  <a:outerShdw blurRad="38100" dist="38100" dir="2700000" algn="tl">
                    <a:srgbClr val="000000">
                      <a:alpha val="43137"/>
                    </a:srgbClr>
                  </a:outerShdw>
                </a:effectLst>
                <a:latin typeface="Avenir Next LT Pro Demi" panose="020B0704020202020204" pitchFamily="34" charset="0"/>
              </a:rPr>
              <a:t>Popolazione residente</a:t>
            </a: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6" name="Segnaposto piè di pagina 1">
            <a:extLst>
              <a:ext uri="{FF2B5EF4-FFF2-40B4-BE49-F238E27FC236}">
                <a16:creationId xmlns:a16="http://schemas.microsoft.com/office/drawing/2014/main" id="{32AEDCCE-25C4-42C3-A3C7-32827CA7D944}"/>
              </a:ext>
            </a:extLst>
          </p:cNvPr>
          <p:cNvSpPr>
            <a:spLocks noGrp="1"/>
          </p:cNvSpPr>
          <p:nvPr>
            <p:ph type="ftr" sz="quarter" idx="11"/>
          </p:nvPr>
        </p:nvSpPr>
        <p:spPr>
          <a:xfrm>
            <a:off x="996175" y="6333508"/>
            <a:ext cx="8313283" cy="365125"/>
          </a:xfrm>
        </p:spPr>
        <p:txBody>
          <a:bodyPr/>
          <a:lstStyle/>
          <a:p>
            <a:pPr algn="l"/>
            <a:r>
              <a:rPr lang="it-IT" sz="1600" b="1" dirty="0">
                <a:solidFill>
                  <a:srgbClr val="062540"/>
                </a:solidFill>
                <a:effectLst>
                  <a:outerShdw blurRad="38100" dist="38100" dir="2700000" algn="tl">
                    <a:srgbClr val="000000">
                      <a:alpha val="43137"/>
                    </a:srgbClr>
                  </a:outerShdw>
                </a:effectLst>
                <a:latin typeface="Avenir Next LT Pro Demi" panose="020B0704020202020204" pitchFamily="34" charset="0"/>
              </a:rPr>
              <a:t>Lo sviluppo infrastrutturale per la ripresa economica dei territori di Grosseto e Livorno</a:t>
            </a:r>
            <a:endParaRPr lang="it-IT" sz="1600" dirty="0">
              <a:solidFill>
                <a:srgbClr val="062540"/>
              </a:solidFill>
              <a:latin typeface="Avenir Next LT Pro Demi" panose="020B07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0473" y="6320637"/>
            <a:ext cx="2533502" cy="415900"/>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3429020253"/>
              </p:ext>
            </p:extLst>
          </p:nvPr>
        </p:nvGraphicFramePr>
        <p:xfrm>
          <a:off x="2284618" y="577049"/>
          <a:ext cx="7024840" cy="1190675"/>
        </p:xfrm>
        <a:graphic>
          <a:graphicData uri="http://schemas.openxmlformats.org/drawingml/2006/table">
            <a:tbl>
              <a:tblPr/>
              <a:tblGrid>
                <a:gridCol w="713262">
                  <a:extLst>
                    <a:ext uri="{9D8B030D-6E8A-4147-A177-3AD203B41FA5}">
                      <a16:colId xmlns:a16="http://schemas.microsoft.com/office/drawing/2014/main" val="20000"/>
                    </a:ext>
                  </a:extLst>
                </a:gridCol>
                <a:gridCol w="1115859">
                  <a:extLst>
                    <a:ext uri="{9D8B030D-6E8A-4147-A177-3AD203B41FA5}">
                      <a16:colId xmlns:a16="http://schemas.microsoft.com/office/drawing/2014/main" val="20001"/>
                    </a:ext>
                  </a:extLst>
                </a:gridCol>
                <a:gridCol w="849575">
                  <a:extLst>
                    <a:ext uri="{9D8B030D-6E8A-4147-A177-3AD203B41FA5}">
                      <a16:colId xmlns:a16="http://schemas.microsoft.com/office/drawing/2014/main" val="20002"/>
                    </a:ext>
                  </a:extLst>
                </a:gridCol>
                <a:gridCol w="849575">
                  <a:extLst>
                    <a:ext uri="{9D8B030D-6E8A-4147-A177-3AD203B41FA5}">
                      <a16:colId xmlns:a16="http://schemas.microsoft.com/office/drawing/2014/main" val="20003"/>
                    </a:ext>
                  </a:extLst>
                </a:gridCol>
                <a:gridCol w="291645">
                  <a:extLst>
                    <a:ext uri="{9D8B030D-6E8A-4147-A177-3AD203B41FA5}">
                      <a16:colId xmlns:a16="http://schemas.microsoft.com/office/drawing/2014/main" val="20004"/>
                    </a:ext>
                  </a:extLst>
                </a:gridCol>
                <a:gridCol w="713262">
                  <a:extLst>
                    <a:ext uri="{9D8B030D-6E8A-4147-A177-3AD203B41FA5}">
                      <a16:colId xmlns:a16="http://schemas.microsoft.com/office/drawing/2014/main" val="20005"/>
                    </a:ext>
                  </a:extLst>
                </a:gridCol>
                <a:gridCol w="1245831">
                  <a:extLst>
                    <a:ext uri="{9D8B030D-6E8A-4147-A177-3AD203B41FA5}">
                      <a16:colId xmlns:a16="http://schemas.microsoft.com/office/drawing/2014/main" val="20006"/>
                    </a:ext>
                  </a:extLst>
                </a:gridCol>
                <a:gridCol w="1245831">
                  <a:extLst>
                    <a:ext uri="{9D8B030D-6E8A-4147-A177-3AD203B41FA5}">
                      <a16:colId xmlns:a16="http://schemas.microsoft.com/office/drawing/2014/main" val="20007"/>
                    </a:ext>
                  </a:extLst>
                </a:gridCol>
              </a:tblGrid>
              <a:tr h="238175">
                <a:tc gridSpan="4">
                  <a:txBody>
                    <a:bodyPr/>
                    <a:lstStyle/>
                    <a:p>
                      <a:pPr algn="ctr" fontAlgn="ctr"/>
                      <a:r>
                        <a:rPr lang="it-IT" sz="1100" b="1" i="0" u="none" strike="noStrike" dirty="0">
                          <a:solidFill>
                            <a:srgbClr val="002060"/>
                          </a:solidFill>
                          <a:effectLst/>
                          <a:latin typeface="Calibri" panose="020F0502020204030204" pitchFamily="34" charset="0"/>
                        </a:rPr>
                        <a:t>Residenti per sesso </a:t>
                      </a:r>
                      <a:r>
                        <a:rPr lang="it-IT" sz="1100" b="1" i="0" u="none" strike="noStrike" dirty="0" smtClean="0">
                          <a:solidFill>
                            <a:srgbClr val="002060"/>
                          </a:solidFill>
                          <a:effectLst/>
                          <a:latin typeface="Calibri" panose="020F0502020204030204" pitchFamily="34" charset="0"/>
                        </a:rPr>
                        <a:t>2021, saldo </a:t>
                      </a:r>
                      <a:r>
                        <a:rPr lang="it-IT" sz="1100" b="1" i="0" u="none" strike="noStrike" dirty="0">
                          <a:solidFill>
                            <a:srgbClr val="002060"/>
                          </a:solidFill>
                          <a:effectLst/>
                          <a:latin typeface="Calibri" panose="020F0502020204030204" pitchFamily="34" charset="0"/>
                        </a:rPr>
                        <a:t>e variazioni tendenziali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ctr"/>
                      <a:endParaRPr lang="it-IT"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it-IT" sz="1100" b="1" i="0" u="none" strike="noStrike">
                          <a:solidFill>
                            <a:srgbClr val="002060"/>
                          </a:solidFill>
                          <a:effectLst/>
                          <a:latin typeface="Calibri" panose="020F0502020204030204" pitchFamily="34" charset="0"/>
                        </a:rPr>
                        <a:t>Densità di popolazione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90500">
                <a:tc>
                  <a:txBody>
                    <a:bodyPr/>
                    <a:lstStyle/>
                    <a:p>
                      <a:pPr algn="l" fontAlgn="ctr"/>
                      <a:r>
                        <a:rPr lang="it-IT" sz="1000" b="1" i="0" u="none" strike="noStrike" dirty="0">
                          <a:solidFill>
                            <a:srgbClr val="002060"/>
                          </a:solidFill>
                          <a:effectLst/>
                          <a:latin typeface="Calibri" panose="020F0502020204030204" pitchFamily="34" charset="0"/>
                        </a:rPr>
                        <a:t>Territorio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2060"/>
                          </a:solidFill>
                          <a:effectLst/>
                          <a:latin typeface="Calibri" panose="020F0502020204030204" pitchFamily="34" charset="0"/>
                        </a:rPr>
                        <a:t>2021 (provvisorio)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2060"/>
                          </a:solidFill>
                          <a:effectLst/>
                          <a:latin typeface="Calibri" panose="020F0502020204030204" pitchFamily="34" charset="0"/>
                        </a:rPr>
                        <a:t>Saldo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2060"/>
                          </a:solidFill>
                          <a:effectLst/>
                          <a:latin typeface="Calibri" panose="020F0502020204030204" pitchFamily="34" charset="0"/>
                        </a:rPr>
                        <a:t>Variazione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000" b="1" i="1" u="none" strike="noStrike" dirty="0">
                          <a:solidFill>
                            <a:srgbClr val="002060"/>
                          </a:solidFill>
                          <a:effectLst/>
                          <a:latin typeface="Calibri" panose="020F0502020204030204" pitchFamily="34" charset="0"/>
                        </a:rPr>
                        <a:t>Territorio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1" u="none" strike="noStrike" dirty="0">
                          <a:solidFill>
                            <a:srgbClr val="002060"/>
                          </a:solidFill>
                          <a:effectLst/>
                          <a:latin typeface="Calibri" panose="020F0502020204030204" pitchFamily="34" charset="0"/>
                        </a:rPr>
                        <a:t>Superficie (kmq)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1" u="none" strike="noStrike" dirty="0">
                          <a:solidFill>
                            <a:srgbClr val="002060"/>
                          </a:solidFill>
                          <a:effectLst/>
                          <a:latin typeface="Calibri" panose="020F0502020204030204" pitchFamily="34" charset="0"/>
                        </a:rPr>
                        <a:t>Densità (ab. per Kmq)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ctr"/>
                      <a:r>
                        <a:rPr lang="it-IT" sz="1000" b="0" i="0" u="none" strike="noStrike">
                          <a:solidFill>
                            <a:srgbClr val="002060"/>
                          </a:solidFill>
                          <a:effectLst/>
                          <a:latin typeface="Calibri" panose="020F0502020204030204" pitchFamily="34" charset="0"/>
                        </a:rPr>
                        <a:t>Grosseto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216.989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000" b="0" i="0" u="none" strike="noStrike">
                          <a:solidFill>
                            <a:srgbClr val="002060"/>
                          </a:solidFill>
                          <a:effectLst/>
                          <a:latin typeface="Calibri" panose="020F0502020204030204" pitchFamily="34" charset="0"/>
                        </a:rPr>
                        <a:t>Grosseto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4.503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ctr"/>
                      <a:r>
                        <a:rPr lang="it-IT" sz="1000" b="0" i="0" u="none" strike="noStrike">
                          <a:solidFill>
                            <a:srgbClr val="002060"/>
                          </a:solidFill>
                          <a:effectLst/>
                          <a:latin typeface="Calibri" panose="020F0502020204030204" pitchFamily="34" charset="0"/>
                        </a:rPr>
                        <a:t>Livorno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326.716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-2.280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000" b="0" i="0" u="none" strike="noStrike">
                          <a:solidFill>
                            <a:srgbClr val="002060"/>
                          </a:solidFill>
                          <a:effectLst/>
                          <a:latin typeface="Calibri" panose="020F0502020204030204" pitchFamily="34" charset="0"/>
                        </a:rPr>
                        <a:t>Livorno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1.214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269,2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ctr"/>
                      <a:r>
                        <a:rPr lang="it-IT" sz="1000" b="0" i="0" u="none" strike="noStrike">
                          <a:solidFill>
                            <a:srgbClr val="002060"/>
                          </a:solidFill>
                          <a:effectLst/>
                          <a:latin typeface="Calibri" panose="020F0502020204030204" pitchFamily="34" charset="0"/>
                        </a:rPr>
                        <a:t>Toscana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3.676.285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-16.580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000" b="0" i="0" u="none" strike="noStrike">
                          <a:solidFill>
                            <a:srgbClr val="002060"/>
                          </a:solidFill>
                          <a:effectLst/>
                          <a:latin typeface="Calibri" panose="020F0502020204030204" pitchFamily="34" charset="0"/>
                        </a:rPr>
                        <a:t>Toscana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22.993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159,9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ctr"/>
                      <a:r>
                        <a:rPr lang="it-IT" sz="1000" b="0" i="0" u="none" strike="noStrike">
                          <a:solidFill>
                            <a:srgbClr val="002060"/>
                          </a:solidFill>
                          <a:effectLst/>
                          <a:latin typeface="Calibri" panose="020F0502020204030204" pitchFamily="34"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58.983.122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-253.091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000" b="0" i="0" u="none" strike="noStrike">
                          <a:solidFill>
                            <a:srgbClr val="002060"/>
                          </a:solidFill>
                          <a:effectLst/>
                          <a:latin typeface="Calibri" panose="020F0502020204030204" pitchFamily="34"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301.338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solidFill>
                            <a:srgbClr val="002060"/>
                          </a:solidFill>
                          <a:effectLst/>
                          <a:latin typeface="Calibri" panose="020F0502020204030204" pitchFamily="34" charset="0"/>
                        </a:rPr>
                        <a:t>195,7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5" name="Grafico 14"/>
          <p:cNvGraphicFramePr>
            <a:graphicFrameLocks/>
          </p:cNvGraphicFramePr>
          <p:nvPr>
            <p:extLst>
              <p:ext uri="{D42A27DB-BD31-4B8C-83A1-F6EECF244321}">
                <p14:modId xmlns:p14="http://schemas.microsoft.com/office/powerpoint/2010/main" val="1457625338"/>
              </p:ext>
            </p:extLst>
          </p:nvPr>
        </p:nvGraphicFramePr>
        <p:xfrm>
          <a:off x="3370191" y="3213240"/>
          <a:ext cx="5200650" cy="2681288"/>
        </p:xfrm>
        <a:graphic>
          <a:graphicData uri="http://schemas.openxmlformats.org/drawingml/2006/chart">
            <c:chart xmlns:c="http://schemas.openxmlformats.org/drawingml/2006/chart" xmlns:r="http://schemas.openxmlformats.org/officeDocument/2006/relationships" r:id="rId3"/>
          </a:graphicData>
        </a:graphic>
      </p:graphicFrame>
      <p:sp>
        <p:nvSpPr>
          <p:cNvPr id="2" name="Rettangolo 1"/>
          <p:cNvSpPr/>
          <p:nvPr/>
        </p:nvSpPr>
        <p:spPr>
          <a:xfrm>
            <a:off x="1609872" y="2020619"/>
            <a:ext cx="8842201" cy="954107"/>
          </a:xfrm>
          <a:prstGeom prst="rect">
            <a:avLst/>
          </a:prstGeom>
        </p:spPr>
        <p:txBody>
          <a:bodyPr wrap="square">
            <a:spAutoFit/>
          </a:bodyPr>
          <a:lstStyle/>
          <a:p>
            <a:pPr algn="just"/>
            <a:r>
              <a:rPr lang="it-IT" sz="1400" dirty="0" smtClean="0">
                <a:solidFill>
                  <a:srgbClr val="114B81"/>
                </a:solidFill>
              </a:rPr>
              <a:t>In quello che ormai è un «inverno demografico», la popolazione residente nelle province </a:t>
            </a:r>
            <a:r>
              <a:rPr lang="it-IT" sz="1400" dirty="0">
                <a:solidFill>
                  <a:srgbClr val="114B81"/>
                </a:solidFill>
              </a:rPr>
              <a:t>di Grosseto </a:t>
            </a:r>
            <a:r>
              <a:rPr lang="it-IT" sz="1400" dirty="0" smtClean="0">
                <a:solidFill>
                  <a:srgbClr val="114B81"/>
                </a:solidFill>
              </a:rPr>
              <a:t>e </a:t>
            </a:r>
            <a:r>
              <a:rPr lang="it-IT" sz="1400" dirty="0">
                <a:solidFill>
                  <a:srgbClr val="114B81"/>
                </a:solidFill>
              </a:rPr>
              <a:t>Livorno è</a:t>
            </a:r>
            <a:r>
              <a:rPr lang="it-IT" sz="1400" dirty="0" smtClean="0">
                <a:solidFill>
                  <a:srgbClr val="114B81"/>
                </a:solidFill>
              </a:rPr>
              <a:t> </a:t>
            </a:r>
            <a:r>
              <a:rPr lang="it-IT" sz="1400" dirty="0">
                <a:solidFill>
                  <a:srgbClr val="114B81"/>
                </a:solidFill>
              </a:rPr>
              <a:t>fra le più anziane in Toscana, </a:t>
            </a:r>
            <a:r>
              <a:rPr lang="it-IT" sz="1400" dirty="0" smtClean="0">
                <a:solidFill>
                  <a:srgbClr val="114B81"/>
                </a:solidFill>
              </a:rPr>
              <a:t>regione </a:t>
            </a:r>
            <a:r>
              <a:rPr lang="it-IT" sz="1400" dirty="0">
                <a:solidFill>
                  <a:srgbClr val="114B81"/>
                </a:solidFill>
              </a:rPr>
              <a:t>che è fra le più vecchie in Italia, uno dei Paesi con l’età media più avanzata al mondo. In tale contesto, il saldo naturale della popolazione non può essere che negativo, con tendenza a peggiorare ulteriormente negli anni a venire</a:t>
            </a:r>
            <a:r>
              <a:rPr lang="it-IT" sz="1400" dirty="0" smtClean="0">
                <a:solidFill>
                  <a:srgbClr val="114B81"/>
                </a:solidFill>
              </a:rPr>
              <a:t>. Localmente il saldo migratorio ormai da anni non riesce più a colmare il saldo naturale.</a:t>
            </a:r>
            <a:endParaRPr lang="it-IT" sz="1400" dirty="0">
              <a:solidFill>
                <a:srgbClr val="114B81"/>
              </a:solidFill>
            </a:endParaRPr>
          </a:p>
        </p:txBody>
      </p:sp>
    </p:spTree>
    <p:extLst>
      <p:ext uri="{BB962C8B-B14F-4D97-AF65-F5344CB8AC3E}">
        <p14:creationId xmlns:p14="http://schemas.microsoft.com/office/powerpoint/2010/main" val="2085018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a:extLst>
              <a:ext uri="{FF2B5EF4-FFF2-40B4-BE49-F238E27FC236}">
                <a16:creationId xmlns:a16="http://schemas.microsoft.com/office/drawing/2014/main" id="{54FA4170-C92B-4C3A-B64B-D9238711ED7C}"/>
              </a:ext>
            </a:extLst>
          </p:cNvPr>
          <p:cNvSpPr>
            <a:spLocks noGrp="1"/>
          </p:cNvSpPr>
          <p:nvPr>
            <p:ph type="sldNum" sz="quarter" idx="12"/>
          </p:nvPr>
        </p:nvSpPr>
        <p:spPr>
          <a:xfrm>
            <a:off x="9080473" y="6342436"/>
            <a:ext cx="2743200" cy="365125"/>
          </a:xfrm>
        </p:spPr>
        <p:txBody>
          <a:bodyPr/>
          <a:lstStyle/>
          <a:p>
            <a:fld id="{7E305434-513E-40ED-B3E7-E03CE10BE062}" type="slidenum">
              <a:rPr lang="it-IT" sz="1400" b="1" smtClean="0">
                <a:solidFill>
                  <a:schemeClr val="accent1">
                    <a:lumMod val="75000"/>
                  </a:schemeClr>
                </a:solidFill>
                <a:latin typeface="Avenir Next LT Pro Demi" panose="020B0704020202020204" pitchFamily="34" charset="0"/>
              </a:rPr>
              <a:t>4</a:t>
            </a:fld>
            <a:endParaRPr lang="it-IT" sz="1400" b="1" dirty="0">
              <a:solidFill>
                <a:schemeClr val="accent1">
                  <a:lumMod val="75000"/>
                </a:schemeClr>
              </a:solidFill>
              <a:latin typeface="Avenir Next LT Pro Demi" panose="020B0704020202020204" pitchFamily="34" charset="0"/>
            </a:endParaRPr>
          </a:p>
        </p:txBody>
      </p:sp>
      <p:sp>
        <p:nvSpPr>
          <p:cNvPr id="8" name="Segnaposto numero diapositiva 3">
            <a:extLst>
              <a:ext uri="{FF2B5EF4-FFF2-40B4-BE49-F238E27FC236}">
                <a16:creationId xmlns:a16="http://schemas.microsoft.com/office/drawing/2014/main" id="{8CD9CF97-4374-4918-A881-9313FB9C5EE1}"/>
              </a:ext>
            </a:extLst>
          </p:cNvPr>
          <p:cNvSpPr txBox="1">
            <a:spLocks/>
          </p:cNvSpPr>
          <p:nvPr/>
        </p:nvSpPr>
        <p:spPr>
          <a:xfrm>
            <a:off x="9080473" y="6342436"/>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305434-513E-40ED-B3E7-E03CE10BE062}" type="slidenum">
              <a:rPr lang="it-IT" sz="1400" b="1" smtClean="0">
                <a:solidFill>
                  <a:schemeClr val="accent1">
                    <a:lumMod val="75000"/>
                  </a:schemeClr>
                </a:solidFill>
                <a:latin typeface="Avenir Next LT Pro Demi" panose="020B0704020202020204" pitchFamily="34" charset="0"/>
              </a:rPr>
              <a:pPr/>
              <a:t>4</a:t>
            </a:fld>
            <a:endParaRPr lang="it-IT" sz="1400" b="1" dirty="0">
              <a:solidFill>
                <a:schemeClr val="accent1">
                  <a:lumMod val="75000"/>
                </a:schemeClr>
              </a:solidFill>
              <a:latin typeface="Avenir Next LT Pro Demi" panose="020B0704020202020204" pitchFamily="34" charset="0"/>
            </a:endParaRPr>
          </a:p>
        </p:txBody>
      </p:sp>
      <p:cxnSp>
        <p:nvCxnSpPr>
          <p:cNvPr id="12" name="Connettore diritto 11">
            <a:extLst>
              <a:ext uri="{FF2B5EF4-FFF2-40B4-BE49-F238E27FC236}">
                <a16:creationId xmlns:a16="http://schemas.microsoft.com/office/drawing/2014/main" id="{ED012609-A716-454A-8EE5-FCD2CC32A804}"/>
              </a:ext>
            </a:extLst>
          </p:cNvPr>
          <p:cNvCxnSpPr>
            <a:cxnSpLocks/>
          </p:cNvCxnSpPr>
          <p:nvPr/>
        </p:nvCxnSpPr>
        <p:spPr>
          <a:xfrm>
            <a:off x="1101133" y="6161703"/>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7044649-1A12-426F-9B00-42068B808542}"/>
              </a:ext>
            </a:extLst>
          </p:cNvPr>
          <p:cNvSpPr txBox="1"/>
          <p:nvPr/>
        </p:nvSpPr>
        <p:spPr>
          <a:xfrm rot="16200000">
            <a:off x="-3104133" y="3104999"/>
            <a:ext cx="6858002" cy="64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4" name="CasellaDiTesto 13">
            <a:extLst>
              <a:ext uri="{FF2B5EF4-FFF2-40B4-BE49-F238E27FC236}">
                <a16:creationId xmlns:a16="http://schemas.microsoft.com/office/drawing/2014/main" id="{A0BD6D30-0742-4389-8978-BEF58100FDEE}"/>
              </a:ext>
            </a:extLst>
          </p:cNvPr>
          <p:cNvSpPr txBox="1"/>
          <p:nvPr/>
        </p:nvSpPr>
        <p:spPr>
          <a:xfrm rot="16200000">
            <a:off x="-2185579" y="2266092"/>
            <a:ext cx="4996873" cy="646331"/>
          </a:xfrm>
          <a:prstGeom prst="rect">
            <a:avLst/>
          </a:prstGeom>
          <a:noFill/>
        </p:spPr>
        <p:txBody>
          <a:bodyPr wrap="square">
            <a:spAutoFit/>
          </a:bodyPr>
          <a:lstStyle/>
          <a:p>
            <a:pPr algn="r"/>
            <a:r>
              <a:rPr lang="it-IT" sz="3600" b="1" dirty="0" smtClean="0">
                <a:solidFill>
                  <a:schemeClr val="bg1"/>
                </a:solidFill>
                <a:effectLst>
                  <a:outerShdw blurRad="38100" dist="38100" dir="2700000" algn="tl">
                    <a:srgbClr val="000000">
                      <a:alpha val="43137"/>
                    </a:srgbClr>
                  </a:outerShdw>
                </a:effectLst>
                <a:latin typeface="Avenir Next LT Pro Demi" panose="020B0704020202020204" pitchFamily="34" charset="0"/>
              </a:rPr>
              <a:t>Demografia d’impresa</a:t>
            </a: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6" name="Segnaposto piè di pagina 1">
            <a:extLst>
              <a:ext uri="{FF2B5EF4-FFF2-40B4-BE49-F238E27FC236}">
                <a16:creationId xmlns:a16="http://schemas.microsoft.com/office/drawing/2014/main" id="{32AEDCCE-25C4-42C3-A3C7-32827CA7D944}"/>
              </a:ext>
            </a:extLst>
          </p:cNvPr>
          <p:cNvSpPr>
            <a:spLocks noGrp="1"/>
          </p:cNvSpPr>
          <p:nvPr>
            <p:ph type="ftr" sz="quarter" idx="11"/>
          </p:nvPr>
        </p:nvSpPr>
        <p:spPr>
          <a:xfrm>
            <a:off x="996175" y="6333508"/>
            <a:ext cx="8313283" cy="365125"/>
          </a:xfrm>
        </p:spPr>
        <p:txBody>
          <a:bodyPr/>
          <a:lstStyle/>
          <a:p>
            <a:pPr algn="l"/>
            <a:r>
              <a:rPr lang="it-IT" sz="1600" b="1" dirty="0">
                <a:solidFill>
                  <a:srgbClr val="062540"/>
                </a:solidFill>
                <a:effectLst>
                  <a:outerShdw blurRad="38100" dist="38100" dir="2700000" algn="tl">
                    <a:srgbClr val="000000">
                      <a:alpha val="43137"/>
                    </a:srgbClr>
                  </a:outerShdw>
                </a:effectLst>
                <a:latin typeface="Avenir Next LT Pro Demi" panose="020B0704020202020204" pitchFamily="34" charset="0"/>
              </a:rPr>
              <a:t>Lo sviluppo infrastrutturale per la ripresa economica dei territori di Grosseto e Livorno</a:t>
            </a:r>
            <a:endParaRPr lang="it-IT" sz="1600" dirty="0">
              <a:solidFill>
                <a:srgbClr val="062540"/>
              </a:solidFill>
              <a:latin typeface="Avenir Next LT Pro Demi" panose="020B07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0473" y="6320637"/>
            <a:ext cx="2533502" cy="415900"/>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3726412634"/>
              </p:ext>
            </p:extLst>
          </p:nvPr>
        </p:nvGraphicFramePr>
        <p:xfrm>
          <a:off x="2126527" y="4555547"/>
          <a:ext cx="8458199" cy="1314450"/>
        </p:xfrm>
        <a:graphic>
          <a:graphicData uri="http://schemas.openxmlformats.org/drawingml/2006/table">
            <a:tbl>
              <a:tblPr/>
              <a:tblGrid>
                <a:gridCol w="836943">
                  <a:extLst>
                    <a:ext uri="{9D8B030D-6E8A-4147-A177-3AD203B41FA5}">
                      <a16:colId xmlns:a16="http://schemas.microsoft.com/office/drawing/2014/main" val="20000"/>
                    </a:ext>
                  </a:extLst>
                </a:gridCol>
                <a:gridCol w="849624">
                  <a:extLst>
                    <a:ext uri="{9D8B030D-6E8A-4147-A177-3AD203B41FA5}">
                      <a16:colId xmlns:a16="http://schemas.microsoft.com/office/drawing/2014/main" val="20001"/>
                    </a:ext>
                  </a:extLst>
                </a:gridCol>
                <a:gridCol w="849624">
                  <a:extLst>
                    <a:ext uri="{9D8B030D-6E8A-4147-A177-3AD203B41FA5}">
                      <a16:colId xmlns:a16="http://schemas.microsoft.com/office/drawing/2014/main" val="20002"/>
                    </a:ext>
                  </a:extLst>
                </a:gridCol>
                <a:gridCol w="849624">
                  <a:extLst>
                    <a:ext uri="{9D8B030D-6E8A-4147-A177-3AD203B41FA5}">
                      <a16:colId xmlns:a16="http://schemas.microsoft.com/office/drawing/2014/main" val="20003"/>
                    </a:ext>
                  </a:extLst>
                </a:gridCol>
                <a:gridCol w="849624">
                  <a:extLst>
                    <a:ext uri="{9D8B030D-6E8A-4147-A177-3AD203B41FA5}">
                      <a16:colId xmlns:a16="http://schemas.microsoft.com/office/drawing/2014/main" val="20004"/>
                    </a:ext>
                  </a:extLst>
                </a:gridCol>
                <a:gridCol w="152172">
                  <a:extLst>
                    <a:ext uri="{9D8B030D-6E8A-4147-A177-3AD203B41FA5}">
                      <a16:colId xmlns:a16="http://schemas.microsoft.com/office/drawing/2014/main" val="20005"/>
                    </a:ext>
                  </a:extLst>
                </a:gridCol>
                <a:gridCol w="979604">
                  <a:extLst>
                    <a:ext uri="{9D8B030D-6E8A-4147-A177-3AD203B41FA5}">
                      <a16:colId xmlns:a16="http://schemas.microsoft.com/office/drawing/2014/main" val="20006"/>
                    </a:ext>
                  </a:extLst>
                </a:gridCol>
                <a:gridCol w="979604">
                  <a:extLst>
                    <a:ext uri="{9D8B030D-6E8A-4147-A177-3AD203B41FA5}">
                      <a16:colId xmlns:a16="http://schemas.microsoft.com/office/drawing/2014/main" val="20007"/>
                    </a:ext>
                  </a:extLst>
                </a:gridCol>
                <a:gridCol w="152172">
                  <a:extLst>
                    <a:ext uri="{9D8B030D-6E8A-4147-A177-3AD203B41FA5}">
                      <a16:colId xmlns:a16="http://schemas.microsoft.com/office/drawing/2014/main" val="20008"/>
                    </a:ext>
                  </a:extLst>
                </a:gridCol>
                <a:gridCol w="979604">
                  <a:extLst>
                    <a:ext uri="{9D8B030D-6E8A-4147-A177-3AD203B41FA5}">
                      <a16:colId xmlns:a16="http://schemas.microsoft.com/office/drawing/2014/main" val="20009"/>
                    </a:ext>
                  </a:extLst>
                </a:gridCol>
                <a:gridCol w="979604">
                  <a:extLst>
                    <a:ext uri="{9D8B030D-6E8A-4147-A177-3AD203B41FA5}">
                      <a16:colId xmlns:a16="http://schemas.microsoft.com/office/drawing/2014/main" val="20010"/>
                    </a:ext>
                  </a:extLst>
                </a:gridCol>
              </a:tblGrid>
              <a:tr h="228600">
                <a:tc gridSpan="5">
                  <a:txBody>
                    <a:bodyPr/>
                    <a:lstStyle/>
                    <a:p>
                      <a:pPr algn="ctr" fontAlgn="ctr"/>
                      <a:r>
                        <a:rPr lang="it-IT" sz="1100" b="1" i="0" u="none" strike="noStrike" dirty="0">
                          <a:solidFill>
                            <a:srgbClr val="002060"/>
                          </a:solidFill>
                          <a:effectLst/>
                          <a:latin typeface="Calibri" panose="020F0502020204030204" pitchFamily="34" charset="0"/>
                        </a:rPr>
                        <a:t>I numeri del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ctr"/>
                      <a:endParaRPr lang="it-IT"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it-IT" sz="1100" b="1" i="0" u="none" strike="noStrike" dirty="0">
                          <a:solidFill>
                            <a:srgbClr val="002060"/>
                          </a:solidFill>
                          <a:effectLst/>
                          <a:latin typeface="Calibri" panose="020F0502020204030204" pitchFamily="34" charset="0"/>
                        </a:rPr>
                        <a:t>Densità </a:t>
                      </a:r>
                      <a:r>
                        <a:rPr lang="it-IT" sz="1100" b="1" i="0" u="none" strike="noStrike" dirty="0" smtClean="0">
                          <a:solidFill>
                            <a:srgbClr val="002060"/>
                          </a:solidFill>
                          <a:effectLst/>
                          <a:latin typeface="Calibri" panose="020F0502020204030204" pitchFamily="34" charset="0"/>
                        </a:rPr>
                        <a:t>imprenditoriale</a:t>
                      </a:r>
                      <a:endParaRPr lang="it-IT" sz="1100" b="1"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it-IT" sz="1100" b="1" i="0" u="none" strike="noStrike">
                          <a:solidFill>
                            <a:srgbClr val="002060"/>
                          </a:solidFill>
                          <a:effectLst/>
                          <a:latin typeface="Calibri" panose="020F0502020204030204" pitchFamily="34" charset="0"/>
                        </a:rPr>
                        <a:t>Addetti totali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0"/>
                  </a:ext>
                </a:extLst>
              </a:tr>
              <a:tr h="323850">
                <a:tc>
                  <a:txBody>
                    <a:bodyPr/>
                    <a:lstStyle/>
                    <a:p>
                      <a:pPr algn="l" rtl="0" fontAlgn="ctr"/>
                      <a:r>
                        <a:rPr lang="it-IT" sz="1000" b="1" i="0" u="none" strike="noStrike">
                          <a:solidFill>
                            <a:srgbClr val="002060"/>
                          </a:solidFill>
                          <a:effectLst/>
                          <a:latin typeface="Calibri" panose="020F0502020204030204" pitchFamily="34" charset="0"/>
                        </a:rPr>
                        <a:t> Territorio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1" i="0" u="none" strike="noStrike">
                          <a:solidFill>
                            <a:srgbClr val="002060"/>
                          </a:solidFill>
                          <a:effectLst/>
                          <a:latin typeface="Calibri" panose="020F0502020204030204" pitchFamily="34" charset="0"/>
                        </a:rPr>
                        <a:t>Sedi d'impresa registrate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1" i="0" u="none" strike="noStrike">
                          <a:solidFill>
                            <a:srgbClr val="002060"/>
                          </a:solidFill>
                          <a:effectLst/>
                          <a:latin typeface="Calibri" panose="020F0502020204030204" pitchFamily="34" charset="0"/>
                        </a:rPr>
                        <a:t>Unità locali registrate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1" i="0" u="none" strike="noStrike" dirty="0" smtClean="0">
                          <a:solidFill>
                            <a:srgbClr val="002060"/>
                          </a:solidFill>
                          <a:effectLst/>
                          <a:latin typeface="Calibri" panose="020F0502020204030204" pitchFamily="34" charset="0"/>
                        </a:rPr>
                        <a:t>TOTALE</a:t>
                      </a:r>
                    </a:p>
                    <a:p>
                      <a:pPr algn="ctr" rtl="0" fontAlgn="ctr"/>
                      <a:r>
                        <a:rPr lang="it-IT" sz="1000" b="1" i="0" u="none" strike="noStrike" dirty="0" smtClean="0">
                          <a:solidFill>
                            <a:srgbClr val="002060"/>
                          </a:solidFill>
                          <a:effectLst/>
                          <a:latin typeface="Calibri" panose="020F0502020204030204" pitchFamily="34" charset="0"/>
                        </a:rPr>
                        <a:t>UL </a:t>
                      </a:r>
                      <a:r>
                        <a:rPr lang="it-IT" sz="1000" b="1" i="0" u="none" strike="noStrike" dirty="0">
                          <a:solidFill>
                            <a:srgbClr val="002060"/>
                          </a:solidFill>
                          <a:effectLst/>
                          <a:latin typeface="Calibri" panose="020F0502020204030204" pitchFamily="34" charset="0"/>
                        </a:rPr>
                        <a:t>+ Sedi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1" i="0" u="none" strike="noStrike">
                          <a:solidFill>
                            <a:srgbClr val="002060"/>
                          </a:solidFill>
                          <a:effectLst/>
                          <a:latin typeface="Calibri" panose="020F0502020204030204" pitchFamily="34" charset="0"/>
                        </a:rPr>
                        <a:t>Unità locali su sedi d'impresa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00" b="1" i="0" u="none" strike="noStrike">
                          <a:solidFill>
                            <a:srgbClr val="002060"/>
                          </a:solidFill>
                          <a:effectLst/>
                          <a:latin typeface="Calibri" panose="020F0502020204030204" pitchFamily="34" charset="0"/>
                        </a:rPr>
                        <a:t>Sedi d'impresa ogni 100 abitanti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2060"/>
                          </a:solidFill>
                          <a:effectLst/>
                          <a:latin typeface="Calibri" panose="020F0502020204030204" pitchFamily="34" charset="0"/>
                        </a:rPr>
                        <a:t>Unità locali ogni 100 abitanti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00" b="1" i="0" u="none" strike="noStrike">
                          <a:solidFill>
                            <a:srgbClr val="002060"/>
                          </a:solidFill>
                          <a:effectLst/>
                          <a:latin typeface="Calibri" panose="020F0502020204030204" pitchFamily="34" charset="0"/>
                        </a:rPr>
                        <a:t>Addetti totali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2060"/>
                          </a:solidFill>
                          <a:effectLst/>
                          <a:latin typeface="Calibri" panose="020F0502020204030204" pitchFamily="34" charset="0"/>
                        </a:rPr>
                        <a:t>Addetti per sede d'impresa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rtl="0" fontAlgn="ctr"/>
                      <a:r>
                        <a:rPr lang="it-IT" sz="1000" b="0" i="0" u="none" strike="noStrike">
                          <a:solidFill>
                            <a:srgbClr val="002060"/>
                          </a:solidFill>
                          <a:effectLst/>
                          <a:latin typeface="Calibri" panose="020F0502020204030204" pitchFamily="34" charset="0"/>
                        </a:rPr>
                        <a:t>Grosseto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000" b="0" i="0" u="none" strike="noStrike">
                          <a:solidFill>
                            <a:srgbClr val="002060"/>
                          </a:solidFill>
                          <a:effectLst/>
                          <a:latin typeface="Calibri" panose="020F0502020204030204" pitchFamily="34" charset="0"/>
                        </a:rPr>
                        <a:t>29.146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000" b="0" i="0" u="none" strike="noStrike">
                          <a:solidFill>
                            <a:srgbClr val="002060"/>
                          </a:solidFill>
                          <a:effectLst/>
                          <a:latin typeface="Calibri" panose="020F0502020204030204" pitchFamily="34" charset="0"/>
                        </a:rPr>
                        <a:t>7.434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000" b="0" i="0" u="none" strike="noStrike">
                          <a:solidFill>
                            <a:srgbClr val="002060"/>
                          </a:solidFill>
                          <a:effectLst/>
                          <a:latin typeface="Calibri" panose="020F0502020204030204" pitchFamily="34" charset="0"/>
                        </a:rPr>
                        <a:t>36.580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2060"/>
                          </a:solidFill>
                          <a:effectLst/>
                          <a:latin typeface="Calibri" panose="020F0502020204030204" pitchFamily="34" charset="0"/>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00" b="0" i="0" u="none" strike="noStrike">
                          <a:solidFill>
                            <a:srgbClr val="002060"/>
                          </a:solidFill>
                          <a:effectLst/>
                          <a:latin typeface="Calibri" panose="020F0502020204030204" pitchFamily="34" charset="0"/>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67.363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solidFill>
                            <a:srgbClr val="00206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rtl="0" fontAlgn="ctr"/>
                      <a:r>
                        <a:rPr lang="it-IT" sz="1000" b="0" i="0" u="none" strike="noStrike">
                          <a:solidFill>
                            <a:srgbClr val="002060"/>
                          </a:solidFill>
                          <a:effectLst/>
                          <a:latin typeface="Calibri" panose="020F0502020204030204" pitchFamily="34" charset="0"/>
                        </a:rPr>
                        <a:t>Livorno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000" b="0" i="0" u="none" strike="noStrike">
                          <a:solidFill>
                            <a:srgbClr val="002060"/>
                          </a:solidFill>
                          <a:effectLst/>
                          <a:latin typeface="Calibri" panose="020F0502020204030204" pitchFamily="34" charset="0"/>
                        </a:rPr>
                        <a:t>32.581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000" b="0" i="0" u="none" strike="noStrike">
                          <a:solidFill>
                            <a:srgbClr val="002060"/>
                          </a:solidFill>
                          <a:effectLst/>
                          <a:latin typeface="Calibri" panose="020F0502020204030204" pitchFamily="34" charset="0"/>
                        </a:rPr>
                        <a:t>8.856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000" b="0" i="0" u="none" strike="noStrike">
                          <a:solidFill>
                            <a:srgbClr val="002060"/>
                          </a:solidFill>
                          <a:effectLst/>
                          <a:latin typeface="Calibri" panose="020F0502020204030204" pitchFamily="34" charset="0"/>
                        </a:rPr>
                        <a:t>41.437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2060"/>
                          </a:solidFill>
                          <a:effectLst/>
                          <a:latin typeface="Calibri" panose="020F0502020204030204" pitchFamily="34" charset="0"/>
                        </a:rPr>
                        <a:t>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00" b="0" i="0" u="none" strike="noStrike">
                          <a:solidFill>
                            <a:srgbClr val="00206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98.096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rtl="0" fontAlgn="ctr"/>
                      <a:r>
                        <a:rPr lang="it-IT" sz="1000" b="0" i="0" u="none" strike="noStrike" dirty="0">
                          <a:solidFill>
                            <a:srgbClr val="002060"/>
                          </a:solidFill>
                          <a:effectLst/>
                          <a:latin typeface="Calibri" panose="020F0502020204030204" pitchFamily="34" charset="0"/>
                        </a:rPr>
                        <a:t>Toscana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000" b="0" i="0" u="none" strike="noStrike">
                          <a:solidFill>
                            <a:srgbClr val="002060"/>
                          </a:solidFill>
                          <a:effectLst/>
                          <a:latin typeface="Calibri" panose="020F0502020204030204" pitchFamily="34" charset="0"/>
                        </a:rPr>
                        <a:t>408.533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000" b="0" i="0" u="none" strike="noStrike">
                          <a:solidFill>
                            <a:srgbClr val="002060"/>
                          </a:solidFill>
                          <a:effectLst/>
                          <a:latin typeface="Calibri" panose="020F0502020204030204" pitchFamily="34" charset="0"/>
                        </a:rPr>
                        <a:t>101.607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000" b="0" i="0" u="none" strike="noStrike">
                          <a:solidFill>
                            <a:srgbClr val="002060"/>
                          </a:solidFill>
                          <a:effectLst/>
                          <a:latin typeface="Calibri" panose="020F0502020204030204" pitchFamily="34" charset="0"/>
                        </a:rPr>
                        <a:t>510.140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2060"/>
                          </a:solidFill>
                          <a:effectLst/>
                          <a:latin typeface="Calibri" panose="020F0502020204030204" pitchFamily="34" charset="0"/>
                        </a:rPr>
                        <a:t>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00" b="0" i="0" u="none" strike="noStrike">
                          <a:solidFill>
                            <a:srgbClr val="002060"/>
                          </a:solidFill>
                          <a:effectLst/>
                          <a:latin typeface="Calibri" panose="020F0502020204030204" pitchFamily="34"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1.378.310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rtl="0" fontAlgn="ctr"/>
                      <a:r>
                        <a:rPr lang="it-IT" sz="1000" b="0" i="0" u="none" strike="noStrike">
                          <a:solidFill>
                            <a:srgbClr val="002060"/>
                          </a:solidFill>
                          <a:effectLst/>
                          <a:latin typeface="Calibri" panose="020F0502020204030204" pitchFamily="34"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000" b="0" i="0" u="none" strike="noStrike">
                          <a:solidFill>
                            <a:srgbClr val="002060"/>
                          </a:solidFill>
                          <a:effectLst/>
                          <a:latin typeface="Calibri" panose="020F0502020204030204" pitchFamily="34" charset="0"/>
                        </a:rPr>
                        <a:t>6.067.466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000" b="0" i="0" u="none" strike="noStrike">
                          <a:solidFill>
                            <a:srgbClr val="002060"/>
                          </a:solidFill>
                          <a:effectLst/>
                          <a:latin typeface="Calibri" panose="020F0502020204030204" pitchFamily="34" charset="0"/>
                        </a:rPr>
                        <a:t>1.338.061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000" b="0" i="0" u="none" strike="noStrike">
                          <a:solidFill>
                            <a:srgbClr val="002060"/>
                          </a:solidFill>
                          <a:effectLst/>
                          <a:latin typeface="Calibri" panose="020F0502020204030204" pitchFamily="34" charset="0"/>
                        </a:rPr>
                        <a:t>7.405.527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dirty="0">
                          <a:solidFill>
                            <a:srgbClr val="002060"/>
                          </a:solidFill>
                          <a:effectLst/>
                          <a:latin typeface="Calibri" panose="020F0502020204030204" pitchFamily="34" charset="0"/>
                        </a:rPr>
                        <a:t>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00" b="0" i="0" u="none" strike="noStrike">
                          <a:solidFill>
                            <a:srgbClr val="002060"/>
                          </a:solidFill>
                          <a:effectLst/>
                          <a:latin typeface="Calibri" panose="020F0502020204030204" pitchFamily="34" charset="0"/>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solidFill>
                            <a:srgbClr val="00206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21.649.797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solidFill>
                            <a:srgbClr val="002060"/>
                          </a:solidFill>
                          <a:effectLst/>
                          <a:latin typeface="Calibri" panose="020F050202020403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8" name="Grafico 17"/>
          <p:cNvGraphicFramePr>
            <a:graphicFrameLocks/>
          </p:cNvGraphicFramePr>
          <p:nvPr>
            <p:extLst>
              <p:ext uri="{D42A27DB-BD31-4B8C-83A1-F6EECF244321}">
                <p14:modId xmlns:p14="http://schemas.microsoft.com/office/powerpoint/2010/main" val="2759432266"/>
              </p:ext>
            </p:extLst>
          </p:nvPr>
        </p:nvGraphicFramePr>
        <p:xfrm>
          <a:off x="758166" y="1194398"/>
          <a:ext cx="5616000" cy="313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fico 14"/>
          <p:cNvGraphicFramePr>
            <a:graphicFrameLocks/>
          </p:cNvGraphicFramePr>
          <p:nvPr>
            <p:extLst>
              <p:ext uri="{D42A27DB-BD31-4B8C-83A1-F6EECF244321}">
                <p14:modId xmlns:p14="http://schemas.microsoft.com/office/powerpoint/2010/main" val="1029822304"/>
              </p:ext>
            </p:extLst>
          </p:nvPr>
        </p:nvGraphicFramePr>
        <p:xfrm>
          <a:off x="6501458" y="1186965"/>
          <a:ext cx="5616000" cy="3132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Rettangolo 16"/>
          <p:cNvSpPr/>
          <p:nvPr/>
        </p:nvSpPr>
        <p:spPr>
          <a:xfrm>
            <a:off x="1270450" y="100722"/>
            <a:ext cx="10343525" cy="954107"/>
          </a:xfrm>
          <a:prstGeom prst="rect">
            <a:avLst/>
          </a:prstGeom>
        </p:spPr>
        <p:txBody>
          <a:bodyPr wrap="square">
            <a:spAutoFit/>
          </a:bodyPr>
          <a:lstStyle/>
          <a:p>
            <a:pPr algn="just"/>
            <a:r>
              <a:rPr lang="it-IT" sz="1400" dirty="0" smtClean="0">
                <a:solidFill>
                  <a:srgbClr val="114B81"/>
                </a:solidFill>
              </a:rPr>
              <a:t>Negli ultimi venti anni la crescita delle sedi d’impresa ha tenuto un ritmo piuttosto blando; fenomeno particolarmente evidente per la provincia </a:t>
            </a:r>
            <a:r>
              <a:rPr lang="it-IT" sz="1400" dirty="0">
                <a:solidFill>
                  <a:srgbClr val="114B81"/>
                </a:solidFill>
              </a:rPr>
              <a:t>di Grosseto </a:t>
            </a:r>
            <a:r>
              <a:rPr lang="it-IT" sz="1400" dirty="0" smtClean="0">
                <a:solidFill>
                  <a:srgbClr val="114B81"/>
                </a:solidFill>
              </a:rPr>
              <a:t>(+1,7%), mentre quella di Livorno (+5,2%) si allinea a quanto osservato altrove.</a:t>
            </a:r>
          </a:p>
          <a:p>
            <a:pPr algn="just"/>
            <a:r>
              <a:rPr lang="it-IT" sz="1400" dirty="0" smtClean="0">
                <a:solidFill>
                  <a:srgbClr val="114B81"/>
                </a:solidFill>
              </a:rPr>
              <a:t>Sono cresciute, e non poco, le unità locali, segno evidente di un aumento costante e generalizzato delle dimensioni medie d’impresa.</a:t>
            </a:r>
          </a:p>
          <a:p>
            <a:pPr algn="just"/>
            <a:r>
              <a:rPr lang="it-IT" sz="1400" dirty="0">
                <a:solidFill>
                  <a:srgbClr val="114B81"/>
                </a:solidFill>
              </a:rPr>
              <a:t>Nonostante questo, </a:t>
            </a:r>
            <a:r>
              <a:rPr lang="it-IT" sz="1400" dirty="0" smtClean="0">
                <a:solidFill>
                  <a:srgbClr val="114B81"/>
                </a:solidFill>
              </a:rPr>
              <a:t>le imprese </a:t>
            </a:r>
            <a:r>
              <a:rPr lang="it-IT" sz="1400" dirty="0">
                <a:solidFill>
                  <a:srgbClr val="114B81"/>
                </a:solidFill>
              </a:rPr>
              <a:t>locali continuano ad accusare un evidente gap dimensionale rispetto ai territori di confronto (addetti </a:t>
            </a:r>
            <a:r>
              <a:rPr lang="it-IT" sz="1400" dirty="0" smtClean="0">
                <a:solidFill>
                  <a:srgbClr val="114B81"/>
                </a:solidFill>
              </a:rPr>
              <a:t>medi).</a:t>
            </a:r>
            <a:endParaRPr lang="it-IT" sz="1400" dirty="0">
              <a:solidFill>
                <a:srgbClr val="114B81"/>
              </a:solidFill>
            </a:endParaRPr>
          </a:p>
        </p:txBody>
      </p:sp>
    </p:spTree>
    <p:extLst>
      <p:ext uri="{BB962C8B-B14F-4D97-AF65-F5344CB8AC3E}">
        <p14:creationId xmlns:p14="http://schemas.microsoft.com/office/powerpoint/2010/main" val="188877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a:extLst>
              <a:ext uri="{FF2B5EF4-FFF2-40B4-BE49-F238E27FC236}">
                <a16:creationId xmlns:a16="http://schemas.microsoft.com/office/drawing/2014/main" id="{54FA4170-C92B-4C3A-B64B-D9238711ED7C}"/>
              </a:ext>
            </a:extLst>
          </p:cNvPr>
          <p:cNvSpPr>
            <a:spLocks noGrp="1"/>
          </p:cNvSpPr>
          <p:nvPr>
            <p:ph type="sldNum" sz="quarter" idx="12"/>
          </p:nvPr>
        </p:nvSpPr>
        <p:spPr>
          <a:xfrm>
            <a:off x="9080473" y="6342436"/>
            <a:ext cx="2743200" cy="365125"/>
          </a:xfrm>
        </p:spPr>
        <p:txBody>
          <a:bodyPr/>
          <a:lstStyle/>
          <a:p>
            <a:fld id="{7E305434-513E-40ED-B3E7-E03CE10BE062}" type="slidenum">
              <a:rPr lang="it-IT" sz="1400" b="1" smtClean="0">
                <a:solidFill>
                  <a:schemeClr val="accent1">
                    <a:lumMod val="75000"/>
                  </a:schemeClr>
                </a:solidFill>
                <a:latin typeface="Avenir Next LT Pro Demi" panose="020B0704020202020204" pitchFamily="34" charset="0"/>
              </a:rPr>
              <a:t>5</a:t>
            </a:fld>
            <a:endParaRPr lang="it-IT" sz="1400" b="1" dirty="0">
              <a:solidFill>
                <a:schemeClr val="accent1">
                  <a:lumMod val="75000"/>
                </a:schemeClr>
              </a:solidFill>
              <a:latin typeface="Avenir Next LT Pro Demi" panose="020B0704020202020204" pitchFamily="34" charset="0"/>
            </a:endParaRPr>
          </a:p>
        </p:txBody>
      </p:sp>
      <p:sp>
        <p:nvSpPr>
          <p:cNvPr id="8" name="Segnaposto numero diapositiva 3">
            <a:extLst>
              <a:ext uri="{FF2B5EF4-FFF2-40B4-BE49-F238E27FC236}">
                <a16:creationId xmlns:a16="http://schemas.microsoft.com/office/drawing/2014/main" id="{8CD9CF97-4374-4918-A881-9313FB9C5EE1}"/>
              </a:ext>
            </a:extLst>
          </p:cNvPr>
          <p:cNvSpPr txBox="1">
            <a:spLocks/>
          </p:cNvSpPr>
          <p:nvPr/>
        </p:nvSpPr>
        <p:spPr>
          <a:xfrm>
            <a:off x="9080473" y="6342436"/>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305434-513E-40ED-B3E7-E03CE10BE062}" type="slidenum">
              <a:rPr lang="it-IT" sz="1400" b="1" smtClean="0">
                <a:solidFill>
                  <a:schemeClr val="accent1">
                    <a:lumMod val="75000"/>
                  </a:schemeClr>
                </a:solidFill>
                <a:latin typeface="Avenir Next LT Pro Demi" panose="020B0704020202020204" pitchFamily="34" charset="0"/>
              </a:rPr>
              <a:pPr/>
              <a:t>5</a:t>
            </a:fld>
            <a:endParaRPr lang="it-IT" sz="1400" b="1" dirty="0">
              <a:solidFill>
                <a:schemeClr val="accent1">
                  <a:lumMod val="75000"/>
                </a:schemeClr>
              </a:solidFill>
              <a:latin typeface="Avenir Next LT Pro Demi" panose="020B0704020202020204" pitchFamily="34" charset="0"/>
            </a:endParaRPr>
          </a:p>
        </p:txBody>
      </p:sp>
      <p:cxnSp>
        <p:nvCxnSpPr>
          <p:cNvPr id="12" name="Connettore diritto 11">
            <a:extLst>
              <a:ext uri="{FF2B5EF4-FFF2-40B4-BE49-F238E27FC236}">
                <a16:creationId xmlns:a16="http://schemas.microsoft.com/office/drawing/2014/main" id="{ED012609-A716-454A-8EE5-FCD2CC32A804}"/>
              </a:ext>
            </a:extLst>
          </p:cNvPr>
          <p:cNvCxnSpPr>
            <a:cxnSpLocks/>
          </p:cNvCxnSpPr>
          <p:nvPr/>
        </p:nvCxnSpPr>
        <p:spPr>
          <a:xfrm>
            <a:off x="1101133" y="6161703"/>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7044649-1A12-426F-9B00-42068B808542}"/>
              </a:ext>
            </a:extLst>
          </p:cNvPr>
          <p:cNvSpPr txBox="1"/>
          <p:nvPr/>
        </p:nvSpPr>
        <p:spPr>
          <a:xfrm rot="16200000">
            <a:off x="-3104133" y="3104999"/>
            <a:ext cx="6858002" cy="64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4" name="CasellaDiTesto 13">
            <a:extLst>
              <a:ext uri="{FF2B5EF4-FFF2-40B4-BE49-F238E27FC236}">
                <a16:creationId xmlns:a16="http://schemas.microsoft.com/office/drawing/2014/main" id="{A0BD6D30-0742-4389-8978-BEF58100FDEE}"/>
              </a:ext>
            </a:extLst>
          </p:cNvPr>
          <p:cNvSpPr txBox="1"/>
          <p:nvPr/>
        </p:nvSpPr>
        <p:spPr>
          <a:xfrm rot="16200000">
            <a:off x="-2571049" y="2651561"/>
            <a:ext cx="5767813" cy="646331"/>
          </a:xfrm>
          <a:prstGeom prst="rect">
            <a:avLst/>
          </a:prstGeom>
          <a:noFill/>
        </p:spPr>
        <p:txBody>
          <a:bodyPr wrap="square">
            <a:spAutoFit/>
          </a:bodyPr>
          <a:lstStyle/>
          <a:p>
            <a:pPr algn="r"/>
            <a:r>
              <a:rPr lang="it-IT" sz="3600" b="1" dirty="0" smtClean="0">
                <a:solidFill>
                  <a:schemeClr val="bg1"/>
                </a:solidFill>
                <a:effectLst>
                  <a:outerShdw blurRad="38100" dist="38100" dir="2700000" algn="tl">
                    <a:srgbClr val="000000">
                      <a:alpha val="43137"/>
                    </a:srgbClr>
                  </a:outerShdw>
                </a:effectLst>
                <a:latin typeface="Avenir Next LT Pro Demi" panose="020B0704020202020204" pitchFamily="34" charset="0"/>
              </a:rPr>
              <a:t>Demografia d’impresa</a:t>
            </a: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6" name="Segnaposto piè di pagina 1">
            <a:extLst>
              <a:ext uri="{FF2B5EF4-FFF2-40B4-BE49-F238E27FC236}">
                <a16:creationId xmlns:a16="http://schemas.microsoft.com/office/drawing/2014/main" id="{32AEDCCE-25C4-42C3-A3C7-32827CA7D944}"/>
              </a:ext>
            </a:extLst>
          </p:cNvPr>
          <p:cNvSpPr>
            <a:spLocks noGrp="1"/>
          </p:cNvSpPr>
          <p:nvPr>
            <p:ph type="ftr" sz="quarter" idx="11"/>
          </p:nvPr>
        </p:nvSpPr>
        <p:spPr>
          <a:xfrm>
            <a:off x="996175" y="6333508"/>
            <a:ext cx="8313283" cy="365125"/>
          </a:xfrm>
        </p:spPr>
        <p:txBody>
          <a:bodyPr/>
          <a:lstStyle/>
          <a:p>
            <a:pPr algn="l"/>
            <a:r>
              <a:rPr lang="it-IT" sz="1600" b="1" dirty="0">
                <a:solidFill>
                  <a:srgbClr val="062540"/>
                </a:solidFill>
                <a:effectLst>
                  <a:outerShdw blurRad="38100" dist="38100" dir="2700000" algn="tl">
                    <a:srgbClr val="000000">
                      <a:alpha val="43137"/>
                    </a:srgbClr>
                  </a:outerShdw>
                </a:effectLst>
                <a:latin typeface="Avenir Next LT Pro Demi" panose="020B0704020202020204" pitchFamily="34" charset="0"/>
              </a:rPr>
              <a:t>Lo sviluppo infrastrutturale per la ripresa economica dei territori di Grosseto e Livorno</a:t>
            </a:r>
            <a:endParaRPr lang="it-IT" sz="1600" dirty="0">
              <a:solidFill>
                <a:srgbClr val="062540"/>
              </a:solidFill>
              <a:latin typeface="Avenir Next LT Pro Demi" panose="020B07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0473" y="6320637"/>
            <a:ext cx="2533502" cy="415900"/>
          </a:xfrm>
          <a:prstGeom prst="rect">
            <a:avLst/>
          </a:prstGeom>
        </p:spPr>
      </p:pic>
      <p:graphicFrame>
        <p:nvGraphicFramePr>
          <p:cNvPr id="11" name="Grafico 10"/>
          <p:cNvGraphicFramePr>
            <a:graphicFrameLocks/>
          </p:cNvGraphicFramePr>
          <p:nvPr>
            <p:extLst>
              <p:ext uri="{D42A27DB-BD31-4B8C-83A1-F6EECF244321}">
                <p14:modId xmlns:p14="http://schemas.microsoft.com/office/powerpoint/2010/main" val="4192079140"/>
              </p:ext>
            </p:extLst>
          </p:nvPr>
        </p:nvGraphicFramePr>
        <p:xfrm>
          <a:off x="1233997" y="586897"/>
          <a:ext cx="6838951" cy="4086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1333512491"/>
              </p:ext>
            </p:extLst>
          </p:nvPr>
        </p:nvGraphicFramePr>
        <p:xfrm>
          <a:off x="8964820" y="2218077"/>
          <a:ext cx="2743202" cy="1270848"/>
        </p:xfrm>
        <a:graphic>
          <a:graphicData uri="http://schemas.openxmlformats.org/drawingml/2006/table">
            <a:tbl>
              <a:tblPr/>
              <a:tblGrid>
                <a:gridCol w="1371601">
                  <a:extLst>
                    <a:ext uri="{9D8B030D-6E8A-4147-A177-3AD203B41FA5}">
                      <a16:colId xmlns:a16="http://schemas.microsoft.com/office/drawing/2014/main" val="20000"/>
                    </a:ext>
                  </a:extLst>
                </a:gridCol>
                <a:gridCol w="1371601">
                  <a:extLst>
                    <a:ext uri="{9D8B030D-6E8A-4147-A177-3AD203B41FA5}">
                      <a16:colId xmlns:a16="http://schemas.microsoft.com/office/drawing/2014/main" val="20001"/>
                    </a:ext>
                  </a:extLst>
                </a:gridCol>
              </a:tblGrid>
              <a:tr h="405896">
                <a:tc gridSpan="2">
                  <a:txBody>
                    <a:bodyPr/>
                    <a:lstStyle/>
                    <a:p>
                      <a:pPr algn="ctr" fontAlgn="b"/>
                      <a:r>
                        <a:rPr lang="it-IT" sz="1000" b="0" i="0" u="none" strike="noStrike" dirty="0">
                          <a:solidFill>
                            <a:srgbClr val="002060"/>
                          </a:solidFill>
                          <a:effectLst/>
                          <a:latin typeface="Calibri" panose="020F0502020204030204" pitchFamily="34" charset="0"/>
                        </a:rPr>
                        <a:t> </a:t>
                      </a:r>
                      <a:r>
                        <a:rPr lang="it-IT" sz="1050" b="1" i="0" u="none" strike="noStrike" dirty="0" smtClean="0">
                          <a:solidFill>
                            <a:srgbClr val="002060"/>
                          </a:solidFill>
                          <a:effectLst/>
                          <a:latin typeface="Calibri" panose="020F0502020204030204" pitchFamily="34" charset="0"/>
                        </a:rPr>
                        <a:t>Incidenza imprese con valore della produzione assente o negativo (2021)</a:t>
                      </a:r>
                      <a:endParaRPr lang="it-IT" sz="1050" b="1"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0"/>
                  </a:ext>
                </a:extLst>
              </a:tr>
              <a:tr h="216238">
                <a:tc>
                  <a:txBody>
                    <a:bodyPr/>
                    <a:lstStyle/>
                    <a:p>
                      <a:pPr algn="l" fontAlgn="b"/>
                      <a:r>
                        <a:rPr lang="it-IT" sz="1000" b="0" i="0" u="none" strike="noStrike" dirty="0">
                          <a:solidFill>
                            <a:srgbClr val="002060"/>
                          </a:solidFill>
                          <a:effectLst/>
                          <a:latin typeface="Calibri" panose="020F0502020204030204" pitchFamily="34" charset="0"/>
                        </a:rPr>
                        <a:t>Grosseto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dirty="0" smtClean="0">
                          <a:solidFill>
                            <a:srgbClr val="002060"/>
                          </a:solidFill>
                          <a:effectLst/>
                          <a:latin typeface="Calibri" panose="020F0502020204030204" pitchFamily="34" charset="0"/>
                        </a:rPr>
                        <a:t>88,29%</a:t>
                      </a:r>
                      <a:endParaRPr lang="it-IT" sz="10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6238">
                <a:tc>
                  <a:txBody>
                    <a:bodyPr/>
                    <a:lstStyle/>
                    <a:p>
                      <a:pPr algn="l" fontAlgn="b"/>
                      <a:r>
                        <a:rPr lang="it-IT" sz="1000" b="0" i="0" u="none" strike="noStrike" dirty="0">
                          <a:solidFill>
                            <a:srgbClr val="002060"/>
                          </a:solidFill>
                          <a:effectLst/>
                          <a:latin typeface="Calibri" panose="020F0502020204030204" pitchFamily="34" charset="0"/>
                        </a:rPr>
                        <a:t>Livorno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dirty="0" smtClean="0">
                          <a:solidFill>
                            <a:srgbClr val="002060"/>
                          </a:solidFill>
                          <a:effectLst/>
                          <a:latin typeface="Calibri" panose="020F0502020204030204" pitchFamily="34" charset="0"/>
                        </a:rPr>
                        <a:t>84,49%</a:t>
                      </a:r>
                      <a:endParaRPr lang="it-IT" sz="10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238">
                <a:tc>
                  <a:txBody>
                    <a:bodyPr/>
                    <a:lstStyle/>
                    <a:p>
                      <a:pPr algn="l" fontAlgn="b"/>
                      <a:r>
                        <a:rPr lang="it-IT" sz="1000" b="0" i="0" u="none" strike="noStrike">
                          <a:solidFill>
                            <a:srgbClr val="002060"/>
                          </a:solidFill>
                          <a:effectLst/>
                          <a:latin typeface="Calibri" panose="020F0502020204030204" pitchFamily="34" charset="0"/>
                        </a:rPr>
                        <a:t>Toscana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dirty="0" smtClean="0">
                          <a:solidFill>
                            <a:srgbClr val="002060"/>
                          </a:solidFill>
                          <a:effectLst/>
                          <a:latin typeface="Calibri" panose="020F0502020204030204" pitchFamily="34" charset="0"/>
                        </a:rPr>
                        <a:t>81,41%</a:t>
                      </a:r>
                      <a:endParaRPr lang="it-IT" sz="10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6238">
                <a:tc>
                  <a:txBody>
                    <a:bodyPr/>
                    <a:lstStyle/>
                    <a:p>
                      <a:pPr algn="l" fontAlgn="b"/>
                      <a:r>
                        <a:rPr lang="it-IT" sz="1000" b="0" i="0" u="none" strike="noStrike">
                          <a:solidFill>
                            <a:srgbClr val="002060"/>
                          </a:solidFill>
                          <a:effectLst/>
                          <a:latin typeface="Calibri" panose="020F0502020204030204" pitchFamily="34"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dirty="0" smtClean="0">
                          <a:solidFill>
                            <a:srgbClr val="002060"/>
                          </a:solidFill>
                          <a:effectLst/>
                          <a:latin typeface="Calibri" panose="020F0502020204030204" pitchFamily="34" charset="0"/>
                        </a:rPr>
                        <a:t>81,28%</a:t>
                      </a:r>
                      <a:endParaRPr lang="it-IT" sz="10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3" name="Connettore 1 2"/>
          <p:cNvCxnSpPr/>
          <p:nvPr/>
        </p:nvCxnSpPr>
        <p:spPr>
          <a:xfrm flipH="1" flipV="1">
            <a:off x="4980374" y="976046"/>
            <a:ext cx="0" cy="33473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1047807" y="4878577"/>
            <a:ext cx="10775866" cy="1031051"/>
          </a:xfrm>
          <a:prstGeom prst="rect">
            <a:avLst/>
          </a:prstGeom>
        </p:spPr>
        <p:txBody>
          <a:bodyPr wrap="square">
            <a:spAutoFit/>
          </a:bodyPr>
          <a:lstStyle/>
          <a:p>
            <a:pPr algn="just"/>
            <a:r>
              <a:rPr lang="it-IT" sz="1400" dirty="0" smtClean="0">
                <a:solidFill>
                  <a:srgbClr val="114B81"/>
                </a:solidFill>
              </a:rPr>
              <a:t>Malgrado la crescita media d’impresa, negli ultimi dieci anni si rileva il solo aumento delle imprese presenti nelle prime due classi per valore </a:t>
            </a:r>
            <a:r>
              <a:rPr lang="it-IT" sz="1400" dirty="0">
                <a:solidFill>
                  <a:srgbClr val="114B81"/>
                </a:solidFill>
              </a:rPr>
              <a:t>della produzione </a:t>
            </a:r>
            <a:r>
              <a:rPr lang="it-IT" sz="1400" dirty="0" smtClean="0">
                <a:solidFill>
                  <a:srgbClr val="114B81"/>
                </a:solidFill>
              </a:rPr>
              <a:t>(fino 1 mil.), mentre diminuisce il peso delle classi superiori (in </a:t>
            </a:r>
            <a:r>
              <a:rPr lang="it-IT" sz="1400" dirty="0">
                <a:solidFill>
                  <a:srgbClr val="114B81"/>
                </a:solidFill>
              </a:rPr>
              <a:t>particolare nelle nostre </a:t>
            </a:r>
            <a:r>
              <a:rPr lang="it-IT" sz="1400" dirty="0" smtClean="0">
                <a:solidFill>
                  <a:srgbClr val="114B81"/>
                </a:solidFill>
              </a:rPr>
              <a:t>province), tranne l’ultima (oltre 50 mil. di euro).</a:t>
            </a:r>
            <a:endParaRPr lang="it-IT" sz="300" dirty="0" smtClean="0">
              <a:solidFill>
                <a:srgbClr val="114B81"/>
              </a:solidFill>
            </a:endParaRPr>
          </a:p>
          <a:p>
            <a:pPr algn="just"/>
            <a:endParaRPr lang="it-IT" sz="300" dirty="0" smtClean="0">
              <a:solidFill>
                <a:srgbClr val="FF0000"/>
              </a:solidFill>
            </a:endParaRPr>
          </a:p>
          <a:p>
            <a:pPr algn="just"/>
            <a:r>
              <a:rPr lang="it-IT" sz="1400" dirty="0" smtClean="0">
                <a:solidFill>
                  <a:srgbClr val="114B81"/>
                </a:solidFill>
              </a:rPr>
              <a:t>D’altro canto erano e rimangono ampiamente predominanti le imprese non obbligate alla presentazione del bilancio, le quali, </a:t>
            </a:r>
            <a:r>
              <a:rPr lang="it-IT" sz="1400" dirty="0">
                <a:solidFill>
                  <a:srgbClr val="114B81"/>
                </a:solidFill>
              </a:rPr>
              <a:t>con percentuali superiori a livello locale (Grosseto 88%, Livorno 84%) che altrove (Toscana ed Italia 81</a:t>
            </a:r>
            <a:r>
              <a:rPr lang="it-IT" sz="1400" dirty="0" smtClean="0">
                <a:solidFill>
                  <a:srgbClr val="114B81"/>
                </a:solidFill>
              </a:rPr>
              <a:t>%), restano fuori dal campo di osservazione</a:t>
            </a:r>
            <a:r>
              <a:rPr lang="it-IT" sz="1400" dirty="0">
                <a:solidFill>
                  <a:srgbClr val="114B81"/>
                </a:solidFill>
              </a:rPr>
              <a:t>.</a:t>
            </a:r>
          </a:p>
        </p:txBody>
      </p:sp>
    </p:spTree>
    <p:extLst>
      <p:ext uri="{BB962C8B-B14F-4D97-AF65-F5344CB8AC3E}">
        <p14:creationId xmlns:p14="http://schemas.microsoft.com/office/powerpoint/2010/main" val="2382782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a:extLst>
              <a:ext uri="{FF2B5EF4-FFF2-40B4-BE49-F238E27FC236}">
                <a16:creationId xmlns:a16="http://schemas.microsoft.com/office/drawing/2014/main" id="{54FA4170-C92B-4C3A-B64B-D9238711ED7C}"/>
              </a:ext>
            </a:extLst>
          </p:cNvPr>
          <p:cNvSpPr>
            <a:spLocks noGrp="1"/>
          </p:cNvSpPr>
          <p:nvPr>
            <p:ph type="sldNum" sz="quarter" idx="12"/>
          </p:nvPr>
        </p:nvSpPr>
        <p:spPr>
          <a:xfrm>
            <a:off x="9080473" y="6342436"/>
            <a:ext cx="2743200" cy="365125"/>
          </a:xfrm>
        </p:spPr>
        <p:txBody>
          <a:bodyPr/>
          <a:lstStyle/>
          <a:p>
            <a:fld id="{7E305434-513E-40ED-B3E7-E03CE10BE062}" type="slidenum">
              <a:rPr lang="it-IT" sz="1400" b="1" smtClean="0">
                <a:solidFill>
                  <a:schemeClr val="accent1">
                    <a:lumMod val="75000"/>
                  </a:schemeClr>
                </a:solidFill>
                <a:latin typeface="Avenir Next LT Pro Demi" panose="020B0704020202020204" pitchFamily="34" charset="0"/>
              </a:rPr>
              <a:t>6</a:t>
            </a:fld>
            <a:endParaRPr lang="it-IT" sz="1400" b="1" dirty="0">
              <a:solidFill>
                <a:schemeClr val="accent1">
                  <a:lumMod val="75000"/>
                </a:schemeClr>
              </a:solidFill>
              <a:latin typeface="Avenir Next LT Pro Demi" panose="020B0704020202020204" pitchFamily="34" charset="0"/>
            </a:endParaRPr>
          </a:p>
        </p:txBody>
      </p:sp>
      <p:sp>
        <p:nvSpPr>
          <p:cNvPr id="8" name="Segnaposto numero diapositiva 3">
            <a:extLst>
              <a:ext uri="{FF2B5EF4-FFF2-40B4-BE49-F238E27FC236}">
                <a16:creationId xmlns:a16="http://schemas.microsoft.com/office/drawing/2014/main" id="{8CD9CF97-4374-4918-A881-9313FB9C5EE1}"/>
              </a:ext>
            </a:extLst>
          </p:cNvPr>
          <p:cNvSpPr txBox="1">
            <a:spLocks/>
          </p:cNvSpPr>
          <p:nvPr/>
        </p:nvSpPr>
        <p:spPr>
          <a:xfrm>
            <a:off x="9080473" y="6342436"/>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305434-513E-40ED-B3E7-E03CE10BE062}" type="slidenum">
              <a:rPr lang="it-IT" sz="1400" b="1" smtClean="0">
                <a:solidFill>
                  <a:schemeClr val="accent1">
                    <a:lumMod val="75000"/>
                  </a:schemeClr>
                </a:solidFill>
                <a:latin typeface="Avenir Next LT Pro Demi" panose="020B0704020202020204" pitchFamily="34" charset="0"/>
              </a:rPr>
              <a:pPr/>
              <a:t>6</a:t>
            </a:fld>
            <a:endParaRPr lang="it-IT" sz="1400" b="1" dirty="0">
              <a:solidFill>
                <a:schemeClr val="accent1">
                  <a:lumMod val="75000"/>
                </a:schemeClr>
              </a:solidFill>
              <a:latin typeface="Avenir Next LT Pro Demi" panose="020B0704020202020204" pitchFamily="34" charset="0"/>
            </a:endParaRPr>
          </a:p>
        </p:txBody>
      </p:sp>
      <p:cxnSp>
        <p:nvCxnSpPr>
          <p:cNvPr id="12" name="Connettore diritto 11">
            <a:extLst>
              <a:ext uri="{FF2B5EF4-FFF2-40B4-BE49-F238E27FC236}">
                <a16:creationId xmlns:a16="http://schemas.microsoft.com/office/drawing/2014/main" id="{ED012609-A716-454A-8EE5-FCD2CC32A804}"/>
              </a:ext>
            </a:extLst>
          </p:cNvPr>
          <p:cNvCxnSpPr>
            <a:cxnSpLocks/>
          </p:cNvCxnSpPr>
          <p:nvPr/>
        </p:nvCxnSpPr>
        <p:spPr>
          <a:xfrm>
            <a:off x="1101133" y="6161703"/>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7044649-1A12-426F-9B00-42068B808542}"/>
              </a:ext>
            </a:extLst>
          </p:cNvPr>
          <p:cNvSpPr txBox="1"/>
          <p:nvPr/>
        </p:nvSpPr>
        <p:spPr>
          <a:xfrm rot="16200000">
            <a:off x="-3104133" y="3104999"/>
            <a:ext cx="6858002" cy="64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4" name="CasellaDiTesto 13">
            <a:extLst>
              <a:ext uri="{FF2B5EF4-FFF2-40B4-BE49-F238E27FC236}">
                <a16:creationId xmlns:a16="http://schemas.microsoft.com/office/drawing/2014/main" id="{A0BD6D30-0742-4389-8978-BEF58100FDEE}"/>
              </a:ext>
            </a:extLst>
          </p:cNvPr>
          <p:cNvSpPr txBox="1"/>
          <p:nvPr/>
        </p:nvSpPr>
        <p:spPr>
          <a:xfrm rot="16200000">
            <a:off x="-2526974" y="2607486"/>
            <a:ext cx="5679664" cy="646331"/>
          </a:xfrm>
          <a:prstGeom prst="rect">
            <a:avLst/>
          </a:prstGeom>
          <a:noFill/>
        </p:spPr>
        <p:txBody>
          <a:bodyPr wrap="square">
            <a:spAutoFit/>
          </a:bodyPr>
          <a:lstStyle/>
          <a:p>
            <a:pPr algn="r"/>
            <a:r>
              <a:rPr lang="it-IT" sz="3600" b="1" dirty="0" smtClean="0">
                <a:solidFill>
                  <a:schemeClr val="bg1"/>
                </a:solidFill>
                <a:effectLst>
                  <a:outerShdw blurRad="38100" dist="38100" dir="2700000" algn="tl">
                    <a:srgbClr val="000000">
                      <a:alpha val="43137"/>
                    </a:srgbClr>
                  </a:outerShdw>
                </a:effectLst>
                <a:latin typeface="Avenir Next LT Pro Demi" panose="020B0704020202020204" pitchFamily="34" charset="0"/>
              </a:rPr>
              <a:t>Il settore della logistica</a:t>
            </a: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6" name="Segnaposto piè di pagina 1">
            <a:extLst>
              <a:ext uri="{FF2B5EF4-FFF2-40B4-BE49-F238E27FC236}">
                <a16:creationId xmlns:a16="http://schemas.microsoft.com/office/drawing/2014/main" id="{32AEDCCE-25C4-42C3-A3C7-32827CA7D944}"/>
              </a:ext>
            </a:extLst>
          </p:cNvPr>
          <p:cNvSpPr>
            <a:spLocks noGrp="1"/>
          </p:cNvSpPr>
          <p:nvPr>
            <p:ph type="ftr" sz="quarter" idx="11"/>
          </p:nvPr>
        </p:nvSpPr>
        <p:spPr>
          <a:xfrm>
            <a:off x="996175" y="6333508"/>
            <a:ext cx="8313283" cy="365125"/>
          </a:xfrm>
        </p:spPr>
        <p:txBody>
          <a:bodyPr/>
          <a:lstStyle/>
          <a:p>
            <a:pPr algn="l"/>
            <a:r>
              <a:rPr lang="it-IT" sz="1600" b="1" dirty="0">
                <a:solidFill>
                  <a:srgbClr val="062540"/>
                </a:solidFill>
                <a:effectLst>
                  <a:outerShdw blurRad="38100" dist="38100" dir="2700000" algn="tl">
                    <a:srgbClr val="000000">
                      <a:alpha val="43137"/>
                    </a:srgbClr>
                  </a:outerShdw>
                </a:effectLst>
                <a:latin typeface="Avenir Next LT Pro Demi" panose="020B0704020202020204" pitchFamily="34" charset="0"/>
              </a:rPr>
              <a:t>Lo sviluppo infrastrutturale per la ripresa economica dei territori di Grosseto e Livorno</a:t>
            </a:r>
            <a:endParaRPr lang="it-IT" sz="1600" dirty="0">
              <a:solidFill>
                <a:srgbClr val="062540"/>
              </a:solidFill>
              <a:latin typeface="Avenir Next LT Pro Demi" panose="020B07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0473" y="6320637"/>
            <a:ext cx="2533502" cy="415900"/>
          </a:xfrm>
          <a:prstGeom prst="rect">
            <a:avLst/>
          </a:prstGeom>
        </p:spPr>
      </p:pic>
      <p:graphicFrame>
        <p:nvGraphicFramePr>
          <p:cNvPr id="17" name="Grafico 16"/>
          <p:cNvGraphicFramePr>
            <a:graphicFrameLocks/>
          </p:cNvGraphicFramePr>
          <p:nvPr>
            <p:extLst>
              <p:ext uri="{D42A27DB-BD31-4B8C-83A1-F6EECF244321}">
                <p14:modId xmlns:p14="http://schemas.microsoft.com/office/powerpoint/2010/main" val="3495226439"/>
              </p:ext>
            </p:extLst>
          </p:nvPr>
        </p:nvGraphicFramePr>
        <p:xfrm>
          <a:off x="3727641" y="3022984"/>
          <a:ext cx="5524500" cy="3028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489240409"/>
              </p:ext>
            </p:extLst>
          </p:nvPr>
        </p:nvGraphicFramePr>
        <p:xfrm>
          <a:off x="1349406" y="242393"/>
          <a:ext cx="5570585" cy="1542256"/>
        </p:xfrm>
        <a:graphic>
          <a:graphicData uri="http://schemas.openxmlformats.org/drawingml/2006/table">
            <a:tbl>
              <a:tblPr/>
              <a:tblGrid>
                <a:gridCol w="1909469">
                  <a:extLst>
                    <a:ext uri="{9D8B030D-6E8A-4147-A177-3AD203B41FA5}">
                      <a16:colId xmlns:a16="http://schemas.microsoft.com/office/drawing/2014/main" val="20000"/>
                    </a:ext>
                  </a:extLst>
                </a:gridCol>
                <a:gridCol w="610186">
                  <a:extLst>
                    <a:ext uri="{9D8B030D-6E8A-4147-A177-3AD203B41FA5}">
                      <a16:colId xmlns:a16="http://schemas.microsoft.com/office/drawing/2014/main" val="20001"/>
                    </a:ext>
                  </a:extLst>
                </a:gridCol>
                <a:gridCol w="610186">
                  <a:extLst>
                    <a:ext uri="{9D8B030D-6E8A-4147-A177-3AD203B41FA5}">
                      <a16:colId xmlns:a16="http://schemas.microsoft.com/office/drawing/2014/main" val="20002"/>
                    </a:ext>
                  </a:extLst>
                </a:gridCol>
                <a:gridCol w="610186">
                  <a:extLst>
                    <a:ext uri="{9D8B030D-6E8A-4147-A177-3AD203B41FA5}">
                      <a16:colId xmlns:a16="http://schemas.microsoft.com/office/drawing/2014/main" val="20003"/>
                    </a:ext>
                  </a:extLst>
                </a:gridCol>
                <a:gridCol w="610186">
                  <a:extLst>
                    <a:ext uri="{9D8B030D-6E8A-4147-A177-3AD203B41FA5}">
                      <a16:colId xmlns:a16="http://schemas.microsoft.com/office/drawing/2014/main" val="20004"/>
                    </a:ext>
                  </a:extLst>
                </a:gridCol>
                <a:gridCol w="610186">
                  <a:extLst>
                    <a:ext uri="{9D8B030D-6E8A-4147-A177-3AD203B41FA5}">
                      <a16:colId xmlns:a16="http://schemas.microsoft.com/office/drawing/2014/main" val="20005"/>
                    </a:ext>
                  </a:extLst>
                </a:gridCol>
                <a:gridCol w="610186">
                  <a:extLst>
                    <a:ext uri="{9D8B030D-6E8A-4147-A177-3AD203B41FA5}">
                      <a16:colId xmlns:a16="http://schemas.microsoft.com/office/drawing/2014/main" val="20006"/>
                    </a:ext>
                  </a:extLst>
                </a:gridCol>
              </a:tblGrid>
              <a:tr h="246856">
                <a:tc gridSpan="7">
                  <a:txBody>
                    <a:bodyPr/>
                    <a:lstStyle/>
                    <a:p>
                      <a:pPr algn="ctr" fontAlgn="ctr"/>
                      <a:r>
                        <a:rPr lang="it-IT" sz="1100" b="1" i="0" u="none" strike="noStrike" dirty="0" smtClean="0">
                          <a:solidFill>
                            <a:srgbClr val="002060"/>
                          </a:solidFill>
                          <a:effectLst/>
                          <a:latin typeface="Calibri" panose="020F0502020204030204" pitchFamily="34" charset="0"/>
                        </a:rPr>
                        <a:t>Sedi </a:t>
                      </a:r>
                      <a:r>
                        <a:rPr lang="it-IT" sz="1100" b="1" i="0" u="none" strike="noStrike" dirty="0">
                          <a:solidFill>
                            <a:srgbClr val="002060"/>
                          </a:solidFill>
                          <a:effectLst/>
                          <a:latin typeface="Calibri" panose="020F0502020204030204" pitchFamily="34" charset="0"/>
                        </a:rPr>
                        <a:t>d'impresa nella logistica per </a:t>
                      </a:r>
                      <a:r>
                        <a:rPr lang="it-IT" sz="1100" b="1" i="0" u="none" strike="noStrike" dirty="0" smtClean="0">
                          <a:solidFill>
                            <a:srgbClr val="002060"/>
                          </a:solidFill>
                          <a:effectLst/>
                          <a:latin typeface="Calibri" panose="020F0502020204030204" pitchFamily="34" charset="0"/>
                        </a:rPr>
                        <a:t>comparto, </a:t>
                      </a:r>
                      <a:r>
                        <a:rPr lang="it-IT" sz="1100" b="1" i="0" u="none" strike="noStrike" dirty="0">
                          <a:solidFill>
                            <a:srgbClr val="002060"/>
                          </a:solidFill>
                          <a:effectLst/>
                          <a:latin typeface="Calibri" panose="020F0502020204030204" pitchFamily="34" charset="0"/>
                        </a:rPr>
                        <a:t>valori 2021 e confronto col 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61925">
                <a:tc rowSpan="2">
                  <a:txBody>
                    <a:bodyPr/>
                    <a:lstStyle/>
                    <a:p>
                      <a:pPr algn="l" fontAlgn="ctr"/>
                      <a:r>
                        <a:rPr lang="it-IT" sz="1000" b="0" i="0" u="none" strike="noStrike">
                          <a:solidFill>
                            <a:srgbClr val="002060"/>
                          </a:solidFill>
                          <a:effectLst/>
                          <a:latin typeface="Calibri" panose="020F0502020204030204" pitchFamily="34" charset="0"/>
                        </a:rPr>
                        <a:t>Divisione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000" b="0" i="0" u="none" strike="noStrike">
                          <a:solidFill>
                            <a:srgbClr val="002060"/>
                          </a:solidFill>
                          <a:effectLst/>
                          <a:latin typeface="Calibri" panose="020F0502020204030204" pitchFamily="34" charset="0"/>
                        </a:rPr>
                        <a:t>Grosseto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algn="ctr" fontAlgn="ctr"/>
                      <a:r>
                        <a:rPr lang="it-IT" sz="1000" b="0" i="0" u="none" strike="noStrike">
                          <a:solidFill>
                            <a:srgbClr val="002060"/>
                          </a:solidFill>
                          <a:effectLst/>
                          <a:latin typeface="Calibri" panose="020F0502020204030204" pitchFamily="34" charset="0"/>
                        </a:rPr>
                        <a:t>Livorno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algn="ctr" fontAlgn="ctr"/>
                      <a:r>
                        <a:rPr lang="it-IT" sz="1000" b="1" i="0" u="none" strike="noStrike">
                          <a:solidFill>
                            <a:srgbClr val="002060"/>
                          </a:solidFill>
                          <a:effectLst/>
                          <a:latin typeface="Calibri" panose="020F0502020204030204" pitchFamily="34" charset="0"/>
                        </a:rPr>
                        <a:t>CCIAA 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extLst>
                  <a:ext uri="{0D108BD9-81ED-4DB2-BD59-A6C34878D82A}">
                    <a16:rowId xmlns:a16="http://schemas.microsoft.com/office/drawing/2014/main" val="10001"/>
                  </a:ext>
                </a:extLst>
              </a:tr>
              <a:tr h="323850">
                <a:tc vMerge="1">
                  <a:txBody>
                    <a:bodyPr/>
                    <a:lstStyle/>
                    <a:p>
                      <a:endParaRPr lang="it-IT"/>
                    </a:p>
                  </a:txBody>
                  <a:tcPr/>
                </a:tc>
                <a:tc>
                  <a:txBody>
                    <a:bodyPr/>
                    <a:lstStyle/>
                    <a:p>
                      <a:pPr algn="ctr" fontAlgn="ctr"/>
                      <a:r>
                        <a:rPr lang="it-IT" sz="1000" b="0" i="0" u="none" strike="noStrike">
                          <a:solidFill>
                            <a:srgbClr val="002060"/>
                          </a:solidFill>
                          <a:effectLst/>
                          <a:latin typeface="Calibri" panose="020F0502020204030204" pitchFamily="34" charset="0"/>
                        </a:rPr>
                        <a:t>Numero</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Variaz. % su 2010</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Numero</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Variaz. % su 2010</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Numero</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Variaz. % su 2010</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1925">
                <a:tc>
                  <a:txBody>
                    <a:bodyPr/>
                    <a:lstStyle/>
                    <a:p>
                      <a:pPr algn="l" fontAlgn="ctr"/>
                      <a:r>
                        <a:rPr lang="it-IT" sz="1000" b="0" i="0" u="none" strike="noStrike">
                          <a:solidFill>
                            <a:srgbClr val="002060"/>
                          </a:solidFill>
                          <a:effectLst/>
                          <a:latin typeface="Calibri" panose="020F0502020204030204" pitchFamily="34" charset="0"/>
                        </a:rPr>
                        <a:t>Trasporto su terra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it-IT" sz="1000" b="0" i="0" u="none" strike="noStrike">
                          <a:solidFill>
                            <a:srgbClr val="002060"/>
                          </a:solidFill>
                          <a:effectLst/>
                          <a:latin typeface="Calibri" panose="020F0502020204030204" pitchFamily="34" charset="0"/>
                        </a:rPr>
                        <a:t>284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it-IT" sz="1000" b="0" i="0" u="none" strike="noStrike">
                          <a:solidFill>
                            <a:srgbClr val="002060"/>
                          </a:solidFill>
                          <a:effectLst/>
                          <a:latin typeface="Calibri" panose="020F0502020204030204" pitchFamily="34" charset="0"/>
                        </a:rPr>
                        <a:t>-21,8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it-IT" sz="1000" b="0" i="0" u="none" strike="noStrike">
                          <a:solidFill>
                            <a:srgbClr val="002060"/>
                          </a:solidFill>
                          <a:effectLst/>
                          <a:latin typeface="Calibri" panose="020F0502020204030204" pitchFamily="34" charset="0"/>
                        </a:rPr>
                        <a:t>643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it-IT" sz="1000" b="0" i="0" u="none" strike="noStrike">
                          <a:solidFill>
                            <a:srgbClr val="002060"/>
                          </a:solidFill>
                          <a:effectLst/>
                          <a:latin typeface="Calibri" panose="020F0502020204030204" pitchFamily="34" charset="0"/>
                        </a:rPr>
                        <a:t>-15,5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it-IT" sz="1000" b="1" i="0" u="none" strike="noStrike">
                          <a:solidFill>
                            <a:srgbClr val="002060"/>
                          </a:solidFill>
                          <a:effectLst/>
                          <a:latin typeface="Calibri" panose="020F0502020204030204" pitchFamily="34" charset="0"/>
                        </a:rPr>
                        <a:t>927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it-IT" sz="1000" b="1" i="0" u="none" strike="noStrike">
                          <a:solidFill>
                            <a:srgbClr val="002060"/>
                          </a:solidFill>
                          <a:effectLst/>
                          <a:latin typeface="Calibri" panose="020F0502020204030204" pitchFamily="34" charset="0"/>
                        </a:rPr>
                        <a:t>-17,5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61925">
                <a:tc>
                  <a:txBody>
                    <a:bodyPr/>
                    <a:lstStyle/>
                    <a:p>
                      <a:pPr algn="l" fontAlgn="ctr"/>
                      <a:r>
                        <a:rPr lang="it-IT" sz="1000" b="0" i="0" u="none" strike="noStrike">
                          <a:solidFill>
                            <a:srgbClr val="002060"/>
                          </a:solidFill>
                          <a:effectLst/>
                          <a:latin typeface="Calibri" panose="020F0502020204030204" pitchFamily="34" charset="0"/>
                        </a:rPr>
                        <a:t>Trasporto su acqua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53,8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29,6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1" i="0" u="none" strike="noStrike">
                          <a:solidFill>
                            <a:srgbClr val="00206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000" b="1" i="0" u="none" strike="noStrike">
                          <a:solidFill>
                            <a:srgbClr val="002060"/>
                          </a:solidFill>
                          <a:effectLst/>
                          <a:latin typeface="Calibri" panose="020F0502020204030204" pitchFamily="34" charset="0"/>
                        </a:rPr>
                        <a:t>37,5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1925">
                <a:tc>
                  <a:txBody>
                    <a:bodyPr/>
                    <a:lstStyle/>
                    <a:p>
                      <a:pPr algn="l" fontAlgn="ctr"/>
                      <a:r>
                        <a:rPr lang="it-IT" sz="1000" b="0" i="0" u="none" strike="noStrike">
                          <a:solidFill>
                            <a:srgbClr val="002060"/>
                          </a:solidFill>
                          <a:effectLst/>
                          <a:latin typeface="Calibri" panose="020F0502020204030204" pitchFamily="34" charset="0"/>
                        </a:rPr>
                        <a:t>Magazzinaggio e attiv. di supporto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143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5,9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514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-8,7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1" i="0" u="none" strike="noStrike">
                          <a:solidFill>
                            <a:srgbClr val="002060"/>
                          </a:solidFill>
                          <a:effectLst/>
                          <a:latin typeface="Calibri" panose="020F0502020204030204" pitchFamily="34" charset="0"/>
                        </a:rPr>
                        <a:t>657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000" b="1" i="0" u="none" strike="noStrike">
                          <a:solidFill>
                            <a:srgbClr val="002060"/>
                          </a:solidFill>
                          <a:effectLst/>
                          <a:latin typeface="Calibri" panose="020F0502020204030204" pitchFamily="34" charset="0"/>
                        </a:rPr>
                        <a:t>-5,9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61925">
                <a:tc>
                  <a:txBody>
                    <a:bodyPr/>
                    <a:lstStyle/>
                    <a:p>
                      <a:pPr algn="l" fontAlgn="ctr"/>
                      <a:r>
                        <a:rPr lang="it-IT" sz="1000" b="0" i="0" u="none" strike="noStrike">
                          <a:solidFill>
                            <a:srgbClr val="002060"/>
                          </a:solidFill>
                          <a:effectLst/>
                          <a:latin typeface="Calibri" panose="020F0502020204030204" pitchFamily="34" charset="0"/>
                        </a:rPr>
                        <a:t>Altro logistica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0,0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000" b="0" i="0" u="none" strike="noStrike">
                          <a:solidFill>
                            <a:srgbClr val="002060"/>
                          </a:solidFill>
                          <a:effectLst/>
                          <a:latin typeface="Calibri" panose="020F0502020204030204" pitchFamily="34" charset="0"/>
                        </a:rPr>
                        <a:t>29,4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000" b="1" i="0" u="none" strike="noStrike">
                          <a:solidFill>
                            <a:srgbClr val="00206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000" b="1" i="0" u="none" strike="noStrike">
                          <a:solidFill>
                            <a:srgbClr val="002060"/>
                          </a:solidFill>
                          <a:effectLst/>
                          <a:latin typeface="Calibri" panose="020F0502020204030204" pitchFamily="34" charset="0"/>
                        </a:rPr>
                        <a:t>20,0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61925">
                <a:tc>
                  <a:txBody>
                    <a:bodyPr/>
                    <a:lstStyle/>
                    <a:p>
                      <a:pPr algn="l" fontAlgn="ctr"/>
                      <a:r>
                        <a:rPr lang="it-IT" sz="1000" b="1" i="0" u="none" strike="noStrike">
                          <a:solidFill>
                            <a:srgbClr val="002060"/>
                          </a:solidFill>
                          <a:effectLst/>
                          <a:latin typeface="Calibri" panose="020F050202020403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2060"/>
                          </a:solidFill>
                          <a:effectLst/>
                          <a:latin typeface="Calibri" panose="020F0502020204030204" pitchFamily="34" charset="0"/>
                        </a:rPr>
                        <a:t>455</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2060"/>
                          </a:solidFill>
                          <a:effectLst/>
                          <a:latin typeface="Calibri" panose="020F0502020204030204" pitchFamily="34" charset="0"/>
                        </a:rPr>
                        <a:t>-12,3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2060"/>
                          </a:solidFill>
                          <a:effectLst/>
                          <a:latin typeface="Calibri" panose="020F0502020204030204" pitchFamily="34" charset="0"/>
                        </a:rPr>
                        <a:t>1.214</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2060"/>
                          </a:solidFill>
                          <a:effectLst/>
                          <a:latin typeface="Calibri" panose="020F0502020204030204" pitchFamily="34" charset="0"/>
                        </a:rPr>
                        <a:t>-11,3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2060"/>
                          </a:solidFill>
                          <a:effectLst/>
                          <a:latin typeface="Calibri" panose="020F0502020204030204" pitchFamily="34" charset="0"/>
                        </a:rPr>
                        <a:t>1.669</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2060"/>
                          </a:solidFill>
                          <a:effectLst/>
                          <a:latin typeface="Calibri" panose="020F0502020204030204" pitchFamily="34" charset="0"/>
                        </a:rPr>
                        <a:t>-11,6</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3650578756"/>
              </p:ext>
            </p:extLst>
          </p:nvPr>
        </p:nvGraphicFramePr>
        <p:xfrm>
          <a:off x="7806920" y="351705"/>
          <a:ext cx="2858610" cy="1240507"/>
        </p:xfrm>
        <a:graphic>
          <a:graphicData uri="http://schemas.openxmlformats.org/drawingml/2006/table">
            <a:tbl>
              <a:tblPr/>
              <a:tblGrid>
                <a:gridCol w="677596">
                  <a:extLst>
                    <a:ext uri="{9D8B030D-6E8A-4147-A177-3AD203B41FA5}">
                      <a16:colId xmlns:a16="http://schemas.microsoft.com/office/drawing/2014/main" val="20000"/>
                    </a:ext>
                  </a:extLst>
                </a:gridCol>
                <a:gridCol w="1090507">
                  <a:extLst>
                    <a:ext uri="{9D8B030D-6E8A-4147-A177-3AD203B41FA5}">
                      <a16:colId xmlns:a16="http://schemas.microsoft.com/office/drawing/2014/main" val="20001"/>
                    </a:ext>
                  </a:extLst>
                </a:gridCol>
                <a:gridCol w="1090507">
                  <a:extLst>
                    <a:ext uri="{9D8B030D-6E8A-4147-A177-3AD203B41FA5}">
                      <a16:colId xmlns:a16="http://schemas.microsoft.com/office/drawing/2014/main" val="20002"/>
                    </a:ext>
                  </a:extLst>
                </a:gridCol>
              </a:tblGrid>
              <a:tr h="236287">
                <a:tc gridSpan="3">
                  <a:txBody>
                    <a:bodyPr/>
                    <a:lstStyle/>
                    <a:p>
                      <a:pPr algn="ctr" fontAlgn="ctr"/>
                      <a:r>
                        <a:rPr lang="it-IT" sz="1100" b="1" i="0" u="none" strike="noStrike" dirty="0">
                          <a:solidFill>
                            <a:srgbClr val="002060"/>
                          </a:solidFill>
                          <a:effectLst/>
                          <a:latin typeface="Calibri" panose="020F0502020204030204" pitchFamily="34" charset="0"/>
                        </a:rPr>
                        <a:t>Incidenza logistica su tot. imprese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00844">
                <a:tc>
                  <a:txBody>
                    <a:bodyPr/>
                    <a:lstStyle/>
                    <a:p>
                      <a:pPr algn="l" fontAlgn="ctr"/>
                      <a:r>
                        <a:rPr lang="it-IT" sz="1000" b="0" i="0" u="none" strike="noStrike" dirty="0">
                          <a:solidFill>
                            <a:srgbClr val="00206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2060"/>
                          </a:solidFill>
                          <a:effectLst/>
                          <a:latin typeface="Calibri" panose="020F0502020204030204" pitchFamily="34" charset="0"/>
                        </a:rPr>
                        <a:t>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206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844">
                <a:tc>
                  <a:txBody>
                    <a:bodyPr/>
                    <a:lstStyle/>
                    <a:p>
                      <a:pPr algn="l" fontAlgn="ctr"/>
                      <a:r>
                        <a:rPr lang="it-IT" sz="1000" b="0" i="0" u="none" strike="noStrike" dirty="0">
                          <a:solidFill>
                            <a:srgbClr val="002060"/>
                          </a:solidFill>
                          <a:effectLst/>
                          <a:latin typeface="Calibri" panose="020F0502020204030204" pitchFamily="34" charset="0"/>
                        </a:rPr>
                        <a:t>Grosseto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smtClean="0">
                          <a:solidFill>
                            <a:srgbClr val="002060"/>
                          </a:solidFill>
                          <a:effectLst/>
                          <a:latin typeface="Calibri" panose="020F0502020204030204" pitchFamily="34" charset="0"/>
                        </a:rPr>
                        <a:t>1,75%</a:t>
                      </a:r>
                      <a:endParaRPr lang="it-IT" sz="10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smtClean="0">
                          <a:solidFill>
                            <a:srgbClr val="002060"/>
                          </a:solidFill>
                          <a:effectLst/>
                          <a:latin typeface="Calibri" panose="020F0502020204030204" pitchFamily="34" charset="0"/>
                        </a:rPr>
                        <a:t>1,56%</a:t>
                      </a:r>
                      <a:endParaRPr lang="it-IT" sz="10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844">
                <a:tc>
                  <a:txBody>
                    <a:bodyPr/>
                    <a:lstStyle/>
                    <a:p>
                      <a:pPr algn="l" fontAlgn="ctr"/>
                      <a:r>
                        <a:rPr lang="it-IT" sz="1000" b="0" i="0" u="none" strike="noStrike" dirty="0">
                          <a:solidFill>
                            <a:srgbClr val="002060"/>
                          </a:solidFill>
                          <a:effectLst/>
                          <a:latin typeface="Calibri" panose="020F0502020204030204" pitchFamily="34" charset="0"/>
                        </a:rPr>
                        <a:t>Livorno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smtClean="0">
                          <a:solidFill>
                            <a:srgbClr val="002060"/>
                          </a:solidFill>
                          <a:effectLst/>
                          <a:latin typeface="Calibri" panose="020F0502020204030204" pitchFamily="34" charset="0"/>
                        </a:rPr>
                        <a:t>4,21%</a:t>
                      </a:r>
                      <a:endParaRPr lang="it-IT" sz="10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smtClean="0">
                          <a:solidFill>
                            <a:srgbClr val="002060"/>
                          </a:solidFill>
                          <a:effectLst/>
                          <a:latin typeface="Calibri" panose="020F0502020204030204" pitchFamily="34" charset="0"/>
                        </a:rPr>
                        <a:t>3,73%</a:t>
                      </a:r>
                      <a:endParaRPr lang="it-IT" sz="10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0844">
                <a:tc>
                  <a:txBody>
                    <a:bodyPr/>
                    <a:lstStyle/>
                    <a:p>
                      <a:pPr algn="l" fontAlgn="ctr"/>
                      <a:r>
                        <a:rPr lang="it-IT" sz="1000" b="0" i="0" u="none" strike="noStrike" dirty="0">
                          <a:solidFill>
                            <a:srgbClr val="002060"/>
                          </a:solidFill>
                          <a:effectLst/>
                          <a:latin typeface="Calibri" panose="020F0502020204030204" pitchFamily="34" charset="0"/>
                        </a:rPr>
                        <a:t>Toscana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smtClean="0">
                          <a:solidFill>
                            <a:srgbClr val="002060"/>
                          </a:solidFill>
                          <a:effectLst/>
                          <a:latin typeface="Calibri" panose="020F0502020204030204" pitchFamily="34" charset="0"/>
                        </a:rPr>
                        <a:t>2,62%</a:t>
                      </a:r>
                      <a:endParaRPr lang="it-IT" sz="10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smtClean="0">
                          <a:solidFill>
                            <a:srgbClr val="002060"/>
                          </a:solidFill>
                          <a:effectLst/>
                          <a:latin typeface="Calibri" panose="020F0502020204030204" pitchFamily="34" charset="0"/>
                        </a:rPr>
                        <a:t>2,34%</a:t>
                      </a:r>
                      <a:endParaRPr lang="it-IT" sz="10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0844">
                <a:tc>
                  <a:txBody>
                    <a:bodyPr/>
                    <a:lstStyle/>
                    <a:p>
                      <a:pPr algn="l" fontAlgn="ctr"/>
                      <a:r>
                        <a:rPr lang="it-IT" sz="1000" b="0" i="0" u="none" strike="noStrike">
                          <a:solidFill>
                            <a:srgbClr val="002060"/>
                          </a:solidFill>
                          <a:effectLst/>
                          <a:latin typeface="Calibri" panose="020F0502020204030204" pitchFamily="34"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smtClean="0">
                          <a:solidFill>
                            <a:srgbClr val="002060"/>
                          </a:solidFill>
                          <a:effectLst/>
                          <a:latin typeface="Calibri" panose="020F0502020204030204" pitchFamily="34" charset="0"/>
                        </a:rPr>
                        <a:t>2,97%</a:t>
                      </a:r>
                      <a:endParaRPr lang="it-IT" sz="10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smtClean="0">
                          <a:solidFill>
                            <a:srgbClr val="002060"/>
                          </a:solidFill>
                          <a:effectLst/>
                          <a:latin typeface="Calibri" panose="020F0502020204030204" pitchFamily="34" charset="0"/>
                        </a:rPr>
                        <a:t>2,71%</a:t>
                      </a:r>
                      <a:endParaRPr lang="it-IT" sz="10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ttangolo 4"/>
          <p:cNvSpPr/>
          <p:nvPr/>
        </p:nvSpPr>
        <p:spPr>
          <a:xfrm>
            <a:off x="1101133" y="1914988"/>
            <a:ext cx="10317836" cy="1092607"/>
          </a:xfrm>
          <a:prstGeom prst="rect">
            <a:avLst/>
          </a:prstGeom>
        </p:spPr>
        <p:txBody>
          <a:bodyPr wrap="square">
            <a:spAutoFit/>
          </a:bodyPr>
          <a:lstStyle/>
          <a:p>
            <a:pPr algn="just"/>
            <a:r>
              <a:rPr lang="it-IT" sz="1200" kern="1400" spc="25" dirty="0">
                <a:solidFill>
                  <a:srgbClr val="114B81"/>
                </a:solidFill>
                <a:ea typeface="Times New Roman" panose="02020603050405020304" pitchFamily="18" charset="0"/>
              </a:rPr>
              <a:t>Nell’ultimo decennio la logistica ha </a:t>
            </a:r>
            <a:r>
              <a:rPr lang="it-IT" sz="1200" kern="1400" spc="25" dirty="0" smtClean="0">
                <a:solidFill>
                  <a:srgbClr val="114B81"/>
                </a:solidFill>
                <a:ea typeface="Times New Roman" panose="02020603050405020304" pitchFamily="18" charset="0"/>
              </a:rPr>
              <a:t>subito </a:t>
            </a:r>
            <a:r>
              <a:rPr lang="it-IT" sz="1200" kern="1400" spc="25" dirty="0">
                <a:solidFill>
                  <a:srgbClr val="114B81"/>
                </a:solidFill>
                <a:ea typeface="Times New Roman" panose="02020603050405020304" pitchFamily="18" charset="0"/>
              </a:rPr>
              <a:t>un </a:t>
            </a:r>
            <a:r>
              <a:rPr lang="it-IT" sz="1200" kern="1400" spc="25" dirty="0" smtClean="0">
                <a:solidFill>
                  <a:srgbClr val="114B81"/>
                </a:solidFill>
                <a:ea typeface="Times New Roman" panose="02020603050405020304" pitchFamily="18" charset="0"/>
              </a:rPr>
              <a:t>costante e generalizzato processo di </a:t>
            </a:r>
            <a:r>
              <a:rPr lang="it-IT" sz="1200" kern="1400" spc="25" dirty="0">
                <a:solidFill>
                  <a:srgbClr val="114B81"/>
                </a:solidFill>
                <a:ea typeface="Times New Roman" panose="02020603050405020304" pitchFamily="18" charset="0"/>
              </a:rPr>
              <a:t>riduzione numerica delle </a:t>
            </a:r>
            <a:r>
              <a:rPr lang="it-IT" sz="1200" kern="1400" spc="25" dirty="0" smtClean="0">
                <a:solidFill>
                  <a:srgbClr val="114B81"/>
                </a:solidFill>
                <a:ea typeface="Times New Roman" panose="02020603050405020304" pitchFamily="18" charset="0"/>
              </a:rPr>
              <a:t>imprese. Localmente, rispetto </a:t>
            </a:r>
            <a:r>
              <a:rPr lang="it-IT" sz="1200" kern="1400" spc="25" dirty="0">
                <a:solidFill>
                  <a:srgbClr val="114B81"/>
                </a:solidFill>
                <a:ea typeface="Times New Roman" panose="02020603050405020304" pitchFamily="18" charset="0"/>
              </a:rPr>
              <a:t>al </a:t>
            </a:r>
            <a:r>
              <a:rPr lang="it-IT" sz="1200" kern="1400" spc="25" dirty="0" smtClean="0">
                <a:solidFill>
                  <a:srgbClr val="114B81"/>
                </a:solidFill>
                <a:ea typeface="Times New Roman" panose="02020603050405020304" pitchFamily="18" charset="0"/>
              </a:rPr>
              <a:t>2010, </a:t>
            </a:r>
            <a:r>
              <a:rPr lang="it-IT" sz="1200" kern="1400" spc="25" dirty="0">
                <a:solidFill>
                  <a:srgbClr val="114B81"/>
                </a:solidFill>
                <a:ea typeface="Times New Roman" panose="02020603050405020304" pitchFamily="18" charset="0"/>
              </a:rPr>
              <a:t>si è </a:t>
            </a:r>
            <a:r>
              <a:rPr lang="it-IT" sz="1200" kern="1400" spc="25" dirty="0" smtClean="0">
                <a:solidFill>
                  <a:srgbClr val="114B81"/>
                </a:solidFill>
                <a:ea typeface="Times New Roman" panose="02020603050405020304" pitchFamily="18" charset="0"/>
              </a:rPr>
              <a:t>ridotta </a:t>
            </a:r>
            <a:r>
              <a:rPr lang="it-IT" sz="1200" kern="1400" spc="25" dirty="0">
                <a:solidFill>
                  <a:srgbClr val="114B81"/>
                </a:solidFill>
                <a:ea typeface="Times New Roman" panose="02020603050405020304" pitchFamily="18" charset="0"/>
              </a:rPr>
              <a:t>di ben l’11,6</a:t>
            </a:r>
            <a:r>
              <a:rPr lang="it-IT" sz="1200" kern="1400" spc="25" dirty="0" smtClean="0">
                <a:solidFill>
                  <a:srgbClr val="114B81"/>
                </a:solidFill>
                <a:ea typeface="Times New Roman" panose="02020603050405020304" pitchFamily="18" charset="0"/>
              </a:rPr>
              <a:t>%, </a:t>
            </a:r>
            <a:r>
              <a:rPr lang="it-IT" sz="1200" kern="1400" spc="25" dirty="0">
                <a:solidFill>
                  <a:srgbClr val="114B81"/>
                </a:solidFill>
                <a:ea typeface="Times New Roman" panose="02020603050405020304" pitchFamily="18" charset="0"/>
              </a:rPr>
              <a:t>con perdite dall’ampiezza non </a:t>
            </a:r>
            <a:r>
              <a:rPr lang="it-IT" sz="1200" kern="1400" spc="25" dirty="0" smtClean="0">
                <a:solidFill>
                  <a:srgbClr val="114B81"/>
                </a:solidFill>
                <a:ea typeface="Times New Roman" panose="02020603050405020304" pitchFamily="18" charset="0"/>
              </a:rPr>
              <a:t>dissimile fra Livorno (-</a:t>
            </a:r>
            <a:r>
              <a:rPr lang="it-IT" sz="1200" kern="1400" spc="25" dirty="0">
                <a:solidFill>
                  <a:srgbClr val="114B81"/>
                </a:solidFill>
                <a:ea typeface="Times New Roman" panose="02020603050405020304" pitchFamily="18" charset="0"/>
              </a:rPr>
              <a:t>11,3</a:t>
            </a:r>
            <a:r>
              <a:rPr lang="it-IT" sz="1200" kern="1400" spc="25" dirty="0" smtClean="0">
                <a:solidFill>
                  <a:srgbClr val="114B81"/>
                </a:solidFill>
                <a:ea typeface="Times New Roman" panose="02020603050405020304" pitchFamily="18" charset="0"/>
              </a:rPr>
              <a:t>%) e </a:t>
            </a:r>
            <a:r>
              <a:rPr lang="it-IT" sz="1200" kern="1400" spc="25" dirty="0">
                <a:solidFill>
                  <a:srgbClr val="114B81"/>
                </a:solidFill>
                <a:ea typeface="Times New Roman" panose="02020603050405020304" pitchFamily="18" charset="0"/>
              </a:rPr>
              <a:t>Grosseto </a:t>
            </a:r>
            <a:r>
              <a:rPr lang="it-IT" sz="1200" kern="1400" spc="25" dirty="0" smtClean="0">
                <a:solidFill>
                  <a:srgbClr val="114B81"/>
                </a:solidFill>
                <a:ea typeface="Times New Roman" panose="02020603050405020304" pitchFamily="18" charset="0"/>
              </a:rPr>
              <a:t>(-</a:t>
            </a:r>
            <a:r>
              <a:rPr lang="it-IT" sz="1200" kern="1400" spc="25" dirty="0">
                <a:solidFill>
                  <a:srgbClr val="114B81"/>
                </a:solidFill>
                <a:ea typeface="Times New Roman" panose="02020603050405020304" pitchFamily="18" charset="0"/>
              </a:rPr>
              <a:t>12,3</a:t>
            </a:r>
            <a:r>
              <a:rPr lang="it-IT" sz="1200" kern="1400" spc="25" dirty="0" smtClean="0">
                <a:solidFill>
                  <a:srgbClr val="114B81"/>
                </a:solidFill>
                <a:ea typeface="Times New Roman" panose="02020603050405020304" pitchFamily="18" charset="0"/>
              </a:rPr>
              <a:t>%).</a:t>
            </a:r>
            <a:endParaRPr lang="it-IT" sz="600" kern="1400" spc="25" dirty="0" smtClean="0">
              <a:solidFill>
                <a:srgbClr val="114B81"/>
              </a:solidFill>
              <a:ea typeface="Times New Roman" panose="02020603050405020304" pitchFamily="18" charset="0"/>
            </a:endParaRPr>
          </a:p>
          <a:p>
            <a:pPr algn="just"/>
            <a:endParaRPr lang="it-IT" sz="500" kern="1400" spc="25" dirty="0" smtClean="0">
              <a:solidFill>
                <a:srgbClr val="114B81"/>
              </a:solidFill>
              <a:ea typeface="Times New Roman" panose="02020603050405020304" pitchFamily="18" charset="0"/>
            </a:endParaRPr>
          </a:p>
          <a:p>
            <a:pPr algn="just"/>
            <a:r>
              <a:rPr lang="it-IT" sz="1200" kern="1400" spc="25" dirty="0" smtClean="0">
                <a:solidFill>
                  <a:srgbClr val="114B81"/>
                </a:solidFill>
                <a:ea typeface="Times New Roman" panose="02020603050405020304" pitchFamily="18" charset="0"/>
              </a:rPr>
              <a:t>Tale </a:t>
            </a:r>
            <a:r>
              <a:rPr lang="it-IT" sz="1200" kern="1400" spc="25" dirty="0">
                <a:solidFill>
                  <a:srgbClr val="114B81"/>
                </a:solidFill>
                <a:ea typeface="Times New Roman" panose="02020603050405020304" pitchFamily="18" charset="0"/>
              </a:rPr>
              <a:t>processo è </a:t>
            </a:r>
            <a:r>
              <a:rPr lang="it-IT" sz="1200" kern="1400" spc="25" dirty="0" smtClean="0">
                <a:solidFill>
                  <a:srgbClr val="114B81"/>
                </a:solidFill>
                <a:ea typeface="Times New Roman" panose="02020603050405020304" pitchFamily="18" charset="0"/>
              </a:rPr>
              <a:t>quasi </a:t>
            </a:r>
            <a:r>
              <a:rPr lang="it-IT" sz="1200" kern="1400" spc="25" dirty="0">
                <a:solidFill>
                  <a:srgbClr val="114B81"/>
                </a:solidFill>
                <a:ea typeface="Times New Roman" panose="02020603050405020304" pitchFamily="18" charset="0"/>
              </a:rPr>
              <a:t>esclusivamente imputabile al comparto del trasporto via terra, diminuito </a:t>
            </a:r>
            <a:r>
              <a:rPr lang="it-IT" sz="1200" kern="1400" spc="25" dirty="0" smtClean="0">
                <a:solidFill>
                  <a:srgbClr val="114B81"/>
                </a:solidFill>
                <a:ea typeface="Times New Roman" panose="02020603050405020304" pitchFamily="18" charset="0"/>
              </a:rPr>
              <a:t>del 17,5%, </a:t>
            </a:r>
            <a:r>
              <a:rPr lang="it-IT" sz="1200" kern="1400" spc="25" dirty="0">
                <a:solidFill>
                  <a:srgbClr val="114B81"/>
                </a:solidFill>
                <a:ea typeface="Times New Roman" panose="02020603050405020304" pitchFamily="18" charset="0"/>
              </a:rPr>
              <a:t>secondo un processo di concentrazione </a:t>
            </a:r>
            <a:r>
              <a:rPr lang="it-IT" sz="1200" kern="1400" spc="25" dirty="0" smtClean="0">
                <a:solidFill>
                  <a:srgbClr val="114B81"/>
                </a:solidFill>
                <a:ea typeface="Times New Roman" panose="02020603050405020304" pitchFamily="18" charset="0"/>
              </a:rPr>
              <a:t>che</a:t>
            </a:r>
            <a:r>
              <a:rPr lang="it-IT" sz="1200" kern="1400" spc="25" dirty="0">
                <a:solidFill>
                  <a:srgbClr val="114B81"/>
                </a:solidFill>
                <a:ea typeface="Times New Roman" panose="02020603050405020304" pitchFamily="18" charset="0"/>
              </a:rPr>
              <a:t>, </a:t>
            </a:r>
            <a:r>
              <a:rPr lang="it-IT" sz="1200" kern="1400" spc="25" dirty="0" smtClean="0">
                <a:solidFill>
                  <a:srgbClr val="114B81"/>
                </a:solidFill>
                <a:ea typeface="Times New Roman" panose="02020603050405020304" pitchFamily="18" charset="0"/>
              </a:rPr>
              <a:t>per </a:t>
            </a:r>
            <a:r>
              <a:rPr lang="it-IT" sz="1200" kern="1400" spc="25" dirty="0">
                <a:solidFill>
                  <a:srgbClr val="114B81"/>
                </a:solidFill>
                <a:ea typeface="Times New Roman" panose="02020603050405020304" pitchFamily="18" charset="0"/>
              </a:rPr>
              <a:t>ragioni di economie di scala, ha </a:t>
            </a:r>
            <a:r>
              <a:rPr lang="it-IT" sz="1200" kern="1400" spc="25" dirty="0" smtClean="0">
                <a:solidFill>
                  <a:srgbClr val="114B81"/>
                </a:solidFill>
                <a:ea typeface="Times New Roman" panose="02020603050405020304" pitchFamily="18" charset="0"/>
              </a:rPr>
              <a:t>comportato la </a:t>
            </a:r>
            <a:r>
              <a:rPr lang="it-IT" sz="1200" kern="1400" spc="25" dirty="0">
                <a:solidFill>
                  <a:srgbClr val="114B81"/>
                </a:solidFill>
                <a:ea typeface="Times New Roman" panose="02020603050405020304" pitchFamily="18" charset="0"/>
              </a:rPr>
              <a:t>crescita delle dimensioni medie d’impresa ed il ridursi del numero </a:t>
            </a:r>
            <a:r>
              <a:rPr lang="it-IT" sz="1200" kern="1400" spc="25" dirty="0" smtClean="0">
                <a:solidFill>
                  <a:srgbClr val="114B81"/>
                </a:solidFill>
                <a:ea typeface="Times New Roman" panose="02020603050405020304" pitchFamily="18" charset="0"/>
              </a:rPr>
              <a:t>delle </a:t>
            </a:r>
            <a:r>
              <a:rPr lang="it-IT" sz="1200" kern="1400" spc="25" dirty="0">
                <a:solidFill>
                  <a:srgbClr val="114B81"/>
                </a:solidFill>
                <a:ea typeface="Times New Roman" panose="02020603050405020304" pitchFamily="18" charset="0"/>
              </a:rPr>
              <a:t>piccole o </a:t>
            </a:r>
            <a:r>
              <a:rPr lang="it-IT" sz="1200" kern="1400" spc="25" dirty="0" smtClean="0">
                <a:solidFill>
                  <a:srgbClr val="114B81"/>
                </a:solidFill>
                <a:ea typeface="Times New Roman" panose="02020603050405020304" pitchFamily="18" charset="0"/>
              </a:rPr>
              <a:t>micro imprese. L’aumento della componente del trasporto su acqua è collegata principalmente all’offerta di servizi turistici. </a:t>
            </a:r>
            <a:endParaRPr lang="it-IT" sz="1200" dirty="0">
              <a:solidFill>
                <a:srgbClr val="114B81"/>
              </a:solidFill>
              <a:effectLst/>
            </a:endParaRPr>
          </a:p>
        </p:txBody>
      </p:sp>
    </p:spTree>
    <p:extLst>
      <p:ext uri="{BB962C8B-B14F-4D97-AF65-F5344CB8AC3E}">
        <p14:creationId xmlns:p14="http://schemas.microsoft.com/office/powerpoint/2010/main" val="71268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a:extLst>
              <a:ext uri="{FF2B5EF4-FFF2-40B4-BE49-F238E27FC236}">
                <a16:creationId xmlns:a16="http://schemas.microsoft.com/office/drawing/2014/main" id="{54FA4170-C92B-4C3A-B64B-D9238711ED7C}"/>
              </a:ext>
            </a:extLst>
          </p:cNvPr>
          <p:cNvSpPr>
            <a:spLocks noGrp="1"/>
          </p:cNvSpPr>
          <p:nvPr>
            <p:ph type="sldNum" sz="quarter" idx="12"/>
          </p:nvPr>
        </p:nvSpPr>
        <p:spPr>
          <a:xfrm>
            <a:off x="9080473" y="6342436"/>
            <a:ext cx="2743200" cy="365125"/>
          </a:xfrm>
        </p:spPr>
        <p:txBody>
          <a:bodyPr/>
          <a:lstStyle/>
          <a:p>
            <a:fld id="{7E305434-513E-40ED-B3E7-E03CE10BE062}" type="slidenum">
              <a:rPr lang="it-IT" sz="1400" b="1" smtClean="0">
                <a:solidFill>
                  <a:schemeClr val="accent1">
                    <a:lumMod val="75000"/>
                  </a:schemeClr>
                </a:solidFill>
                <a:latin typeface="Avenir Next LT Pro Demi" panose="020B0704020202020204" pitchFamily="34" charset="0"/>
              </a:rPr>
              <a:t>7</a:t>
            </a:fld>
            <a:endParaRPr lang="it-IT" sz="1400" b="1" dirty="0">
              <a:solidFill>
                <a:schemeClr val="accent1">
                  <a:lumMod val="75000"/>
                </a:schemeClr>
              </a:solidFill>
              <a:latin typeface="Avenir Next LT Pro Demi" panose="020B0704020202020204" pitchFamily="34" charset="0"/>
            </a:endParaRPr>
          </a:p>
        </p:txBody>
      </p:sp>
      <p:sp>
        <p:nvSpPr>
          <p:cNvPr id="8" name="Segnaposto numero diapositiva 3">
            <a:extLst>
              <a:ext uri="{FF2B5EF4-FFF2-40B4-BE49-F238E27FC236}">
                <a16:creationId xmlns:a16="http://schemas.microsoft.com/office/drawing/2014/main" id="{8CD9CF97-4374-4918-A881-9313FB9C5EE1}"/>
              </a:ext>
            </a:extLst>
          </p:cNvPr>
          <p:cNvSpPr txBox="1">
            <a:spLocks/>
          </p:cNvSpPr>
          <p:nvPr/>
        </p:nvSpPr>
        <p:spPr>
          <a:xfrm>
            <a:off x="9080473" y="6342436"/>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305434-513E-40ED-B3E7-E03CE10BE062}" type="slidenum">
              <a:rPr lang="it-IT" sz="1400" b="1" smtClean="0">
                <a:solidFill>
                  <a:schemeClr val="accent1">
                    <a:lumMod val="75000"/>
                  </a:schemeClr>
                </a:solidFill>
                <a:latin typeface="Avenir Next LT Pro Demi" panose="020B0704020202020204" pitchFamily="34" charset="0"/>
              </a:rPr>
              <a:pPr/>
              <a:t>7</a:t>
            </a:fld>
            <a:endParaRPr lang="it-IT" sz="1400" b="1" dirty="0">
              <a:solidFill>
                <a:schemeClr val="accent1">
                  <a:lumMod val="75000"/>
                </a:schemeClr>
              </a:solidFill>
              <a:latin typeface="Avenir Next LT Pro Demi" panose="020B0704020202020204" pitchFamily="34" charset="0"/>
            </a:endParaRPr>
          </a:p>
        </p:txBody>
      </p:sp>
      <p:cxnSp>
        <p:nvCxnSpPr>
          <p:cNvPr id="12" name="Connettore diritto 11">
            <a:extLst>
              <a:ext uri="{FF2B5EF4-FFF2-40B4-BE49-F238E27FC236}">
                <a16:creationId xmlns:a16="http://schemas.microsoft.com/office/drawing/2014/main" id="{ED012609-A716-454A-8EE5-FCD2CC32A804}"/>
              </a:ext>
            </a:extLst>
          </p:cNvPr>
          <p:cNvCxnSpPr>
            <a:cxnSpLocks/>
          </p:cNvCxnSpPr>
          <p:nvPr/>
        </p:nvCxnSpPr>
        <p:spPr>
          <a:xfrm>
            <a:off x="1101133" y="6161703"/>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7044649-1A12-426F-9B00-42068B808542}"/>
              </a:ext>
            </a:extLst>
          </p:cNvPr>
          <p:cNvSpPr txBox="1"/>
          <p:nvPr/>
        </p:nvSpPr>
        <p:spPr>
          <a:xfrm rot="16200000">
            <a:off x="-3104133" y="3104999"/>
            <a:ext cx="6858002" cy="64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4" name="CasellaDiTesto 13">
            <a:extLst>
              <a:ext uri="{FF2B5EF4-FFF2-40B4-BE49-F238E27FC236}">
                <a16:creationId xmlns:a16="http://schemas.microsoft.com/office/drawing/2014/main" id="{A0BD6D30-0742-4389-8978-BEF58100FDEE}"/>
              </a:ext>
            </a:extLst>
          </p:cNvPr>
          <p:cNvSpPr txBox="1"/>
          <p:nvPr/>
        </p:nvSpPr>
        <p:spPr>
          <a:xfrm rot="16200000">
            <a:off x="-2418269" y="2498781"/>
            <a:ext cx="5462254" cy="646331"/>
          </a:xfrm>
          <a:prstGeom prst="rect">
            <a:avLst/>
          </a:prstGeom>
          <a:noFill/>
        </p:spPr>
        <p:txBody>
          <a:bodyPr wrap="square">
            <a:spAutoFit/>
          </a:bodyPr>
          <a:lstStyle/>
          <a:p>
            <a:pPr algn="r"/>
            <a:r>
              <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rPr>
              <a:t>Commercio con l’estero</a:t>
            </a:r>
          </a:p>
        </p:txBody>
      </p:sp>
      <p:sp>
        <p:nvSpPr>
          <p:cNvPr id="16" name="Segnaposto piè di pagina 1">
            <a:extLst>
              <a:ext uri="{FF2B5EF4-FFF2-40B4-BE49-F238E27FC236}">
                <a16:creationId xmlns:a16="http://schemas.microsoft.com/office/drawing/2014/main" id="{32AEDCCE-25C4-42C3-A3C7-32827CA7D944}"/>
              </a:ext>
            </a:extLst>
          </p:cNvPr>
          <p:cNvSpPr>
            <a:spLocks noGrp="1"/>
          </p:cNvSpPr>
          <p:nvPr>
            <p:ph type="ftr" sz="quarter" idx="11"/>
          </p:nvPr>
        </p:nvSpPr>
        <p:spPr>
          <a:xfrm>
            <a:off x="996175" y="6333508"/>
            <a:ext cx="8313283" cy="365125"/>
          </a:xfrm>
        </p:spPr>
        <p:txBody>
          <a:bodyPr/>
          <a:lstStyle/>
          <a:p>
            <a:pPr algn="l"/>
            <a:r>
              <a:rPr lang="it-IT" sz="1600" b="1" dirty="0">
                <a:solidFill>
                  <a:srgbClr val="062540"/>
                </a:solidFill>
                <a:effectLst>
                  <a:outerShdw blurRad="38100" dist="38100" dir="2700000" algn="tl">
                    <a:srgbClr val="000000">
                      <a:alpha val="43137"/>
                    </a:srgbClr>
                  </a:outerShdw>
                </a:effectLst>
                <a:latin typeface="Avenir Next LT Pro Demi" panose="020B0704020202020204" pitchFamily="34" charset="0"/>
              </a:rPr>
              <a:t>Lo sviluppo infrastrutturale per la ripresa economica dei territori di Grosseto e Livorno</a:t>
            </a:r>
            <a:endParaRPr lang="it-IT" sz="1600" dirty="0">
              <a:solidFill>
                <a:srgbClr val="062540"/>
              </a:solidFill>
              <a:latin typeface="Avenir Next LT Pro Demi" panose="020B07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0473" y="6320637"/>
            <a:ext cx="2533502" cy="415900"/>
          </a:xfrm>
          <a:prstGeom prst="rect">
            <a:avLst/>
          </a:prstGeom>
        </p:spPr>
      </p:pic>
      <p:graphicFrame>
        <p:nvGraphicFramePr>
          <p:cNvPr id="11" name="Grafico 10"/>
          <p:cNvGraphicFramePr>
            <a:graphicFrameLocks/>
          </p:cNvGraphicFramePr>
          <p:nvPr>
            <p:extLst>
              <p:ext uri="{D42A27DB-BD31-4B8C-83A1-F6EECF244321}">
                <p14:modId xmlns:p14="http://schemas.microsoft.com/office/powerpoint/2010/main" val="3877017250"/>
              </p:ext>
            </p:extLst>
          </p:nvPr>
        </p:nvGraphicFramePr>
        <p:xfrm>
          <a:off x="6365850" y="861001"/>
          <a:ext cx="5429246" cy="4162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3565654887"/>
              </p:ext>
            </p:extLst>
          </p:nvPr>
        </p:nvGraphicFramePr>
        <p:xfrm>
          <a:off x="1101133" y="1098064"/>
          <a:ext cx="4606151" cy="1323975"/>
        </p:xfrm>
        <a:graphic>
          <a:graphicData uri="http://schemas.openxmlformats.org/drawingml/2006/table">
            <a:tbl>
              <a:tblPr/>
              <a:tblGrid>
                <a:gridCol w="768779">
                  <a:extLst>
                    <a:ext uri="{9D8B030D-6E8A-4147-A177-3AD203B41FA5}">
                      <a16:colId xmlns:a16="http://schemas.microsoft.com/office/drawing/2014/main" val="20000"/>
                    </a:ext>
                  </a:extLst>
                </a:gridCol>
                <a:gridCol w="849228">
                  <a:extLst>
                    <a:ext uri="{9D8B030D-6E8A-4147-A177-3AD203B41FA5}">
                      <a16:colId xmlns:a16="http://schemas.microsoft.com/office/drawing/2014/main" val="20001"/>
                    </a:ext>
                  </a:extLst>
                </a:gridCol>
                <a:gridCol w="849228">
                  <a:extLst>
                    <a:ext uri="{9D8B030D-6E8A-4147-A177-3AD203B41FA5}">
                      <a16:colId xmlns:a16="http://schemas.microsoft.com/office/drawing/2014/main" val="20002"/>
                    </a:ext>
                  </a:extLst>
                </a:gridCol>
                <a:gridCol w="712972">
                  <a:extLst>
                    <a:ext uri="{9D8B030D-6E8A-4147-A177-3AD203B41FA5}">
                      <a16:colId xmlns:a16="http://schemas.microsoft.com/office/drawing/2014/main" val="20003"/>
                    </a:ext>
                  </a:extLst>
                </a:gridCol>
                <a:gridCol w="712972">
                  <a:extLst>
                    <a:ext uri="{9D8B030D-6E8A-4147-A177-3AD203B41FA5}">
                      <a16:colId xmlns:a16="http://schemas.microsoft.com/office/drawing/2014/main" val="20004"/>
                    </a:ext>
                  </a:extLst>
                </a:gridCol>
                <a:gridCol w="712972">
                  <a:extLst>
                    <a:ext uri="{9D8B030D-6E8A-4147-A177-3AD203B41FA5}">
                      <a16:colId xmlns:a16="http://schemas.microsoft.com/office/drawing/2014/main" val="20005"/>
                    </a:ext>
                  </a:extLst>
                </a:gridCol>
              </a:tblGrid>
              <a:tr h="228600">
                <a:tc gridSpan="6">
                  <a:txBody>
                    <a:bodyPr/>
                    <a:lstStyle/>
                    <a:p>
                      <a:pPr algn="ctr" fontAlgn="ctr"/>
                      <a:r>
                        <a:rPr lang="it-IT" sz="1100" b="1" i="0" u="none" strike="noStrike" dirty="0">
                          <a:solidFill>
                            <a:srgbClr val="002060"/>
                          </a:solidFill>
                          <a:effectLst/>
                          <a:latin typeface="Calibri" panose="020F0502020204030204" pitchFamily="34" charset="0"/>
                        </a:rPr>
                        <a:t>Commercio estero 2021: valori </a:t>
                      </a:r>
                      <a:r>
                        <a:rPr lang="it-IT" sz="1100" b="1" i="0" u="none" strike="noStrike" dirty="0" smtClean="0">
                          <a:solidFill>
                            <a:srgbClr val="002060"/>
                          </a:solidFill>
                          <a:effectLst/>
                          <a:latin typeface="Calibri" panose="020F0502020204030204" pitchFamily="34" charset="0"/>
                        </a:rPr>
                        <a:t>(dati provvisori, mil. €) </a:t>
                      </a:r>
                      <a:r>
                        <a:rPr lang="it-IT" sz="1100" b="1" i="0" u="none" strike="noStrike" dirty="0">
                          <a:solidFill>
                            <a:srgbClr val="002060"/>
                          </a:solidFill>
                          <a:effectLst/>
                          <a:latin typeface="Calibri" panose="020F0502020204030204" pitchFamily="34" charset="0"/>
                        </a:rPr>
                        <a:t>e variazioni tendenziali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33375">
                <a:tc>
                  <a:txBody>
                    <a:bodyPr/>
                    <a:lstStyle/>
                    <a:p>
                      <a:pPr algn="l" fontAlgn="ctr"/>
                      <a:r>
                        <a:rPr lang="it-IT" sz="1000" b="1" i="0" u="none" strike="noStrike">
                          <a:solidFill>
                            <a:srgbClr val="002060"/>
                          </a:solidFill>
                          <a:effectLst/>
                          <a:latin typeface="Calibri" panose="020F0502020204030204" pitchFamily="34" charset="0"/>
                        </a:rPr>
                        <a:t>Territorio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2060"/>
                          </a:solidFill>
                          <a:effectLst/>
                          <a:latin typeface="Calibri" panose="020F0502020204030204" pitchFamily="34" charset="0"/>
                        </a:rPr>
                        <a:t>Import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2060"/>
                          </a:solidFill>
                          <a:effectLst/>
                          <a:latin typeface="Calibri" panose="020F0502020204030204" pitchFamily="34" charset="0"/>
                        </a:rPr>
                        <a:t>Export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2060"/>
                          </a:solidFill>
                          <a:effectLst/>
                          <a:latin typeface="Calibri" panose="020F0502020204030204" pitchFamily="34" charset="0"/>
                        </a:rPr>
                        <a:t>Saldo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2060"/>
                          </a:solidFill>
                          <a:effectLst/>
                          <a:latin typeface="Calibri" panose="020F0502020204030204" pitchFamily="34" charset="0"/>
                        </a:rPr>
                        <a:t>Var. % Import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2060"/>
                          </a:solidFill>
                          <a:effectLst/>
                          <a:latin typeface="Calibri" panose="020F0502020204030204" pitchFamily="34" charset="0"/>
                        </a:rPr>
                        <a:t>Var. % Export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ctr"/>
                      <a:r>
                        <a:rPr lang="it-IT" sz="1000" b="0" i="0" u="none" strike="noStrike">
                          <a:solidFill>
                            <a:srgbClr val="002060"/>
                          </a:solidFill>
                          <a:effectLst/>
                          <a:latin typeface="Calibri" panose="020F0502020204030204" pitchFamily="34" charset="0"/>
                        </a:rPr>
                        <a:t>Livorno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4.500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2.338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-2.162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ctr"/>
                      <a:r>
                        <a:rPr lang="it-IT" sz="1000" b="0" i="0" u="none" strike="noStrike">
                          <a:solidFill>
                            <a:srgbClr val="002060"/>
                          </a:solidFill>
                          <a:effectLst/>
                          <a:latin typeface="Calibri" panose="020F0502020204030204" pitchFamily="34" charset="0"/>
                        </a:rPr>
                        <a:t>Grosseto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ctr"/>
                      <a:r>
                        <a:rPr lang="it-IT" sz="1000" b="0" i="0" u="none" strike="noStrike">
                          <a:solidFill>
                            <a:srgbClr val="002060"/>
                          </a:solidFill>
                          <a:effectLst/>
                          <a:latin typeface="Calibri" panose="020F0502020204030204" pitchFamily="34" charset="0"/>
                        </a:rPr>
                        <a:t>Toscana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29.816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a:solidFill>
                            <a:srgbClr val="002060"/>
                          </a:solidFill>
                          <a:effectLst/>
                          <a:latin typeface="Calibri" panose="020F0502020204030204" pitchFamily="34" charset="0"/>
                        </a:rPr>
                        <a:t>47.720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17.904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ctr"/>
                      <a:r>
                        <a:rPr lang="it-IT" sz="1000" b="0" i="0" u="none" strike="noStrike">
                          <a:solidFill>
                            <a:srgbClr val="002060"/>
                          </a:solidFill>
                          <a:effectLst/>
                          <a:latin typeface="Calibri" panose="020F0502020204030204" pitchFamily="34"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dirty="0">
                          <a:solidFill>
                            <a:srgbClr val="002060"/>
                          </a:solidFill>
                          <a:effectLst/>
                          <a:latin typeface="Calibri" panose="020F0502020204030204" pitchFamily="34" charset="0"/>
                        </a:rPr>
                        <a:t>472.070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0" i="0" u="none" strike="noStrike" dirty="0">
                          <a:solidFill>
                            <a:srgbClr val="002060"/>
                          </a:solidFill>
                          <a:effectLst/>
                          <a:latin typeface="Calibri" panose="020F0502020204030204" pitchFamily="34" charset="0"/>
                        </a:rPr>
                        <a:t>516.262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2060"/>
                          </a:solidFill>
                          <a:effectLst/>
                          <a:latin typeface="Calibri" panose="020F0502020204030204" pitchFamily="34" charset="0"/>
                        </a:rPr>
                        <a:t>44.192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solidFill>
                            <a:srgbClr val="002060"/>
                          </a:solidFill>
                          <a:effectLst/>
                          <a:latin typeface="Calibri" panose="020F0502020204030204" pitchFamily="34" charset="0"/>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solidFill>
                            <a:srgbClr val="002060"/>
                          </a:solidFill>
                          <a:effectLst/>
                          <a:latin typeface="Calibri" panose="020F0502020204030204" pitchFamily="34" charset="0"/>
                        </a:rPr>
                        <a:t>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5" name="Rettangolo 14"/>
          <p:cNvSpPr/>
          <p:nvPr/>
        </p:nvSpPr>
        <p:spPr>
          <a:xfrm>
            <a:off x="1101133" y="2889102"/>
            <a:ext cx="4421080" cy="1815882"/>
          </a:xfrm>
          <a:prstGeom prst="rect">
            <a:avLst/>
          </a:prstGeom>
        </p:spPr>
        <p:txBody>
          <a:bodyPr wrap="square">
            <a:spAutoFit/>
          </a:bodyPr>
          <a:lstStyle/>
          <a:p>
            <a:pPr algn="just"/>
            <a:r>
              <a:rPr lang="it-IT" sz="1400" kern="1400" spc="25" dirty="0" smtClean="0">
                <a:solidFill>
                  <a:srgbClr val="114B81"/>
                </a:solidFill>
                <a:ea typeface="Times New Roman" panose="02020603050405020304" pitchFamily="18" charset="0"/>
              </a:rPr>
              <a:t>Le due province manifestano evidenti </a:t>
            </a:r>
            <a:r>
              <a:rPr lang="it-IT" sz="1400" kern="1400" spc="25" dirty="0">
                <a:solidFill>
                  <a:srgbClr val="114B81"/>
                </a:solidFill>
                <a:ea typeface="Times New Roman" panose="02020603050405020304" pitchFamily="18" charset="0"/>
              </a:rPr>
              <a:t>differenze nei «numeri» del commercio </a:t>
            </a:r>
            <a:r>
              <a:rPr lang="it-IT" sz="1400" kern="1400" spc="25" dirty="0" smtClean="0">
                <a:solidFill>
                  <a:srgbClr val="114B81"/>
                </a:solidFill>
                <a:ea typeface="Times New Roman" panose="02020603050405020304" pitchFamily="18" charset="0"/>
              </a:rPr>
              <a:t>con l’estero: </a:t>
            </a:r>
            <a:r>
              <a:rPr lang="it-IT" sz="1400" kern="1400" spc="25" dirty="0">
                <a:solidFill>
                  <a:srgbClr val="114B81"/>
                </a:solidFill>
                <a:ea typeface="Times New Roman" panose="02020603050405020304" pitchFamily="18" charset="0"/>
              </a:rPr>
              <a:t>appena pronunciato quello grossetano e decisamente più sviluppato quello </a:t>
            </a:r>
            <a:r>
              <a:rPr lang="it-IT" sz="1400" kern="1400" spc="25" dirty="0" smtClean="0">
                <a:solidFill>
                  <a:srgbClr val="114B81"/>
                </a:solidFill>
                <a:ea typeface="Times New Roman" panose="02020603050405020304" pitchFamily="18" charset="0"/>
              </a:rPr>
              <a:t>livornese.</a:t>
            </a:r>
          </a:p>
          <a:p>
            <a:pPr algn="just"/>
            <a:r>
              <a:rPr lang="it-IT" sz="1400" kern="1400" spc="25" dirty="0" smtClean="0">
                <a:solidFill>
                  <a:srgbClr val="114B81"/>
                </a:solidFill>
                <a:ea typeface="Times New Roman" panose="02020603050405020304" pitchFamily="18" charset="0"/>
              </a:rPr>
              <a:t>Data </a:t>
            </a:r>
            <a:r>
              <a:rPr lang="it-IT" sz="1400" kern="1400" spc="25" dirty="0">
                <a:solidFill>
                  <a:srgbClr val="114B81"/>
                </a:solidFill>
                <a:ea typeface="Times New Roman" panose="02020603050405020304" pitchFamily="18" charset="0"/>
              </a:rPr>
              <a:t>la struttura produttiva presente sul </a:t>
            </a:r>
            <a:r>
              <a:rPr lang="it-IT" sz="1400" kern="1400" spc="25" dirty="0" smtClean="0">
                <a:solidFill>
                  <a:srgbClr val="114B81"/>
                </a:solidFill>
                <a:ea typeface="Times New Roman" panose="02020603050405020304" pitchFamily="18" charset="0"/>
              </a:rPr>
              <a:t>territorio, quella di Livorno è storicamente una provincia «importatrice», l’unica </a:t>
            </a:r>
            <a:r>
              <a:rPr lang="it-IT" sz="1400" kern="1400" spc="25" dirty="0">
                <a:solidFill>
                  <a:srgbClr val="114B81"/>
                </a:solidFill>
                <a:ea typeface="Times New Roman" panose="02020603050405020304" pitchFamily="18" charset="0"/>
              </a:rPr>
              <a:t>in Toscana </a:t>
            </a:r>
            <a:r>
              <a:rPr lang="it-IT" sz="1400" kern="1400" spc="25" dirty="0" smtClean="0">
                <a:solidFill>
                  <a:srgbClr val="114B81"/>
                </a:solidFill>
                <a:ea typeface="Times New Roman" panose="02020603050405020304" pitchFamily="18" charset="0"/>
              </a:rPr>
              <a:t>a presentare un saldo commerciale con l’estero perennemente negativo.</a:t>
            </a:r>
            <a:endParaRPr lang="it-IT" sz="1400" kern="1400" spc="25" dirty="0">
              <a:solidFill>
                <a:srgbClr val="114B81"/>
              </a:solidFill>
              <a:ea typeface="Times New Roman" panose="02020603050405020304" pitchFamily="18" charset="0"/>
            </a:endParaRPr>
          </a:p>
        </p:txBody>
      </p:sp>
    </p:spTree>
    <p:extLst>
      <p:ext uri="{BB962C8B-B14F-4D97-AF65-F5344CB8AC3E}">
        <p14:creationId xmlns:p14="http://schemas.microsoft.com/office/powerpoint/2010/main" val="2777275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a:extLst>
              <a:ext uri="{FF2B5EF4-FFF2-40B4-BE49-F238E27FC236}">
                <a16:creationId xmlns:a16="http://schemas.microsoft.com/office/drawing/2014/main" id="{54FA4170-C92B-4C3A-B64B-D9238711ED7C}"/>
              </a:ext>
            </a:extLst>
          </p:cNvPr>
          <p:cNvSpPr>
            <a:spLocks noGrp="1"/>
          </p:cNvSpPr>
          <p:nvPr>
            <p:ph type="sldNum" sz="quarter" idx="12"/>
          </p:nvPr>
        </p:nvSpPr>
        <p:spPr>
          <a:xfrm>
            <a:off x="9080473" y="6342436"/>
            <a:ext cx="2743200" cy="365125"/>
          </a:xfrm>
        </p:spPr>
        <p:txBody>
          <a:bodyPr/>
          <a:lstStyle/>
          <a:p>
            <a:fld id="{7E305434-513E-40ED-B3E7-E03CE10BE062}" type="slidenum">
              <a:rPr lang="it-IT" sz="1400" b="1" smtClean="0">
                <a:solidFill>
                  <a:schemeClr val="accent1">
                    <a:lumMod val="75000"/>
                  </a:schemeClr>
                </a:solidFill>
                <a:latin typeface="Avenir Next LT Pro Demi" panose="020B0704020202020204" pitchFamily="34" charset="0"/>
              </a:rPr>
              <a:t>8</a:t>
            </a:fld>
            <a:endParaRPr lang="it-IT" sz="1400" b="1" dirty="0">
              <a:solidFill>
                <a:schemeClr val="accent1">
                  <a:lumMod val="75000"/>
                </a:schemeClr>
              </a:solidFill>
              <a:latin typeface="Avenir Next LT Pro Demi" panose="020B0704020202020204" pitchFamily="34" charset="0"/>
            </a:endParaRPr>
          </a:p>
        </p:txBody>
      </p:sp>
      <p:sp>
        <p:nvSpPr>
          <p:cNvPr id="8" name="Segnaposto numero diapositiva 3">
            <a:extLst>
              <a:ext uri="{FF2B5EF4-FFF2-40B4-BE49-F238E27FC236}">
                <a16:creationId xmlns:a16="http://schemas.microsoft.com/office/drawing/2014/main" id="{8CD9CF97-4374-4918-A881-9313FB9C5EE1}"/>
              </a:ext>
            </a:extLst>
          </p:cNvPr>
          <p:cNvSpPr txBox="1">
            <a:spLocks/>
          </p:cNvSpPr>
          <p:nvPr/>
        </p:nvSpPr>
        <p:spPr>
          <a:xfrm>
            <a:off x="9080473" y="6342436"/>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305434-513E-40ED-B3E7-E03CE10BE062}" type="slidenum">
              <a:rPr lang="it-IT" sz="1400" b="1" smtClean="0">
                <a:solidFill>
                  <a:schemeClr val="accent1">
                    <a:lumMod val="75000"/>
                  </a:schemeClr>
                </a:solidFill>
                <a:latin typeface="Avenir Next LT Pro Demi" panose="020B0704020202020204" pitchFamily="34" charset="0"/>
              </a:rPr>
              <a:pPr/>
              <a:t>8</a:t>
            </a:fld>
            <a:endParaRPr lang="it-IT" sz="1400" b="1" dirty="0">
              <a:solidFill>
                <a:schemeClr val="accent1">
                  <a:lumMod val="75000"/>
                </a:schemeClr>
              </a:solidFill>
              <a:latin typeface="Avenir Next LT Pro Demi" panose="020B0704020202020204" pitchFamily="34" charset="0"/>
            </a:endParaRPr>
          </a:p>
        </p:txBody>
      </p:sp>
      <p:cxnSp>
        <p:nvCxnSpPr>
          <p:cNvPr id="12" name="Connettore diritto 11">
            <a:extLst>
              <a:ext uri="{FF2B5EF4-FFF2-40B4-BE49-F238E27FC236}">
                <a16:creationId xmlns:a16="http://schemas.microsoft.com/office/drawing/2014/main" id="{ED012609-A716-454A-8EE5-FCD2CC32A804}"/>
              </a:ext>
            </a:extLst>
          </p:cNvPr>
          <p:cNvCxnSpPr>
            <a:cxnSpLocks/>
          </p:cNvCxnSpPr>
          <p:nvPr/>
        </p:nvCxnSpPr>
        <p:spPr>
          <a:xfrm>
            <a:off x="1101133" y="6161703"/>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7044649-1A12-426F-9B00-42068B808542}"/>
              </a:ext>
            </a:extLst>
          </p:cNvPr>
          <p:cNvSpPr txBox="1"/>
          <p:nvPr/>
        </p:nvSpPr>
        <p:spPr>
          <a:xfrm rot="16200000">
            <a:off x="-3104133" y="3104999"/>
            <a:ext cx="6858002" cy="64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4" name="CasellaDiTesto 13">
            <a:extLst>
              <a:ext uri="{FF2B5EF4-FFF2-40B4-BE49-F238E27FC236}">
                <a16:creationId xmlns:a16="http://schemas.microsoft.com/office/drawing/2014/main" id="{A0BD6D30-0742-4389-8978-BEF58100FDEE}"/>
              </a:ext>
            </a:extLst>
          </p:cNvPr>
          <p:cNvSpPr txBox="1"/>
          <p:nvPr/>
        </p:nvSpPr>
        <p:spPr>
          <a:xfrm rot="16200000">
            <a:off x="-2418269" y="2498781"/>
            <a:ext cx="5462254" cy="646331"/>
          </a:xfrm>
          <a:prstGeom prst="rect">
            <a:avLst/>
          </a:prstGeom>
          <a:noFill/>
        </p:spPr>
        <p:txBody>
          <a:bodyPr wrap="square">
            <a:spAutoFit/>
          </a:bodyPr>
          <a:lstStyle/>
          <a:p>
            <a:pPr algn="r"/>
            <a:r>
              <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rPr>
              <a:t>Commercio con l’estero</a:t>
            </a:r>
          </a:p>
        </p:txBody>
      </p:sp>
      <p:sp>
        <p:nvSpPr>
          <p:cNvPr id="16" name="Segnaposto piè di pagina 1">
            <a:extLst>
              <a:ext uri="{FF2B5EF4-FFF2-40B4-BE49-F238E27FC236}">
                <a16:creationId xmlns:a16="http://schemas.microsoft.com/office/drawing/2014/main" id="{32AEDCCE-25C4-42C3-A3C7-32827CA7D944}"/>
              </a:ext>
            </a:extLst>
          </p:cNvPr>
          <p:cNvSpPr>
            <a:spLocks noGrp="1"/>
          </p:cNvSpPr>
          <p:nvPr>
            <p:ph type="ftr" sz="quarter" idx="11"/>
          </p:nvPr>
        </p:nvSpPr>
        <p:spPr>
          <a:xfrm>
            <a:off x="996175" y="6333508"/>
            <a:ext cx="8313283" cy="365125"/>
          </a:xfrm>
        </p:spPr>
        <p:txBody>
          <a:bodyPr/>
          <a:lstStyle/>
          <a:p>
            <a:pPr algn="l"/>
            <a:r>
              <a:rPr lang="it-IT" sz="1600" b="1" dirty="0">
                <a:solidFill>
                  <a:srgbClr val="062540"/>
                </a:solidFill>
                <a:effectLst>
                  <a:outerShdw blurRad="38100" dist="38100" dir="2700000" algn="tl">
                    <a:srgbClr val="000000">
                      <a:alpha val="43137"/>
                    </a:srgbClr>
                  </a:outerShdw>
                </a:effectLst>
                <a:latin typeface="Avenir Next LT Pro Demi" panose="020B0704020202020204" pitchFamily="34" charset="0"/>
              </a:rPr>
              <a:t>Lo sviluppo infrastrutturale per la ripresa economica dei territori di Grosseto e Livorno</a:t>
            </a:r>
            <a:endParaRPr lang="it-IT" sz="1600" dirty="0">
              <a:solidFill>
                <a:srgbClr val="062540"/>
              </a:solidFill>
              <a:latin typeface="Avenir Next LT Pro Demi" panose="020B07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0473" y="6320637"/>
            <a:ext cx="2533502" cy="415900"/>
          </a:xfrm>
          <a:prstGeom prst="rect">
            <a:avLst/>
          </a:prstGeom>
        </p:spPr>
      </p:pic>
      <p:graphicFrame>
        <p:nvGraphicFramePr>
          <p:cNvPr id="9" name="Grafico 8"/>
          <p:cNvGraphicFramePr>
            <a:graphicFrameLocks/>
          </p:cNvGraphicFramePr>
          <p:nvPr>
            <p:extLst>
              <p:ext uri="{D42A27DB-BD31-4B8C-83A1-F6EECF244321}">
                <p14:modId xmlns:p14="http://schemas.microsoft.com/office/powerpoint/2010/main" val="3706191587"/>
              </p:ext>
            </p:extLst>
          </p:nvPr>
        </p:nvGraphicFramePr>
        <p:xfrm>
          <a:off x="1206137" y="472439"/>
          <a:ext cx="4500000" cy="27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ico 10"/>
          <p:cNvGraphicFramePr>
            <a:graphicFrameLocks/>
          </p:cNvGraphicFramePr>
          <p:nvPr>
            <p:extLst>
              <p:ext uri="{D42A27DB-BD31-4B8C-83A1-F6EECF244321}">
                <p14:modId xmlns:p14="http://schemas.microsoft.com/office/powerpoint/2010/main" val="537173818"/>
              </p:ext>
            </p:extLst>
          </p:nvPr>
        </p:nvGraphicFramePr>
        <p:xfrm>
          <a:off x="6117772" y="472440"/>
          <a:ext cx="4536000" cy="27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ico 14"/>
          <p:cNvGraphicFramePr>
            <a:graphicFrameLocks/>
          </p:cNvGraphicFramePr>
          <p:nvPr>
            <p:extLst>
              <p:ext uri="{D42A27DB-BD31-4B8C-83A1-F6EECF244321}">
                <p14:modId xmlns:p14="http://schemas.microsoft.com/office/powerpoint/2010/main" val="216404478"/>
              </p:ext>
            </p:extLst>
          </p:nvPr>
        </p:nvGraphicFramePr>
        <p:xfrm>
          <a:off x="3941259" y="3306305"/>
          <a:ext cx="4536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ttangolo 1"/>
          <p:cNvSpPr/>
          <p:nvPr/>
        </p:nvSpPr>
        <p:spPr>
          <a:xfrm>
            <a:off x="9188388" y="4615126"/>
            <a:ext cx="3003612" cy="1546577"/>
          </a:xfrm>
          <a:prstGeom prst="rect">
            <a:avLst/>
          </a:prstGeom>
        </p:spPr>
        <p:txBody>
          <a:bodyPr wrap="square">
            <a:spAutoFit/>
          </a:bodyPr>
          <a:lstStyle/>
          <a:p>
            <a:pPr algn="just"/>
            <a:r>
              <a:rPr lang="it-IT" sz="1050" b="1" dirty="0"/>
              <a:t>Grado di apertura al commercio estero</a:t>
            </a:r>
            <a:r>
              <a:rPr lang="it-IT" sz="1050" dirty="0"/>
              <a:t>: </a:t>
            </a:r>
            <a:r>
              <a:rPr lang="it-IT" sz="1050" dirty="0" smtClean="0"/>
              <a:t>rapporto </a:t>
            </a:r>
            <a:r>
              <a:rPr lang="it-IT" sz="1050" dirty="0"/>
              <a:t>tra la somma del valore delle importazioni e delle esportazioni ed il valore aggiunto complessivo</a:t>
            </a:r>
            <a:r>
              <a:rPr lang="it-IT" sz="1050" dirty="0" smtClean="0"/>
              <a:t>.</a:t>
            </a:r>
          </a:p>
          <a:p>
            <a:pPr algn="just"/>
            <a:r>
              <a:rPr lang="it-IT" sz="1050" b="1" dirty="0"/>
              <a:t>Propensione </a:t>
            </a:r>
            <a:r>
              <a:rPr lang="it-IT" sz="1050" b="1" dirty="0" smtClean="0"/>
              <a:t>all’export</a:t>
            </a:r>
            <a:r>
              <a:rPr lang="it-IT" sz="1050" dirty="0" smtClean="0"/>
              <a:t>:</a:t>
            </a:r>
            <a:r>
              <a:rPr lang="it-IT" sz="1050" dirty="0"/>
              <a:t> </a:t>
            </a:r>
            <a:r>
              <a:rPr lang="it-IT" sz="1050" dirty="0" smtClean="0"/>
              <a:t>rapporto </a:t>
            </a:r>
            <a:r>
              <a:rPr lang="it-IT" sz="1050" dirty="0"/>
              <a:t>tra il valore delle esportazioni ed il valore aggiunto </a:t>
            </a:r>
            <a:r>
              <a:rPr lang="it-IT" sz="1050" dirty="0" smtClean="0"/>
              <a:t>complessivo.</a:t>
            </a:r>
          </a:p>
          <a:p>
            <a:pPr algn="just"/>
            <a:r>
              <a:rPr lang="it-IT" sz="1050" b="1" dirty="0"/>
              <a:t>Grado di copertura</a:t>
            </a:r>
            <a:r>
              <a:rPr lang="it-IT" sz="1050" dirty="0"/>
              <a:t>: </a:t>
            </a:r>
            <a:r>
              <a:rPr lang="it-IT" sz="1050" dirty="0" smtClean="0"/>
              <a:t>rapporto </a:t>
            </a:r>
            <a:r>
              <a:rPr lang="it-IT" sz="1050" dirty="0"/>
              <a:t>percentuale tra le esportazioni e le </a:t>
            </a:r>
            <a:r>
              <a:rPr lang="it-IT" sz="1050" dirty="0" smtClean="0"/>
              <a:t>importazioni.</a:t>
            </a:r>
            <a:endParaRPr lang="it-IT" sz="600" dirty="0" smtClean="0"/>
          </a:p>
          <a:p>
            <a:pPr algn="just"/>
            <a:endParaRPr lang="it-IT" sz="500" dirty="0" smtClean="0"/>
          </a:p>
          <a:p>
            <a:pPr algn="just"/>
            <a:r>
              <a:rPr lang="it-IT" sz="800" b="1" dirty="0" smtClean="0"/>
              <a:t>(*) </a:t>
            </a:r>
            <a:r>
              <a:rPr lang="it-IT" sz="800" dirty="0" smtClean="0"/>
              <a:t>Per il 2021 i dati del commercio estero sono ancora provvisori, il valore aggiunto è stimato.</a:t>
            </a:r>
            <a:endParaRPr lang="it-IT" sz="800" dirty="0"/>
          </a:p>
        </p:txBody>
      </p:sp>
      <p:sp>
        <p:nvSpPr>
          <p:cNvPr id="17" name="Rettangolo 16"/>
          <p:cNvSpPr/>
          <p:nvPr/>
        </p:nvSpPr>
        <p:spPr>
          <a:xfrm>
            <a:off x="1229989" y="3491741"/>
            <a:ext cx="2500439" cy="1815882"/>
          </a:xfrm>
          <a:prstGeom prst="rect">
            <a:avLst/>
          </a:prstGeom>
        </p:spPr>
        <p:txBody>
          <a:bodyPr wrap="square">
            <a:spAutoFit/>
          </a:bodyPr>
          <a:lstStyle/>
          <a:p>
            <a:pPr algn="just"/>
            <a:r>
              <a:rPr lang="it-IT" sz="1400" kern="1400" spc="25" dirty="0" smtClean="0">
                <a:solidFill>
                  <a:srgbClr val="114B81"/>
                </a:solidFill>
                <a:ea typeface="Times New Roman" panose="02020603050405020304" pitchFamily="18" charset="0"/>
              </a:rPr>
              <a:t>Il calcolo dei principali indici del commercio internazionale conferma la scarsa interazione con l’estero dell’economia grossetana, mentre è decisamente maggiore quella livornese, pur incentrata sulle importazioni.</a:t>
            </a:r>
            <a:endParaRPr lang="it-IT" sz="1400" kern="1400" spc="25" dirty="0">
              <a:solidFill>
                <a:srgbClr val="114B81"/>
              </a:solidFill>
              <a:ea typeface="Times New Roman" panose="02020603050405020304" pitchFamily="18" charset="0"/>
            </a:endParaRPr>
          </a:p>
        </p:txBody>
      </p:sp>
    </p:spTree>
    <p:extLst>
      <p:ext uri="{BB962C8B-B14F-4D97-AF65-F5344CB8AC3E}">
        <p14:creationId xmlns:p14="http://schemas.microsoft.com/office/powerpoint/2010/main" val="3817318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a:extLst>
              <a:ext uri="{FF2B5EF4-FFF2-40B4-BE49-F238E27FC236}">
                <a16:creationId xmlns:a16="http://schemas.microsoft.com/office/drawing/2014/main" id="{54FA4170-C92B-4C3A-B64B-D9238711ED7C}"/>
              </a:ext>
            </a:extLst>
          </p:cNvPr>
          <p:cNvSpPr>
            <a:spLocks noGrp="1"/>
          </p:cNvSpPr>
          <p:nvPr>
            <p:ph type="sldNum" sz="quarter" idx="12"/>
          </p:nvPr>
        </p:nvSpPr>
        <p:spPr>
          <a:xfrm>
            <a:off x="9080473" y="6342436"/>
            <a:ext cx="2743200" cy="365125"/>
          </a:xfrm>
        </p:spPr>
        <p:txBody>
          <a:bodyPr/>
          <a:lstStyle/>
          <a:p>
            <a:fld id="{7E305434-513E-40ED-B3E7-E03CE10BE062}" type="slidenum">
              <a:rPr lang="it-IT" sz="1400" b="1" smtClean="0">
                <a:solidFill>
                  <a:schemeClr val="accent1">
                    <a:lumMod val="75000"/>
                  </a:schemeClr>
                </a:solidFill>
                <a:latin typeface="Avenir Next LT Pro Demi" panose="020B0704020202020204" pitchFamily="34" charset="0"/>
              </a:rPr>
              <a:t>9</a:t>
            </a:fld>
            <a:endParaRPr lang="it-IT" sz="1400" b="1" dirty="0">
              <a:solidFill>
                <a:schemeClr val="accent1">
                  <a:lumMod val="75000"/>
                </a:schemeClr>
              </a:solidFill>
              <a:latin typeface="Avenir Next LT Pro Demi" panose="020B0704020202020204" pitchFamily="34" charset="0"/>
            </a:endParaRPr>
          </a:p>
        </p:txBody>
      </p:sp>
      <p:sp>
        <p:nvSpPr>
          <p:cNvPr id="8" name="Segnaposto numero diapositiva 3">
            <a:extLst>
              <a:ext uri="{FF2B5EF4-FFF2-40B4-BE49-F238E27FC236}">
                <a16:creationId xmlns:a16="http://schemas.microsoft.com/office/drawing/2014/main" id="{8CD9CF97-4374-4918-A881-9313FB9C5EE1}"/>
              </a:ext>
            </a:extLst>
          </p:cNvPr>
          <p:cNvSpPr txBox="1">
            <a:spLocks/>
          </p:cNvSpPr>
          <p:nvPr/>
        </p:nvSpPr>
        <p:spPr>
          <a:xfrm>
            <a:off x="9080473" y="6342436"/>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305434-513E-40ED-B3E7-E03CE10BE062}" type="slidenum">
              <a:rPr lang="it-IT" sz="1400" b="1" smtClean="0">
                <a:solidFill>
                  <a:schemeClr val="accent1">
                    <a:lumMod val="75000"/>
                  </a:schemeClr>
                </a:solidFill>
                <a:latin typeface="Avenir Next LT Pro Demi" panose="020B0704020202020204" pitchFamily="34" charset="0"/>
              </a:rPr>
              <a:pPr/>
              <a:t>9</a:t>
            </a:fld>
            <a:endParaRPr lang="it-IT" sz="1400" b="1" dirty="0">
              <a:solidFill>
                <a:schemeClr val="accent1">
                  <a:lumMod val="75000"/>
                </a:schemeClr>
              </a:solidFill>
              <a:latin typeface="Avenir Next LT Pro Demi" panose="020B0704020202020204" pitchFamily="34" charset="0"/>
            </a:endParaRPr>
          </a:p>
        </p:txBody>
      </p:sp>
      <p:cxnSp>
        <p:nvCxnSpPr>
          <p:cNvPr id="12" name="Connettore diritto 11">
            <a:extLst>
              <a:ext uri="{FF2B5EF4-FFF2-40B4-BE49-F238E27FC236}">
                <a16:creationId xmlns:a16="http://schemas.microsoft.com/office/drawing/2014/main" id="{ED012609-A716-454A-8EE5-FCD2CC32A804}"/>
              </a:ext>
            </a:extLst>
          </p:cNvPr>
          <p:cNvCxnSpPr>
            <a:cxnSpLocks/>
          </p:cNvCxnSpPr>
          <p:nvPr/>
        </p:nvCxnSpPr>
        <p:spPr>
          <a:xfrm>
            <a:off x="1101133" y="6161703"/>
            <a:ext cx="1090873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7044649-1A12-426F-9B00-42068B808542}"/>
              </a:ext>
            </a:extLst>
          </p:cNvPr>
          <p:cNvSpPr txBox="1"/>
          <p:nvPr/>
        </p:nvSpPr>
        <p:spPr>
          <a:xfrm rot="16200000">
            <a:off x="-3104133" y="3104999"/>
            <a:ext cx="6858002" cy="64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a:endParaRPr lang="it-IT" sz="3600" b="1" dirty="0">
              <a:solidFill>
                <a:schemeClr val="bg1"/>
              </a:solidFill>
              <a:effectLst>
                <a:outerShdw blurRad="38100" dist="38100" dir="2700000" algn="tl">
                  <a:srgbClr val="000000">
                    <a:alpha val="43137"/>
                  </a:srgbClr>
                </a:outerShdw>
              </a:effectLst>
              <a:latin typeface="Avenir Next LT Pro Demi" panose="020B0704020202020204" pitchFamily="34" charset="0"/>
            </a:endParaRPr>
          </a:p>
        </p:txBody>
      </p:sp>
      <p:sp>
        <p:nvSpPr>
          <p:cNvPr id="14" name="CasellaDiTesto 13">
            <a:extLst>
              <a:ext uri="{FF2B5EF4-FFF2-40B4-BE49-F238E27FC236}">
                <a16:creationId xmlns:a16="http://schemas.microsoft.com/office/drawing/2014/main" id="{A0BD6D30-0742-4389-8978-BEF58100FDEE}"/>
              </a:ext>
            </a:extLst>
          </p:cNvPr>
          <p:cNvSpPr txBox="1"/>
          <p:nvPr/>
        </p:nvSpPr>
        <p:spPr>
          <a:xfrm rot="16200000">
            <a:off x="-918058" y="1429664"/>
            <a:ext cx="2482448" cy="646331"/>
          </a:xfrm>
          <a:prstGeom prst="rect">
            <a:avLst/>
          </a:prstGeom>
          <a:noFill/>
        </p:spPr>
        <p:txBody>
          <a:bodyPr wrap="square">
            <a:spAutoFit/>
          </a:bodyPr>
          <a:lstStyle/>
          <a:p>
            <a:pPr algn="r"/>
            <a:r>
              <a:rPr lang="it-IT" sz="3600" b="1" dirty="0" smtClean="0">
                <a:solidFill>
                  <a:schemeClr val="bg1"/>
                </a:solidFill>
                <a:effectLst>
                  <a:outerShdw blurRad="38100" dist="38100" dir="2700000" algn="tl">
                    <a:srgbClr val="000000">
                      <a:alpha val="43137"/>
                    </a:srgbClr>
                  </a:outerShdw>
                </a:effectLst>
                <a:latin typeface="Avenir Next LT Pro Demi" panose="020B0704020202020204" pitchFamily="34" charset="0"/>
              </a:rPr>
              <a:t>Turismo</a:t>
            </a:r>
          </a:p>
        </p:txBody>
      </p:sp>
      <p:sp>
        <p:nvSpPr>
          <p:cNvPr id="16" name="Segnaposto piè di pagina 1">
            <a:extLst>
              <a:ext uri="{FF2B5EF4-FFF2-40B4-BE49-F238E27FC236}">
                <a16:creationId xmlns:a16="http://schemas.microsoft.com/office/drawing/2014/main" id="{32AEDCCE-25C4-42C3-A3C7-32827CA7D944}"/>
              </a:ext>
            </a:extLst>
          </p:cNvPr>
          <p:cNvSpPr>
            <a:spLocks noGrp="1"/>
          </p:cNvSpPr>
          <p:nvPr>
            <p:ph type="ftr" sz="quarter" idx="11"/>
          </p:nvPr>
        </p:nvSpPr>
        <p:spPr>
          <a:xfrm>
            <a:off x="996175" y="6333508"/>
            <a:ext cx="8313283" cy="365125"/>
          </a:xfrm>
        </p:spPr>
        <p:txBody>
          <a:bodyPr/>
          <a:lstStyle/>
          <a:p>
            <a:pPr algn="l"/>
            <a:r>
              <a:rPr lang="it-IT" sz="1600" b="1" dirty="0">
                <a:solidFill>
                  <a:srgbClr val="062540"/>
                </a:solidFill>
                <a:effectLst>
                  <a:outerShdw blurRad="38100" dist="38100" dir="2700000" algn="tl">
                    <a:srgbClr val="000000">
                      <a:alpha val="43137"/>
                    </a:srgbClr>
                  </a:outerShdw>
                </a:effectLst>
                <a:latin typeface="Avenir Next LT Pro Demi" panose="020B0704020202020204" pitchFamily="34" charset="0"/>
              </a:rPr>
              <a:t>Lo sviluppo infrastrutturale per la ripresa economica dei territori di Grosseto e Livorno</a:t>
            </a:r>
            <a:endParaRPr lang="it-IT" sz="1600" dirty="0">
              <a:solidFill>
                <a:srgbClr val="062540"/>
              </a:solidFill>
              <a:latin typeface="Avenir Next LT Pro Demi" panose="020B07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5223" y="6317048"/>
            <a:ext cx="2533502" cy="415900"/>
          </a:xfrm>
          <a:prstGeom prst="rect">
            <a:avLst/>
          </a:prstGeom>
        </p:spPr>
      </p:pic>
      <p:graphicFrame>
        <p:nvGraphicFramePr>
          <p:cNvPr id="2" name="Tabella 1"/>
          <p:cNvGraphicFramePr>
            <a:graphicFrameLocks noGrp="1"/>
          </p:cNvGraphicFramePr>
          <p:nvPr>
            <p:extLst>
              <p:ext uri="{D42A27DB-BD31-4B8C-83A1-F6EECF244321}">
                <p14:modId xmlns:p14="http://schemas.microsoft.com/office/powerpoint/2010/main" val="2194380739"/>
              </p:ext>
            </p:extLst>
          </p:nvPr>
        </p:nvGraphicFramePr>
        <p:xfrm>
          <a:off x="996175" y="441763"/>
          <a:ext cx="4962195" cy="1123950"/>
        </p:xfrm>
        <a:graphic>
          <a:graphicData uri="http://schemas.openxmlformats.org/drawingml/2006/table">
            <a:tbl>
              <a:tblPr/>
              <a:tblGrid>
                <a:gridCol w="996786">
                  <a:extLst>
                    <a:ext uri="{9D8B030D-6E8A-4147-A177-3AD203B41FA5}">
                      <a16:colId xmlns:a16="http://schemas.microsoft.com/office/drawing/2014/main" val="20000"/>
                    </a:ext>
                  </a:extLst>
                </a:gridCol>
                <a:gridCol w="832208">
                  <a:extLst>
                    <a:ext uri="{9D8B030D-6E8A-4147-A177-3AD203B41FA5}">
                      <a16:colId xmlns:a16="http://schemas.microsoft.com/office/drawing/2014/main" val="20001"/>
                    </a:ext>
                  </a:extLst>
                </a:gridCol>
                <a:gridCol w="832208">
                  <a:extLst>
                    <a:ext uri="{9D8B030D-6E8A-4147-A177-3AD203B41FA5}">
                      <a16:colId xmlns:a16="http://schemas.microsoft.com/office/drawing/2014/main" val="20002"/>
                    </a:ext>
                  </a:extLst>
                </a:gridCol>
                <a:gridCol w="832208">
                  <a:extLst>
                    <a:ext uri="{9D8B030D-6E8A-4147-A177-3AD203B41FA5}">
                      <a16:colId xmlns:a16="http://schemas.microsoft.com/office/drawing/2014/main" val="20003"/>
                    </a:ext>
                  </a:extLst>
                </a:gridCol>
                <a:gridCol w="698682">
                  <a:extLst>
                    <a:ext uri="{9D8B030D-6E8A-4147-A177-3AD203B41FA5}">
                      <a16:colId xmlns:a16="http://schemas.microsoft.com/office/drawing/2014/main" val="20004"/>
                    </a:ext>
                  </a:extLst>
                </a:gridCol>
                <a:gridCol w="770103">
                  <a:extLst>
                    <a:ext uri="{9D8B030D-6E8A-4147-A177-3AD203B41FA5}">
                      <a16:colId xmlns:a16="http://schemas.microsoft.com/office/drawing/2014/main" val="20005"/>
                    </a:ext>
                  </a:extLst>
                </a:gridCol>
              </a:tblGrid>
              <a:tr h="228600">
                <a:tc gridSpan="6">
                  <a:txBody>
                    <a:bodyPr/>
                    <a:lstStyle/>
                    <a:p>
                      <a:pPr algn="ctr" fontAlgn="ctr"/>
                      <a:r>
                        <a:rPr lang="it-IT" sz="1100" b="1" i="0" u="none" strike="noStrike" dirty="0" smtClean="0">
                          <a:solidFill>
                            <a:srgbClr val="002060"/>
                          </a:solidFill>
                          <a:effectLst/>
                          <a:latin typeface="Calibri" panose="020F0502020204030204" pitchFamily="34" charset="0"/>
                        </a:rPr>
                        <a:t>Movimenti turistici e presenza media 2021</a:t>
                      </a:r>
                      <a:endParaRPr lang="it-IT" sz="1100" b="1"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61925">
                <a:tc rowSpan="2">
                  <a:txBody>
                    <a:bodyPr/>
                    <a:lstStyle/>
                    <a:p>
                      <a:pPr algn="ctr" fontAlgn="ctr"/>
                      <a:r>
                        <a:rPr lang="it-IT" sz="1000" b="1" i="0" u="none" strike="noStrike">
                          <a:solidFill>
                            <a:srgbClr val="002060"/>
                          </a:solidFill>
                          <a:effectLst/>
                          <a:latin typeface="Calibri" panose="020F0502020204030204" pitchFamily="34" charset="0"/>
                        </a:rPr>
                        <a:t>Provincia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it-IT" sz="1000" b="1" i="0" u="none" strike="noStrike">
                          <a:solidFill>
                            <a:srgbClr val="002060"/>
                          </a:solidFill>
                          <a:effectLst/>
                          <a:latin typeface="Calibri" panose="020F0502020204030204" pitchFamily="34" charset="0"/>
                        </a:rPr>
                        <a:t>Arrivi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gridSpan="2">
                  <a:txBody>
                    <a:bodyPr/>
                    <a:lstStyle/>
                    <a:p>
                      <a:pPr algn="ctr" fontAlgn="ctr"/>
                      <a:r>
                        <a:rPr lang="it-IT" sz="1000" b="1" i="0" u="none" strike="noStrike">
                          <a:solidFill>
                            <a:srgbClr val="002060"/>
                          </a:solidFill>
                          <a:effectLst/>
                          <a:latin typeface="Calibri" panose="020F0502020204030204" pitchFamily="34" charset="0"/>
                        </a:rPr>
                        <a:t>Presenze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rowSpan="2">
                  <a:txBody>
                    <a:bodyPr/>
                    <a:lstStyle/>
                    <a:p>
                      <a:pPr algn="ctr" fontAlgn="ctr"/>
                      <a:r>
                        <a:rPr lang="it-IT" sz="1000" b="1" i="0" u="none" strike="noStrike">
                          <a:solidFill>
                            <a:srgbClr val="002060"/>
                          </a:solidFill>
                          <a:effectLst/>
                          <a:latin typeface="Calibri" panose="020F0502020204030204" pitchFamily="34" charset="0"/>
                        </a:rPr>
                        <a:t>Presenza media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1925">
                <a:tc vMerge="1">
                  <a:txBody>
                    <a:bodyPr/>
                    <a:lstStyle/>
                    <a:p>
                      <a:endParaRPr lang="it-IT"/>
                    </a:p>
                  </a:txBody>
                  <a:tcPr/>
                </a:tc>
                <a:tc>
                  <a:txBody>
                    <a:bodyPr/>
                    <a:lstStyle/>
                    <a:p>
                      <a:pPr algn="ctr" fontAlgn="ctr"/>
                      <a:r>
                        <a:rPr lang="it-IT" sz="1000" b="1" i="0" u="none" strike="noStrike">
                          <a:solidFill>
                            <a:srgbClr val="002060"/>
                          </a:solidFill>
                          <a:effectLst/>
                          <a:latin typeface="Calibri" panose="020F0502020204030204" pitchFamily="34" charset="0"/>
                        </a:rPr>
                        <a:t>Numero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002060"/>
                          </a:solidFill>
                          <a:effectLst/>
                          <a:latin typeface="Calibri" panose="020F0502020204030204" pitchFamily="34" charset="0"/>
                        </a:rPr>
                        <a:t>Var. tend.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002060"/>
                          </a:solidFill>
                          <a:effectLst/>
                          <a:latin typeface="Calibri" panose="020F0502020204030204" pitchFamily="34" charset="0"/>
                        </a:rPr>
                        <a:t>Numero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002060"/>
                          </a:solidFill>
                          <a:effectLst/>
                          <a:latin typeface="Calibri" panose="020F0502020204030204" pitchFamily="34" charset="0"/>
                        </a:rPr>
                        <a:t>Var. tend.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extLst>
                  <a:ext uri="{0D108BD9-81ED-4DB2-BD59-A6C34878D82A}">
                    <a16:rowId xmlns:a16="http://schemas.microsoft.com/office/drawing/2014/main" val="10002"/>
                  </a:ext>
                </a:extLst>
              </a:tr>
              <a:tr h="190500">
                <a:tc>
                  <a:txBody>
                    <a:bodyPr/>
                    <a:lstStyle/>
                    <a:p>
                      <a:pPr algn="l" fontAlgn="ctr"/>
                      <a:r>
                        <a:rPr lang="it-IT" sz="1000" b="0" i="0" u="none" strike="noStrike" dirty="0">
                          <a:solidFill>
                            <a:srgbClr val="002060"/>
                          </a:solidFill>
                          <a:effectLst/>
                          <a:latin typeface="Calibri" panose="020F0502020204030204" pitchFamily="34" charset="0"/>
                        </a:rPr>
                        <a:t>Livorno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it-IT" sz="1000" b="0" i="0" u="none" strike="noStrike">
                          <a:solidFill>
                            <a:srgbClr val="002060"/>
                          </a:solidFill>
                          <a:effectLst/>
                          <a:latin typeface="Calibri" panose="020F0502020204030204" pitchFamily="34" charset="0"/>
                        </a:rPr>
                        <a:t>1.425.515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Calibri" panose="020F0502020204030204" pitchFamily="34" charset="0"/>
                        </a:rPr>
                        <a:t>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it-IT" sz="1000" b="0" i="0" u="none" strike="noStrike">
                          <a:solidFill>
                            <a:srgbClr val="002060"/>
                          </a:solidFill>
                          <a:effectLst/>
                          <a:latin typeface="Calibri" panose="020F0502020204030204" pitchFamily="34" charset="0"/>
                        </a:rPr>
                        <a:t>8.333.092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Calibri" panose="020F0502020204030204" pitchFamily="34" charset="0"/>
                        </a:rPr>
                        <a:t>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Calibri" panose="020F0502020204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0500">
                <a:tc>
                  <a:txBody>
                    <a:bodyPr/>
                    <a:lstStyle/>
                    <a:p>
                      <a:pPr algn="l" fontAlgn="ctr"/>
                      <a:r>
                        <a:rPr lang="it-IT" sz="1000" b="0" i="0" u="none" strike="noStrike" dirty="0">
                          <a:solidFill>
                            <a:srgbClr val="002060"/>
                          </a:solidFill>
                          <a:effectLst/>
                          <a:latin typeface="Calibri" panose="020F0502020204030204" pitchFamily="34" charset="0"/>
                        </a:rPr>
                        <a:t>Grosseto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it-IT" sz="1000" b="0" i="0" u="none" strike="noStrike" dirty="0">
                          <a:solidFill>
                            <a:srgbClr val="002060"/>
                          </a:solidFill>
                          <a:effectLst/>
                          <a:latin typeface="Calibri" panose="020F0502020204030204" pitchFamily="34" charset="0"/>
                        </a:rPr>
                        <a:t>1.023.844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2060"/>
                          </a:solidFill>
                          <a:effectLst/>
                          <a:latin typeface="Calibri" panose="020F0502020204030204" pitchFamily="34" charset="0"/>
                        </a:rPr>
                        <a:t>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it-IT" sz="1000" b="0" i="0" u="none" strike="noStrike">
                          <a:solidFill>
                            <a:srgbClr val="002060"/>
                          </a:solidFill>
                          <a:effectLst/>
                          <a:latin typeface="Calibri" panose="020F0502020204030204" pitchFamily="34" charset="0"/>
                        </a:rPr>
                        <a:t>5.358.294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2060"/>
                          </a:solidFill>
                          <a:effectLst/>
                          <a:latin typeface="Calibri" panose="020F0502020204030204" pitchFamily="34" charset="0"/>
                        </a:rPr>
                        <a:t>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206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0500">
                <a:tc>
                  <a:txBody>
                    <a:bodyPr/>
                    <a:lstStyle/>
                    <a:p>
                      <a:pPr algn="l" fontAlgn="ctr"/>
                      <a:r>
                        <a:rPr lang="it-IT" sz="1000" b="0" i="0" u="none" strike="noStrike" dirty="0">
                          <a:solidFill>
                            <a:srgbClr val="002060"/>
                          </a:solidFill>
                          <a:effectLst/>
                          <a:latin typeface="Calibri" panose="020F0502020204030204" pitchFamily="34" charset="0"/>
                        </a:rPr>
                        <a:t>Toscana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it-IT" sz="1000" b="0" i="0" u="none" strike="noStrike">
                          <a:solidFill>
                            <a:srgbClr val="002060"/>
                          </a:solidFill>
                          <a:effectLst/>
                          <a:latin typeface="Calibri" panose="020F0502020204030204" pitchFamily="34" charset="0"/>
                        </a:rPr>
                        <a:t>8.424.600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Calibri" panose="020F0502020204030204" pitchFamily="34" charset="0"/>
                        </a:rPr>
                        <a:t>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it-IT" sz="1000" b="0" i="0" u="none" strike="noStrike" dirty="0">
                          <a:solidFill>
                            <a:srgbClr val="002060"/>
                          </a:solidFill>
                          <a:effectLst/>
                          <a:latin typeface="Calibri" panose="020F0502020204030204" pitchFamily="34" charset="0"/>
                        </a:rPr>
                        <a:t>31.312.485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2060"/>
                          </a:solidFill>
                          <a:effectLst/>
                          <a:latin typeface="Calibri" panose="020F0502020204030204" pitchFamily="34" charset="0"/>
                        </a:rPr>
                        <a:t>42,3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206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3" name="Rettangolo 2"/>
          <p:cNvSpPr/>
          <p:nvPr/>
        </p:nvSpPr>
        <p:spPr>
          <a:xfrm>
            <a:off x="6181333" y="445999"/>
            <a:ext cx="5607780" cy="1169551"/>
          </a:xfrm>
          <a:prstGeom prst="rect">
            <a:avLst/>
          </a:prstGeom>
        </p:spPr>
        <p:txBody>
          <a:bodyPr wrap="square">
            <a:spAutoFit/>
          </a:bodyPr>
          <a:lstStyle/>
          <a:p>
            <a:pPr algn="just"/>
            <a:r>
              <a:rPr lang="it-IT" sz="1400" dirty="0" smtClean="0">
                <a:solidFill>
                  <a:srgbClr val="114B81"/>
                </a:solidFill>
              </a:rPr>
              <a:t>Il 2021 è stato ancora caratterizzato dal turismo di prossimità e nessuna provincia toscana recupera i </a:t>
            </a:r>
            <a:r>
              <a:rPr lang="it-IT" sz="1400" dirty="0">
                <a:solidFill>
                  <a:srgbClr val="114B81"/>
                </a:solidFill>
              </a:rPr>
              <a:t>valori del </a:t>
            </a:r>
            <a:r>
              <a:rPr lang="it-IT" sz="1400" dirty="0" smtClean="0">
                <a:solidFill>
                  <a:srgbClr val="114B81"/>
                </a:solidFill>
              </a:rPr>
              <a:t>2019</a:t>
            </a:r>
            <a:r>
              <a:rPr lang="it-IT" sz="1400" dirty="0">
                <a:solidFill>
                  <a:srgbClr val="114B81"/>
                </a:solidFill>
              </a:rPr>
              <a:t>. </a:t>
            </a:r>
            <a:r>
              <a:rPr lang="it-IT" sz="1400" dirty="0" smtClean="0">
                <a:solidFill>
                  <a:srgbClr val="114B81"/>
                </a:solidFill>
              </a:rPr>
              <a:t>Anche se non </a:t>
            </a:r>
            <a:r>
              <a:rPr lang="it-IT" sz="1400" dirty="0">
                <a:solidFill>
                  <a:srgbClr val="114B81"/>
                </a:solidFill>
              </a:rPr>
              <a:t>ci vanno </a:t>
            </a:r>
            <a:r>
              <a:rPr lang="it-IT" sz="1400" dirty="0" smtClean="0">
                <a:solidFill>
                  <a:srgbClr val="114B81"/>
                </a:solidFill>
              </a:rPr>
              <a:t>lontano quelle maggiormente interessate dal turismo balneare, che l’anno precedente avevano perso meno: </a:t>
            </a:r>
            <a:r>
              <a:rPr lang="it-IT" sz="1400" dirty="0">
                <a:solidFill>
                  <a:srgbClr val="114B81"/>
                </a:solidFill>
              </a:rPr>
              <a:t>i</a:t>
            </a:r>
            <a:r>
              <a:rPr lang="it-IT" sz="1400" dirty="0" smtClean="0">
                <a:solidFill>
                  <a:srgbClr val="114B81"/>
                </a:solidFill>
              </a:rPr>
              <a:t>n </a:t>
            </a:r>
            <a:r>
              <a:rPr lang="it-IT" sz="1400" dirty="0">
                <a:solidFill>
                  <a:srgbClr val="114B81"/>
                </a:solidFill>
              </a:rPr>
              <a:t>particolare Livorno </a:t>
            </a:r>
            <a:r>
              <a:rPr lang="it-IT" sz="1400" dirty="0" smtClean="0">
                <a:solidFill>
                  <a:srgbClr val="114B81"/>
                </a:solidFill>
              </a:rPr>
              <a:t>ha sofferto gli </a:t>
            </a:r>
            <a:r>
              <a:rPr lang="it-IT" sz="1400" dirty="0">
                <a:solidFill>
                  <a:srgbClr val="114B81"/>
                </a:solidFill>
              </a:rPr>
              <a:t>effetti nefasti della pandemia </a:t>
            </a:r>
            <a:r>
              <a:rPr lang="it-IT" sz="1400" dirty="0" smtClean="0">
                <a:solidFill>
                  <a:srgbClr val="114B81"/>
                </a:solidFill>
              </a:rPr>
              <a:t>in minor misura delle altre.</a:t>
            </a:r>
            <a:endParaRPr lang="it-IT" sz="1400" kern="1400" spc="25" dirty="0">
              <a:solidFill>
                <a:srgbClr val="114B81"/>
              </a:solidFill>
              <a:ea typeface="Times New Roman" panose="02020603050405020304" pitchFamily="18" charset="0"/>
            </a:endParaRPr>
          </a:p>
        </p:txBody>
      </p:sp>
      <p:sp>
        <p:nvSpPr>
          <p:cNvPr id="4" name="Rettangolo 3"/>
          <p:cNvSpPr/>
          <p:nvPr/>
        </p:nvSpPr>
        <p:spPr>
          <a:xfrm>
            <a:off x="899563" y="3226759"/>
            <a:ext cx="2920065" cy="1384995"/>
          </a:xfrm>
          <a:prstGeom prst="rect">
            <a:avLst/>
          </a:prstGeom>
        </p:spPr>
        <p:txBody>
          <a:bodyPr wrap="square">
            <a:spAutoFit/>
          </a:bodyPr>
          <a:lstStyle/>
          <a:p>
            <a:pPr algn="just"/>
            <a:r>
              <a:rPr lang="it-IT" sz="1400" dirty="0">
                <a:solidFill>
                  <a:srgbClr val="114B81"/>
                </a:solidFill>
              </a:rPr>
              <a:t>Col 17% del totale, nel 2021 Livorno è la seconda provincia per numero di arrivi in </a:t>
            </a:r>
            <a:r>
              <a:rPr lang="it-IT" sz="1400" dirty="0" smtClean="0">
                <a:solidFill>
                  <a:srgbClr val="114B81"/>
                </a:solidFill>
              </a:rPr>
              <a:t>Toscana e </a:t>
            </a:r>
            <a:r>
              <a:rPr lang="it-IT" sz="1400" dirty="0">
                <a:solidFill>
                  <a:srgbClr val="114B81"/>
                </a:solidFill>
              </a:rPr>
              <a:t>la prima per numero di presenze (27%); Grosseto rispettivamente la quarta (12%) e la seconda (17%).</a:t>
            </a:r>
          </a:p>
        </p:txBody>
      </p:sp>
      <p:graphicFrame>
        <p:nvGraphicFramePr>
          <p:cNvPr id="19" name="Grafico 18"/>
          <p:cNvGraphicFramePr>
            <a:graphicFrameLocks/>
          </p:cNvGraphicFramePr>
          <p:nvPr>
            <p:extLst>
              <p:ext uri="{D42A27DB-BD31-4B8C-83A1-F6EECF244321}">
                <p14:modId xmlns:p14="http://schemas.microsoft.com/office/powerpoint/2010/main" val="3461704869"/>
              </p:ext>
            </p:extLst>
          </p:nvPr>
        </p:nvGraphicFramePr>
        <p:xfrm>
          <a:off x="3961384" y="2845759"/>
          <a:ext cx="3528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afico 19"/>
          <p:cNvGraphicFramePr>
            <a:graphicFrameLocks/>
          </p:cNvGraphicFramePr>
          <p:nvPr>
            <p:extLst>
              <p:ext uri="{D42A27DB-BD31-4B8C-83A1-F6EECF244321}">
                <p14:modId xmlns:p14="http://schemas.microsoft.com/office/powerpoint/2010/main" val="2054754796"/>
              </p:ext>
            </p:extLst>
          </p:nvPr>
        </p:nvGraphicFramePr>
        <p:xfrm>
          <a:off x="7664290" y="2845759"/>
          <a:ext cx="3528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ttangolo 5"/>
          <p:cNvSpPr/>
          <p:nvPr/>
        </p:nvSpPr>
        <p:spPr>
          <a:xfrm>
            <a:off x="4070323" y="2476427"/>
            <a:ext cx="7031950" cy="307777"/>
          </a:xfrm>
          <a:prstGeom prst="rect">
            <a:avLst/>
          </a:prstGeom>
          <a:ln>
            <a:solidFill>
              <a:schemeClr val="accent1"/>
            </a:solidFill>
          </a:ln>
        </p:spPr>
        <p:txBody>
          <a:bodyPr wrap="square">
            <a:spAutoFit/>
          </a:bodyPr>
          <a:lstStyle/>
          <a:p>
            <a:pPr algn="ctr"/>
            <a:r>
              <a:rPr lang="it-IT" sz="1400" b="1" dirty="0">
                <a:solidFill>
                  <a:srgbClr val="114B81"/>
                </a:solidFill>
                <a:latin typeface="Calibri" panose="020F0502020204030204" pitchFamily="34" charset="0"/>
                <a:ea typeface="Times New Roman" panose="02020603050405020304" pitchFamily="18" charset="0"/>
              </a:rPr>
              <a:t>Arrivi e presenze: distribuzione percentuale per provincia toscana - 2021</a:t>
            </a:r>
            <a:endParaRPr lang="it-IT" sz="1400" dirty="0">
              <a:solidFill>
                <a:srgbClr val="114B81"/>
              </a:solidFill>
            </a:endParaRPr>
          </a:p>
        </p:txBody>
      </p:sp>
    </p:spTree>
    <p:extLst>
      <p:ext uri="{BB962C8B-B14F-4D97-AF65-F5344CB8AC3E}">
        <p14:creationId xmlns:p14="http://schemas.microsoft.com/office/powerpoint/2010/main" val="2200123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DC14E209863604BB80FECE115EF064C" ma:contentTypeVersion="2" ma:contentTypeDescription="Creare un nuovo documento." ma:contentTypeScope="" ma:versionID="e978705bb4cb4044d5e666a1179f37e8">
  <xsd:schema xmlns:xsd="http://www.w3.org/2001/XMLSchema" xmlns:xs="http://www.w3.org/2001/XMLSchema" xmlns:p="http://schemas.microsoft.com/office/2006/metadata/properties" xmlns:ns3="285bceef-4c86-423d-94bb-f23f06ca2aaf" targetNamespace="http://schemas.microsoft.com/office/2006/metadata/properties" ma:root="true" ma:fieldsID="ffb6b01fd30b0f929f1609e0d7b65afd" ns3:_="">
    <xsd:import namespace="285bceef-4c86-423d-94bb-f23f06ca2aa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bceef-4c86-423d-94bb-f23f06ca2a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8FD190-BC34-4378-B111-019E158DC3EC}">
  <ds:schemaRefs>
    <ds:schemaRef ds:uri="http://schemas.microsoft.com/sharepoint/v3/contenttype/forms"/>
  </ds:schemaRefs>
</ds:datastoreItem>
</file>

<file path=customXml/itemProps2.xml><?xml version="1.0" encoding="utf-8"?>
<ds:datastoreItem xmlns:ds="http://schemas.openxmlformats.org/officeDocument/2006/customXml" ds:itemID="{F7535D12-E992-46A9-BB03-2F19059466AC}">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285bceef-4c86-423d-94bb-f23f06ca2aaf"/>
    <ds:schemaRef ds:uri="http://www.w3.org/XML/1998/namespace"/>
    <ds:schemaRef ds:uri="http://purl.org/dc/dcmitype/"/>
  </ds:schemaRefs>
</ds:datastoreItem>
</file>

<file path=customXml/itemProps3.xml><?xml version="1.0" encoding="utf-8"?>
<ds:datastoreItem xmlns:ds="http://schemas.openxmlformats.org/officeDocument/2006/customXml" ds:itemID="{8CFFB830-4B3B-48FD-AF15-E45FBF3AF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bceef-4c86-423d-94bb-f23f06ca2a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3235</TotalTime>
  <Words>1945</Words>
  <Application>Microsoft Office PowerPoint</Application>
  <PresentationFormat>Widescreen</PresentationFormat>
  <Paragraphs>413</Paragraphs>
  <Slides>15</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15</vt:i4>
      </vt:variant>
    </vt:vector>
  </HeadingPairs>
  <TitlesOfParts>
    <vt:vector size="25" baseType="lpstr">
      <vt:lpstr>Arial</vt:lpstr>
      <vt:lpstr>Avenir Black</vt:lpstr>
      <vt:lpstr>Avenir Next LT Pro</vt:lpstr>
      <vt:lpstr>Avenir Next LT Pro Demi</vt:lpstr>
      <vt:lpstr>Avenir Next LT Pro Light</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Libro Bianco sulle priorità infrastrutturali della Lombardia</dc:title>
  <dc:creator>Antonello</dc:creator>
  <cp:lastModifiedBy>Silvia Bartalucci</cp:lastModifiedBy>
  <cp:revision>147</cp:revision>
  <dcterms:created xsi:type="dcterms:W3CDTF">2022-01-10T11:51:55Z</dcterms:created>
  <dcterms:modified xsi:type="dcterms:W3CDTF">2022-05-04T14:32:50Z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0x0101008DC14E209863604BB80FECE115EF064C</vt:lpwstr>
  </property>
</Properties>
</file>